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Montserrat SemiBold"/>
      <p:regular r:id="rId42"/>
      <p:bold r:id="rId43"/>
      <p:italic r:id="rId44"/>
      <p:boldItalic r:id="rId45"/>
    </p:embeddedFont>
    <p:embeddedFont>
      <p:font typeface="Montserrat"/>
      <p:regular r:id="rId46"/>
      <p:bold r:id="rId47"/>
      <p:italic r:id="rId48"/>
      <p:boldItalic r:id="rId49"/>
    </p:embeddedFont>
    <p:embeddedFont>
      <p:font typeface="Montserrat Black"/>
      <p:bold r:id="rId50"/>
      <p:boldItalic r:id="rId51"/>
    </p:embeddedFont>
    <p:embeddedFont>
      <p:font typeface="Montserrat Medium"/>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2C793A-673B-42C1-9324-A0E5CA759ECC}">
  <a:tblStyle styleId="{632C793A-673B-42C1-9324-A0E5CA759E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SemiBold-regular.fntdata"/><Relationship Id="rId41" Type="http://schemas.openxmlformats.org/officeDocument/2006/relationships/slide" Target="slides/slide35.xml"/><Relationship Id="rId44" Type="http://schemas.openxmlformats.org/officeDocument/2006/relationships/font" Target="fonts/MontserratSemiBold-italic.fntdata"/><Relationship Id="rId43" Type="http://schemas.openxmlformats.org/officeDocument/2006/relationships/font" Target="fonts/MontserratSemiBold-bold.fntdata"/><Relationship Id="rId46" Type="http://schemas.openxmlformats.org/officeDocument/2006/relationships/font" Target="fonts/Montserrat-regular.fntdata"/><Relationship Id="rId45" Type="http://schemas.openxmlformats.org/officeDocument/2006/relationships/font" Target="fonts/Montserrat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lack-boldItalic.fntdata"/><Relationship Id="rId50" Type="http://schemas.openxmlformats.org/officeDocument/2006/relationships/font" Target="fonts/MontserratBlack-bold.fntdata"/><Relationship Id="rId53" Type="http://schemas.openxmlformats.org/officeDocument/2006/relationships/font" Target="fonts/MontserratMedium-bold.fntdata"/><Relationship Id="rId52" Type="http://schemas.openxmlformats.org/officeDocument/2006/relationships/font" Target="fonts/MontserratMedium-regular.fntdata"/><Relationship Id="rId11" Type="http://schemas.openxmlformats.org/officeDocument/2006/relationships/slide" Target="slides/slide5.xml"/><Relationship Id="rId55" Type="http://schemas.openxmlformats.org/officeDocument/2006/relationships/font" Target="fonts/MontserratMedium-boldItalic.fntdata"/><Relationship Id="rId10" Type="http://schemas.openxmlformats.org/officeDocument/2006/relationships/slide" Target="slides/slide4.xml"/><Relationship Id="rId54" Type="http://schemas.openxmlformats.org/officeDocument/2006/relationships/font" Target="fonts/MontserratMedium-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63df17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63df17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I will be talking about our efforts towards implementing a Zulu resource grammar. Our efforts are, specifically, the efforts of my colleague/mother, namely Laurette Pretorius, and I, and we are </a:t>
            </a:r>
            <a:r>
              <a:rPr lang="en-GB"/>
              <a:t>privileged</a:t>
            </a:r>
            <a:r>
              <a:rPr lang="en-GB"/>
              <a:t> to work with Prof Lionel Posthumus, one of the top Zulu linguists in South Africa.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662a039c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662a039c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Today, I’ll be spending most of the time in the bottom left corner, talking about the noun phrase.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3df1783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3df1783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I’ve made a slightly edited version of that part of the graph, and I’ve assigned some colours.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Black means that we’re basically happy with the linearisation category of that category, and we’ve dealt with the most important functions needed to construct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Orange means that we have done significant work on the category, but we still have some ironing out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 means it has not been implemented yet, and I have to be honest, I still need to figure out how to do the List categories. My attempts haven’t been very successful so far, for some reason.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controversial colour here is the cyan. That means the category itself is currently on ice. That doesn’t mean that we don’t plan to implement it at all, but it does mean that we either have no idea how to make it work for Zulu at the moment, or we know that Zulu uses other categories and constructions to achieve the same effect.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714113adc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714113adc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 go along, it will become clear that, for now, we are taking a few liberties with the RG abstract syntax.</a:t>
            </a:r>
            <a:endParaRPr/>
          </a:p>
          <a:p>
            <a:pPr indent="0" lvl="0" marL="0" rtl="0" algn="l">
              <a:spcBef>
                <a:spcPts val="0"/>
              </a:spcBef>
              <a:spcAft>
                <a:spcPts val="0"/>
              </a:spcAft>
              <a:buNone/>
            </a:pPr>
            <a:r>
              <a:rPr lang="en-GB"/>
              <a:t>There are three main reasons for this</a:t>
            </a:r>
            <a:endParaRPr/>
          </a:p>
          <a:p>
            <a:pPr indent="-298450" lvl="0" marL="457200" rtl="0" algn="l">
              <a:spcBef>
                <a:spcPts val="0"/>
              </a:spcBef>
              <a:spcAft>
                <a:spcPts val="0"/>
              </a:spcAft>
              <a:buSzPts val="1100"/>
              <a:buAutoNum type="arabicPeriod"/>
            </a:pPr>
            <a:r>
              <a:rPr lang="en-GB"/>
              <a:t>The Zulu grammar has a tendency to blow up - we need to keep it compileable at all times, so we are only implementing things we are reasonably sure about. By that, I mean that we can’t wait half an hour for the Res or Sentence module to compile whenever we make changes. It just slows us down too much. Also, we’re using about 40GB of RAM during compilation, and at the moment, we only have about 100GB, that we share with colleagues, to work with. </a:t>
            </a:r>
            <a:endParaRPr/>
          </a:p>
          <a:p>
            <a:pPr indent="-298450" lvl="0" marL="457200" rtl="0" algn="l">
              <a:spcBef>
                <a:spcPts val="0"/>
              </a:spcBef>
              <a:spcAft>
                <a:spcPts val="0"/>
              </a:spcAft>
              <a:buSzPts val="1100"/>
              <a:buAutoNum type="arabicPeriod"/>
            </a:pPr>
            <a:r>
              <a:rPr lang="en-GB"/>
              <a:t>Zulu linguistics has never been studied with such a strong focus on “fitting in” with a kind of universal conception of grammar, so we’re doing a lot of figuring out as we go. Sorting out form and function is a lot of two steps forward, at least one step back.</a:t>
            </a:r>
            <a:endParaRPr/>
          </a:p>
          <a:p>
            <a:pPr indent="-298450" lvl="0" marL="457200" rtl="0" algn="l">
              <a:spcBef>
                <a:spcPts val="0"/>
              </a:spcBef>
              <a:spcAft>
                <a:spcPts val="0"/>
              </a:spcAft>
              <a:buSzPts val="1100"/>
              <a:buAutoNum type="arabicPeriod"/>
            </a:pPr>
            <a:r>
              <a:rPr lang="en-GB"/>
              <a:t>This also means that we can’t optimise too early, because backtracking becomes very difficult. We try to make the code as self-documenting and reflective of the linguistics as far as possible. Hence, we have to make up for non-optimal choices now by waiting to implement things that seem redundant.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goal is to produce something useful! It has to, on the one hand, be a recogniseable implementation of Zulu, but we also want to participate in the multilingual advantages of the RGL.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that said, here’s more or less what I’ll be talking about next.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Tour:</a:t>
            </a:r>
            <a:endParaRPr/>
          </a:p>
          <a:p>
            <a:pPr indent="-298450" lvl="0" marL="457200" rtl="0" algn="l">
              <a:spcBef>
                <a:spcPts val="0"/>
              </a:spcBef>
              <a:spcAft>
                <a:spcPts val="0"/>
              </a:spcAft>
              <a:buSzPts val="1100"/>
              <a:buAutoNum type="arabicPeriod"/>
            </a:pPr>
            <a:r>
              <a:rPr lang="en-GB"/>
              <a:t>N and CN</a:t>
            </a:r>
            <a:endParaRPr/>
          </a:p>
          <a:p>
            <a:pPr indent="-298450" lvl="0" marL="457200" rtl="0" algn="l">
              <a:spcBef>
                <a:spcPts val="0"/>
              </a:spcBef>
              <a:spcAft>
                <a:spcPts val="0"/>
              </a:spcAft>
              <a:buSzPts val="1100"/>
              <a:buAutoNum type="arabicPeriod"/>
            </a:pPr>
            <a:r>
              <a:rPr lang="en-GB"/>
              <a:t>“Adjectives” - includes the adjective stems, the primitive relative stems and the enumerative stems. You’ll notice that I’ve changed the shape of the A node. That’s because </a:t>
            </a:r>
            <a:r>
              <a:rPr lang="en-GB">
                <a:solidFill>
                  <a:schemeClr val="dk1"/>
                </a:solidFill>
              </a:rPr>
              <a:t>adjectives (which we take to include primitive relative stems and enumerative stems) are not an open class in Zulu, although they do occur very frequently.</a:t>
            </a:r>
            <a:endParaRPr/>
          </a:p>
          <a:p>
            <a:pPr indent="-298450" lvl="0" marL="457200" rtl="0" algn="l">
              <a:spcBef>
                <a:spcPts val="0"/>
              </a:spcBef>
              <a:spcAft>
                <a:spcPts val="0"/>
              </a:spcAft>
              <a:buSzPts val="1100"/>
              <a:buAutoNum type="arabicPeriod"/>
            </a:pPr>
            <a:r>
              <a:rPr lang="en-GB"/>
              <a:t>Let’s consider Det and its related categories. We’re keeping Card and Ord on ice, so the only Nums left are Sg and Pl, which are pretty straight forward. What remains to discuss is Quant.</a:t>
            </a:r>
            <a:endParaRPr/>
          </a:p>
          <a:p>
            <a:pPr indent="-298450" lvl="0" marL="457200" rtl="0" algn="l">
              <a:spcBef>
                <a:spcPts val="0"/>
              </a:spcBef>
              <a:spcAft>
                <a:spcPts val="0"/>
              </a:spcAft>
              <a:buSzPts val="1100"/>
              <a:buAutoNum type="arabicPeriod"/>
            </a:pPr>
            <a:r>
              <a:rPr lang="en-GB"/>
              <a:t>Pronouns</a:t>
            </a:r>
            <a:endParaRPr/>
          </a:p>
          <a:p>
            <a:pPr indent="-298450" lvl="0" marL="457200" rtl="0" algn="l">
              <a:spcBef>
                <a:spcPts val="0"/>
              </a:spcBef>
              <a:spcAft>
                <a:spcPts val="0"/>
              </a:spcAft>
              <a:buSzPts val="1100"/>
              <a:buAutoNum type="arabicPeriod"/>
            </a:pPr>
            <a:r>
              <a:rPr lang="en-GB"/>
              <a:t>Pre and post determiners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63df1783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63df1783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slide shows the implementation of the noun and common noun lincats in a nutshell.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we look at the relevant parameters. You can see that we’ve paired the noun classes where relevant, so that any given noun stem (or, more accurately noun stem sense) is associated with only one class gender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we have four forms of the noun stem that function somewhat like allomorphs. The full form includes the prefix, the reduced form drops any leading vowel. The possessive form for nouns is the same as the reduced form, but the parameter is retained all the way up to the noun phrase level, so it is used for pronouns as well, where the possessive form is different. Finally, we have the default locative form, which in most cases is the stem with an </a:t>
            </a:r>
            <a:r>
              <a:rPr b="1" lang="en-GB"/>
              <a:t>e</a:t>
            </a:r>
            <a:r>
              <a:rPr lang="en-GB"/>
              <a:t> prefix and an </a:t>
            </a:r>
            <a:r>
              <a:rPr b="1" lang="en-GB"/>
              <a:t>ini</a:t>
            </a:r>
            <a:r>
              <a:rPr lang="en-GB"/>
              <a:t> suffix. We have a bunch of nice paradigms that sort out the phonological changes that can happen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agreement parameter uses person as a constructor, and includes class gender in the third person.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Of course, we get the Number parameter from the ParamX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Okay, so a N has a table for the strings that depends on NForm, and it keeps its class gender as an inherent feature. On the right, you can see how this looks for the stem khundla (meaning stadium).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would expect that the lincat of CN is identical, but we have actually had to split the string fields, to separate the noun itself from the modifier.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3df1783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3df1783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reason is that you can use the pronoun associated with a noun to indicate emphasis or contrast. For example,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Note that this use of the pronoun is not modification, as such, and it’s not immediately clear at what level it should operate. Is it a function on the common noun, since it gets inserted before the adjective for contrast, or is it a function on the noun phrase, which is why it is inserted before the quantifier for emphasis? Linguists consider it to be one phenomeno, but maybe it makes sense to deal with emphasis and contrast as two kinds of things in GF?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We’ll talk some more about it later, but this is typical of the questions that pop up all the 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7141139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7141139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get to adjectives.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Zulu, they are a closed class, and we have decided to group together three different kinds of modifiers, typically called qualificatives, into the A category. These are</a:t>
            </a:r>
            <a:endParaRPr/>
          </a:p>
          <a:p>
            <a:pPr indent="-298450" lvl="0" marL="457200" rtl="0" algn="l">
              <a:spcBef>
                <a:spcPts val="0"/>
              </a:spcBef>
              <a:spcAft>
                <a:spcPts val="0"/>
              </a:spcAft>
              <a:buSzPts val="1100"/>
              <a:buAutoNum type="arabicPeriod"/>
            </a:pPr>
            <a:r>
              <a:rPr lang="en-GB"/>
              <a:t>Adjective stems</a:t>
            </a:r>
            <a:endParaRPr/>
          </a:p>
          <a:p>
            <a:pPr indent="-298450" lvl="0" marL="457200" rtl="0" algn="l">
              <a:spcBef>
                <a:spcPts val="0"/>
              </a:spcBef>
              <a:spcAft>
                <a:spcPts val="0"/>
              </a:spcAft>
              <a:buSzPts val="1100"/>
              <a:buAutoNum type="arabicPeriod"/>
            </a:pPr>
            <a:r>
              <a:rPr lang="en-GB"/>
              <a:t>Primitive relative stems</a:t>
            </a:r>
            <a:endParaRPr/>
          </a:p>
          <a:p>
            <a:pPr indent="-298450" lvl="0" marL="457200" rtl="0" algn="l">
              <a:spcBef>
                <a:spcPts val="0"/>
              </a:spcBef>
              <a:spcAft>
                <a:spcPts val="0"/>
              </a:spcAft>
              <a:buSzPts val="1100"/>
              <a:buAutoNum type="arabicPeriod"/>
            </a:pPr>
            <a:r>
              <a:rPr lang="en-GB"/>
              <a:t>Enumerative 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are similar in that they take a single concord to agree with the noun, but they take different ones. On the right, you can see the table for the adjective stem concord, which is a table from agreement to string.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714113ad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714113ad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need two parameters to deal with the </a:t>
            </a:r>
            <a:r>
              <a:rPr lang="en-GB"/>
              <a:t>morphology</a:t>
            </a:r>
            <a:r>
              <a:rPr lang="en-GB"/>
              <a:t> and sound changes of adjectives.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AForm allows us to deal with sound changes that occur in or around the adjective stem depending on which noun it modifies.</a:t>
            </a:r>
            <a:endParaRPr/>
          </a:p>
          <a:p>
            <a:pPr indent="0" lvl="0" marL="0" rtl="0" algn="l">
              <a:spcBef>
                <a:spcPts val="0"/>
              </a:spcBef>
              <a:spcAft>
                <a:spcPts val="0"/>
              </a:spcAft>
              <a:buNone/>
            </a:pPr>
            <a:r>
              <a:rPr lang="en-GB"/>
              <a:t>AType allows us to choose the correct agreement morpheme for the different kinds of “adjectives”.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see the sound change that happens inside of </a:t>
            </a:r>
            <a:r>
              <a:rPr b="1" lang="en-GB"/>
              <a:t>khulu</a:t>
            </a:r>
            <a:r>
              <a:rPr lang="en-GB"/>
              <a:t> when it is prefixed with a nasal.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714113adc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714113adc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examples of different types of “adjectives”.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Hle, meaning beautiful, is like khulu a real adjective, but it is also, in addition, monosyllabic. For such </a:t>
            </a:r>
            <a:r>
              <a:rPr lang="en-GB"/>
              <a:t>adjectives</a:t>
            </a:r>
            <a:r>
              <a:rPr lang="en-GB"/>
              <a:t>, we need three versions of the stem. On the right, you can see the oper that helps decide the form of the stem, and it depends entirely on the noun with which the adjectives must agree.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Relative and enumerative stems are not subject to these phonological changes, so their tables just contains copies of the stem itself.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714113ad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714113ad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look at what happens to an adjective like </a:t>
            </a:r>
            <a:r>
              <a:rPr b="1" lang="en-GB"/>
              <a:t>hle</a:t>
            </a:r>
            <a:r>
              <a:rPr lang="en-GB"/>
              <a:t> w</a:t>
            </a:r>
            <a:r>
              <a:rPr lang="en-GB"/>
              <a:t>hen modifying different </a:t>
            </a:r>
            <a:r>
              <a:rPr lang="en-GB"/>
              <a:t>nouns</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AF1 is the stem itself, unchanged.</a:t>
            </a:r>
            <a:endParaRPr/>
          </a:p>
          <a:p>
            <a:pPr indent="0" lvl="0" marL="0" rtl="0" algn="l">
              <a:spcBef>
                <a:spcPts val="0"/>
              </a:spcBef>
              <a:spcAft>
                <a:spcPts val="0"/>
              </a:spcAft>
              <a:buNone/>
            </a:pPr>
            <a:r>
              <a:rPr lang="en-GB"/>
              <a:t>AF2 is to be used with nouns from classes 8, 9 and 10.</a:t>
            </a:r>
            <a:endParaRPr/>
          </a:p>
          <a:p>
            <a:pPr indent="0" lvl="0" marL="0" rtl="0" algn="l">
              <a:spcBef>
                <a:spcPts val="0"/>
              </a:spcBef>
              <a:spcAft>
                <a:spcPts val="0"/>
              </a:spcAft>
              <a:buNone/>
            </a:pPr>
            <a:r>
              <a:rPr lang="en-GB"/>
              <a:t>AF3 is to be used with nouns from classes 1, 1a and 3, but is only different from AF1 if the adjective is monosyllabic.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662a039c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662a039c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implemented the following quantifiers</a:t>
            </a:r>
            <a:endParaRPr/>
          </a:p>
          <a:p>
            <a:pPr indent="-298450" lvl="0" marL="457200" rtl="0" algn="l">
              <a:spcBef>
                <a:spcPts val="0"/>
              </a:spcBef>
              <a:spcAft>
                <a:spcPts val="0"/>
              </a:spcAft>
              <a:buSzPts val="1100"/>
              <a:buAutoNum type="arabicPeriod"/>
            </a:pPr>
            <a:r>
              <a:rPr lang="en-GB"/>
              <a:t>Articles - both the definite and indefinite article are empty in Zulu</a:t>
            </a:r>
            <a:endParaRPr/>
          </a:p>
          <a:p>
            <a:pPr indent="-298450" lvl="0" marL="457200" rtl="0" algn="l">
              <a:spcBef>
                <a:spcPts val="0"/>
              </a:spcBef>
              <a:spcAft>
                <a:spcPts val="0"/>
              </a:spcAft>
              <a:buSzPts val="1100"/>
              <a:buAutoNum type="arabicPeriod"/>
            </a:pPr>
            <a:r>
              <a:rPr lang="en-GB"/>
              <a:t>Demonstratives - there are three distances for demonstratives in Zulu</a:t>
            </a:r>
            <a:endParaRPr/>
          </a:p>
          <a:p>
            <a:pPr indent="-298450" lvl="1" marL="914400" rtl="0" algn="l">
              <a:spcBef>
                <a:spcPts val="0"/>
              </a:spcBef>
              <a:spcAft>
                <a:spcPts val="0"/>
              </a:spcAft>
              <a:buSzPts val="1100"/>
              <a:buAutoNum type="alphaLcPeriod"/>
            </a:pPr>
            <a:r>
              <a:rPr lang="en-GB"/>
              <a:t>Reference to this, that and yonder is a slight approximation of the meaning in Zulu. In actual fact, the first distance is used to point to things close to the speaker. The second distance is used to point to things close to the hearer. The third distance is used to point to things far from both speakers.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These parameters help us to capture the structure of the Quant </a:t>
            </a:r>
            <a:r>
              <a:rPr lang="en-GB"/>
              <a:t>category</a:t>
            </a:r>
            <a:r>
              <a:rPr lang="en-GB"/>
              <a:t> for Zulu.</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dem_pron table contains all forms of the demonstratives in one place.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62a039c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62a039c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My talk will follow this outline here. I will say some things about Zulu and its resources, and then I will very </a:t>
            </a:r>
            <a:r>
              <a:rPr lang="en-GB"/>
              <a:t>briefly</a:t>
            </a:r>
            <a:r>
              <a:rPr lang="en-GB"/>
              <a:t> discuss its most characteristic features as a Bantu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Namely, it has an </a:t>
            </a:r>
            <a:r>
              <a:rPr lang="en-GB"/>
              <a:t>agglutinating</a:t>
            </a:r>
            <a:r>
              <a:rPr lang="en-GB"/>
              <a:t> morphology. It has a nominal classification system - that means that all nouns stems belong to one or more noun classes. Agreement in Zulu is based on these noun classes and the morphemes responsible for indicating agreement are commonly called concords. Lionel, our Zulu expert, prefers not to call them that, because the term is somewhat overused - everything ends up being a concord. However, I might still call them that in this talk, just because the term is used widely.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meat of the talk will be a kind of tour of the Zulu RG, focusing mainly on the noun phrase.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662a039c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662a039c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 field is (so far) empty, and the qdef field is used to decide</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The form of the determiner</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The form of the noun!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If qdef is an article, whether definite or indefinite, this always means that there quantifier itself has no string, and in almost all cases, the full form of the noun is used (we’ll get back to this).</a:t>
            </a:r>
            <a:endParaRPr>
              <a:solidFill>
                <a:schemeClr val="dk1"/>
              </a:solidFill>
            </a:endParaRPr>
          </a:p>
          <a:p>
            <a:pPr indent="0" lvl="0" marL="0" rtl="0" algn="l">
              <a:spcBef>
                <a:spcPts val="0"/>
              </a:spcBef>
              <a:spcAft>
                <a:spcPts val="0"/>
              </a:spcAft>
              <a:buNone/>
            </a:pPr>
            <a:r>
              <a:rPr lang="en-GB">
                <a:solidFill>
                  <a:schemeClr val="dk1"/>
                </a:solidFill>
              </a:rPr>
              <a:t>If qdef is a demonstrative, the reduced form of the noun is used, and the distance decides which string to grab from the dem_pron table.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Why did we not implement no_Quant?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141139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141139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There is no no_Quant in Zulu.</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have to paraphrase, and in a rather drastic way.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have to say “There is no medal that gleams”, or literally, “it is not with a medal that gleams”.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Which is an entirely different sentence, with its own morphosyntactic realities. Importantly, the grammar can express this sentence (even without the functions for this kind of existential expression in the Extra module of the RG).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is an example of where we try to avoid implementing paraphrases that would slow the grammar down without adding expressivity.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662a039c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662a039c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won’t say much about the Pron category. Here I just want to show how the possessive differs for some of the pronouns, like second person singular. The lincat has an empty string field in order to deal with pro-drop without generating metavariables all over the place. (There is more to say on this, but it is too technical to get into now.)</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714113adc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714113adc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only implemented three predeterminers, of which two are actually postdeterminers. For example, most_Predet has not been implemented, because the meaning is expressed using a possessive noun construction.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7612fea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7612fea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I’ve mentioned a few times things that we haven’t implemented. I should say something about why that has still resulted in a useful grammar.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lot of determination/quantification/modification in Zulu actually rest on two functions, namely PossNP and RelCN.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for example, to express the idea of </a:t>
            </a:r>
            <a:r>
              <a:rPr b="1" lang="en-GB"/>
              <a:t>most simmers</a:t>
            </a:r>
            <a:r>
              <a:rPr lang="en-GB"/>
              <a:t>, you have to use the noun for </a:t>
            </a:r>
            <a:r>
              <a:rPr lang="en-GB"/>
              <a:t>majority</a:t>
            </a:r>
            <a:r>
              <a:rPr lang="en-GB"/>
              <a:t> and modify it using the possessive construction.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huge amount of work that adjectives do in other languages is done by using stative and inchoative verbs in Zulu - verbs that describe some kind of state or entering into some kind of state. What we are still figuring out, and this is partly why the RCl and RS categories are orange and not black, is that this interacts with tense. This is too big a topic to talk about right now, but it forms a very important part of our work on verbs and the Zulu tense system.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63df1783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63df1783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714113adc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714113adc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20 minutes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want to show another example of where we have to make some difficult choices.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(Try a very reasonable paraphrase.)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714113adc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714113adc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Turns out, that’s wrong. To express that, you have to use the locative of the appropriate pronoun, and then modify it appositionally with the full noun phrase. That is possible in the current RG abstract syntax.</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714113adc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714113adc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ApposCN won’t work, but ApposNP could capture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the question is: do we let the grammar overgenerate the wrong sentence, given that we can parse the correct form? Or do we implement a paraphrase? We’re not sure, so for now, we’re letting the grammar overgenerate. The thinking is that, at least for parsing, this helps reduce spurious results.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714113adc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714113adc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Locatives are</a:t>
            </a:r>
            <a:endParaRPr/>
          </a:p>
          <a:p>
            <a:pPr indent="-298450" lvl="0" marL="457200" rtl="0" algn="l">
              <a:spcBef>
                <a:spcPts val="0"/>
              </a:spcBef>
              <a:spcAft>
                <a:spcPts val="0"/>
              </a:spcAft>
              <a:buSzPts val="1100"/>
              <a:buAutoNum type="arabicPeriod"/>
            </a:pPr>
            <a:r>
              <a:rPr lang="en-GB"/>
              <a:t>A specific form of a regular noun</a:t>
            </a:r>
            <a:endParaRPr/>
          </a:p>
          <a:p>
            <a:pPr indent="-298450" lvl="0" marL="457200" rtl="0" algn="l">
              <a:spcBef>
                <a:spcPts val="0"/>
              </a:spcBef>
              <a:spcAft>
                <a:spcPts val="0"/>
              </a:spcAft>
              <a:buSzPts val="1100"/>
              <a:buAutoNum type="arabicPeriod"/>
            </a:pPr>
            <a:r>
              <a:rPr lang="en-GB"/>
              <a:t>Certain noun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order to express the idea of “to/towards something”, many languages use a preposition with a NP, and this is included in the RG syntax as PrepNP. So we need to start looking here if we want to implement this in Zulu.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62a039c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62a039c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a few orientating facts about Zulu. It belongs to the Nguni group, which is located in the Southern Bantu group, which of course form part of the Bantu language family.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one of elevent official languages of South Africa.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2011 the national census found that around 11.5M people spoke Zulu as a home language, and it is understood by about half of South Africans.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the second most widely spoken Bantu language after Swahili and it has almost 10 000 Wikipedia articles. As I mentioned yesterday, however, most of them seem to consist of single sentences.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714113adc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714113adc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Unfortunately, kuzo can mean </a:t>
            </a:r>
            <a:r>
              <a:rPr b="1" lang="en-GB"/>
              <a:t>to them</a:t>
            </a:r>
            <a:r>
              <a:rPr lang="en-GB"/>
              <a:t>, but also </a:t>
            </a:r>
            <a:r>
              <a:rPr b="1" lang="en-GB"/>
              <a:t>in them</a:t>
            </a:r>
            <a:r>
              <a:rPr lang="en-GB"/>
              <a:t>, </a:t>
            </a:r>
            <a:r>
              <a:rPr b="1" lang="en-GB"/>
              <a:t>on</a:t>
            </a:r>
            <a:r>
              <a:rPr b="1" lang="en-GB"/>
              <a:t> them</a:t>
            </a:r>
            <a:r>
              <a:rPr lang="en-GB"/>
              <a:t>, </a:t>
            </a:r>
            <a:r>
              <a:rPr b="1" lang="en-GB"/>
              <a:t>below them</a:t>
            </a:r>
            <a:r>
              <a:rPr lang="en-GB"/>
              <a:t> etc. In fact, there are no prepositions in Zulu. The closest we get to them are the locative nouns, such as phakathi (inside), phezulu (above), phansi (below) and so on. These are all class 16 nouns.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Anyway, they are not used to express location in general.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714113adc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714113adc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basically, we haven’t implemented PrepNP, because we haven’t implemented Prep as a category at all. Instead, we have some custom functions that use the locative forms of nouns to create adverbial phrases that function similarly to prepositional phrases.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LocNPAdv just calls up the locative form of the noun phrase, and it refers to </a:t>
            </a:r>
            <a:r>
              <a:rPr b="1" lang="en-GB"/>
              <a:t>in</a:t>
            </a:r>
            <a:r>
              <a:rPr lang="en-GB"/>
              <a:t>, </a:t>
            </a:r>
            <a:r>
              <a:rPr b="1" lang="en-GB"/>
              <a:t>on</a:t>
            </a:r>
            <a:r>
              <a:rPr lang="en-GB"/>
              <a:t>, </a:t>
            </a:r>
            <a:r>
              <a:rPr b="1" lang="en-GB"/>
              <a:t>below</a:t>
            </a:r>
            <a:r>
              <a:rPr lang="en-GB"/>
              <a:t> or whatever makes sense in the context.</a:t>
            </a:r>
            <a:endParaRPr/>
          </a:p>
          <a:p>
            <a:pPr indent="0" lvl="0" marL="0" rtl="0" algn="l">
              <a:spcBef>
                <a:spcPts val="0"/>
              </a:spcBef>
              <a:spcAft>
                <a:spcPts val="0"/>
              </a:spcAft>
              <a:buNone/>
            </a:pPr>
            <a:r>
              <a:rPr lang="en-GB"/>
              <a:t>KwaNPAdv can technically only be used with class 1a and 2a nouns, and it refers to someone’s place or home.</a:t>
            </a:r>
            <a:endParaRPr/>
          </a:p>
          <a:p>
            <a:pPr indent="0" lvl="0" marL="0" rtl="0" algn="l">
              <a:spcBef>
                <a:spcPts val="0"/>
              </a:spcBef>
              <a:spcAft>
                <a:spcPts val="0"/>
              </a:spcAft>
              <a:buNone/>
            </a:pPr>
            <a:r>
              <a:rPr lang="en-GB"/>
              <a:t>InstrNPAdv uses the instrumental prefix, and basically replaces the prepositional phrase containing </a:t>
            </a:r>
            <a:r>
              <a:rPr b="1" lang="en-GB"/>
              <a:t>with</a:t>
            </a:r>
            <a:r>
              <a:rPr lang="en-GB"/>
              <a:t>.</a:t>
            </a:r>
            <a:endParaRPr/>
          </a:p>
          <a:p>
            <a:pPr indent="0" lvl="0" marL="0" rtl="0" algn="l">
              <a:spcBef>
                <a:spcPts val="0"/>
              </a:spcBef>
              <a:spcAft>
                <a:spcPts val="0"/>
              </a:spcAft>
              <a:buNone/>
            </a:pPr>
            <a:r>
              <a:rPr lang="en-GB"/>
              <a:t>KwaAdvNPAdv uses adverbs (typically derived from the locative classes) and noun phrases to express spatial relations with more emphasis.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714113adc_2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714113adc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now, the latter are treated as simple adverbs, namely, we have </a:t>
            </a:r>
            <a:r>
              <a:rPr b="1" lang="en-GB"/>
              <a:t>ngaphezu</a:t>
            </a:r>
            <a:r>
              <a:rPr lang="en-GB"/>
              <a:t> as an adverb in the lexicon. However, morphologically speaking, it is made up of the noun phezulu with the instrumental prefix.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Incidentally, the noun izulu, in class 5, means “sky”, so phezulu uses the same root with a different class prefix.</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662a039c4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662a039c4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662a039c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662a039c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Different types of verb phrases requires different morpheme sequences when constructing clauses, relative clauses and imperatives.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662a039c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662a039c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662a039c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662a039c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very basic snapshot of resources available for Zulu. It has an XSFT morphological analyser, developed by the other Laurette and Sonja Bosch.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latter is also currently involved in a WordNet project, aimed at revamping or improving the WordNet already in existence.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largest curated monolingual corpus I am aware of is the NCHLT corpus, made up mostly of text scraped from government documents.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two commonly used English-Zulu parallel corpora - the JW300 corpus containing mostly religious text, and the Autshumato corpus, which is also made up of government website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of course, we are now working on a resource grammar. The code is available at the link below. Github does not allow you to make two different forks of the same project. I had already made a fork to work on the Afrikaans, so that I made a new copy to keep the projects separate.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662a039c4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662a039c4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 mentioned earlier, the morphology of Zulu is agglutinating and it has a conjunctive orthography. This distinguishes it from related Southern Bantu languages that have a disjunctive orthography, which basically means that verb prefixes tend to be written as separate tokens. In Zulu, however, verb prefixes are written as part of the verb token.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depending on how you count, there are 18 different noun classes. This feature is also called class gender by some linguists, and we have found that to be a useful term, as it does indeed behave similar to gender in other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Nouns agree with all sorts of things around them, namely verbs, copulatives, relative clauses, adjectives, demonstratives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is a little example to give you a taste. The noun prefix </a:t>
            </a:r>
            <a:r>
              <a:rPr b="1" lang="en-GB"/>
              <a:t>u</a:t>
            </a:r>
            <a:r>
              <a:rPr lang="en-GB"/>
              <a:t> in </a:t>
            </a:r>
            <a:r>
              <a:rPr b="1" lang="en-GB"/>
              <a:t>u</a:t>
            </a:r>
            <a:r>
              <a:rPr lang="en-GB"/>
              <a:t>Tatjana agrees with the subject concord prefix </a:t>
            </a:r>
            <a:r>
              <a:rPr b="1" lang="en-GB"/>
              <a:t>u</a:t>
            </a:r>
            <a:r>
              <a:rPr lang="en-GB"/>
              <a:t> in </a:t>
            </a:r>
            <a:r>
              <a:rPr b="1" lang="en-GB"/>
              <a:t>u</a:t>
            </a:r>
            <a:r>
              <a:rPr lang="en-GB"/>
              <a:t>zuze. The possessive concord in front of the noun </a:t>
            </a:r>
            <a:r>
              <a:rPr b="1" lang="en-GB"/>
              <a:t>igolide</a:t>
            </a:r>
            <a:r>
              <a:rPr lang="en-GB"/>
              <a:t> is </a:t>
            </a:r>
            <a:r>
              <a:rPr b="1" lang="en-GB"/>
              <a:t>ya</a:t>
            </a:r>
            <a:r>
              <a:rPr lang="en-GB"/>
              <a:t>, which agrees with </a:t>
            </a:r>
            <a:r>
              <a:rPr b="1" lang="en-GB"/>
              <a:t>indondo</a:t>
            </a:r>
            <a:r>
              <a:rPr lang="en-GB"/>
              <a:t>. Here we also have an example of morpheme fusion -&gt; </a:t>
            </a:r>
            <a:r>
              <a:rPr b="1" lang="en-GB"/>
              <a:t>ya</a:t>
            </a:r>
            <a:r>
              <a:rPr lang="en-GB"/>
              <a:t> and </a:t>
            </a:r>
            <a:r>
              <a:rPr b="1" lang="en-GB"/>
              <a:t>i</a:t>
            </a:r>
            <a:r>
              <a:rPr lang="en-GB"/>
              <a:t> become </a:t>
            </a:r>
            <a:r>
              <a:rPr b="1" lang="en-GB"/>
              <a:t>ye</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verbs, for example, can take on hundreds of forms, which, if you implement the morphology in the traditional way, causes the compiled grammar to contain thousands of strings that it is unlikely to use during runtime. The grammar becomes unmanageable with even a tiny toy lexicon. The way around this, at least for now, maybe, is to treat the </a:t>
            </a:r>
            <a:r>
              <a:rPr lang="en-GB"/>
              <a:t>morphology</a:t>
            </a:r>
            <a:r>
              <a:rPr lang="en-GB"/>
              <a:t> as syntax. You let the compiler create all the pieces of string you’ll need, as though these were the tokens in your grammar, and then you insert the BIND token to let the runtime know to stick them together. In this example, we treat </a:t>
            </a:r>
            <a:r>
              <a:rPr b="1" lang="en-GB"/>
              <a:t>ya</a:t>
            </a:r>
            <a:r>
              <a:rPr lang="en-GB"/>
              <a:t> and </a:t>
            </a:r>
            <a:r>
              <a:rPr b="1" lang="en-GB"/>
              <a:t>ye</a:t>
            </a:r>
            <a:r>
              <a:rPr lang="en-GB"/>
              <a:t> as allomorphs of each other - basically different versions of the same morpheme. We also do this with </a:t>
            </a:r>
            <a:r>
              <a:rPr b="1" lang="en-GB"/>
              <a:t>igolide</a:t>
            </a:r>
            <a:r>
              <a:rPr lang="en-GB"/>
              <a:t> and </a:t>
            </a:r>
            <a:r>
              <a:rPr b="1" lang="en-GB"/>
              <a:t>golide</a:t>
            </a:r>
            <a:r>
              <a:rPr lang="en-GB"/>
              <a:t>. When they encounter each other, you use some parameters to figure out which versions to stick together to create </a:t>
            </a:r>
            <a:r>
              <a:rPr lang="en-GB"/>
              <a:t>morphologically</a:t>
            </a:r>
            <a:r>
              <a:rPr lang="en-GB"/>
              <a:t> sound tokens.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63df1783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63df1783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Okay, so here are the 18 noun classes. I don’t know why they skipped the names of 12 and 13 (maybe Laurette knows).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Most nouns belong to two classes, one for singular and one for plural, so the classes can be paired in this way. 1-2, 3-4, 5-6, etc. However, some nouns belong to, for instance, class 9 in the </a:t>
            </a:r>
            <a:r>
              <a:rPr lang="en-GB"/>
              <a:t>singular</a:t>
            </a:r>
            <a:r>
              <a:rPr lang="en-GB"/>
              <a:t> and class 6 in the plural.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there are some semantic themes that can be identified in the classes. Class 1 and 2 are always people, and Class 1a and 2a contain names and titles of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Each class is associated with its prefix, and this prefix identifies the class the noun belongs to. Then, just to give some idea of how the </a:t>
            </a:r>
            <a:r>
              <a:rPr lang="en-GB"/>
              <a:t>concordial</a:t>
            </a:r>
            <a:r>
              <a:rPr lang="en-GB"/>
              <a:t> agreement with verbs work, I’ve added the subject and object concords. Predicates always contain a subject concord, while the use of the object concord is a bit more fluid. Both the subject and object concord can stand in for noun phrases, so you can basically have prodrop on both the </a:t>
            </a:r>
            <a:r>
              <a:rPr lang="en-GB"/>
              <a:t>subject and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last row contains the so-called locative classes. We’ll get back to this later, but for now it’s worth saying that only class 17 has an associated concords and functions more typically like a noun. The other locatives are more adverbial in nature.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14113adc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714113adc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just some examples to show how meaning is somewhat associated with the different noun classes. It’s not extremely common, but some noun stems appear in more than two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Discuss.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14113adc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14113adc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have an example of a clause rendered in the basic tenses, in the principle indicative mood, with some variation in the polarity. I’ve added some colours to show where morphemes have been bound together at runtime.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Green is the subject concord in each case. Note that it changes in two spots. In the remote past, the underlying form is still </a:t>
            </a:r>
            <a:r>
              <a:rPr b="1" lang="en-GB"/>
              <a:t>u</a:t>
            </a:r>
            <a:r>
              <a:rPr lang="en-GB"/>
              <a:t>, but it undergoes a phonological change in the presence of the past tense prefix </a:t>
            </a:r>
            <a:r>
              <a:rPr b="1" lang="en-GB"/>
              <a:t>a</a:t>
            </a:r>
            <a:r>
              <a:rPr lang="en-GB"/>
              <a:t>. In the negative, it changes entirely to </a:t>
            </a:r>
            <a:r>
              <a:rPr b="1" lang="en-GB"/>
              <a:t>ka</a:t>
            </a:r>
            <a:r>
              <a:rPr lang="en-GB"/>
              <a:t>. For our </a:t>
            </a:r>
            <a:r>
              <a:rPr lang="en-GB"/>
              <a:t>purposes</a:t>
            </a:r>
            <a:r>
              <a:rPr lang="en-GB"/>
              <a:t>, we treat all three versions as </a:t>
            </a:r>
            <a:r>
              <a:rPr lang="en-GB"/>
              <a:t>allomorphs</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 is the tense prefix - it can be </a:t>
            </a:r>
            <a:r>
              <a:rPr b="1" lang="en-GB"/>
              <a:t>a</a:t>
            </a:r>
            <a:r>
              <a:rPr lang="en-GB"/>
              <a:t> in the remote past and </a:t>
            </a:r>
            <a:r>
              <a:rPr b="1" lang="en-GB"/>
              <a:t>zo</a:t>
            </a:r>
            <a:r>
              <a:rPr lang="en-GB"/>
              <a:t> or </a:t>
            </a:r>
            <a:r>
              <a:rPr b="1" lang="en-GB"/>
              <a:t>zu</a:t>
            </a:r>
            <a:r>
              <a:rPr lang="en-GB"/>
              <a:t> in the immediate future, depending on polarity. It’s a slight remnant of the miniature resource grammar that we haven’t implemented the remote future yet, but unless I’m mistaken, the tense prefix would then be </a:t>
            </a:r>
            <a:r>
              <a:rPr b="1" lang="en-GB"/>
              <a:t>yo</a:t>
            </a:r>
            <a:r>
              <a:rPr lang="en-GB"/>
              <a:t> or </a:t>
            </a:r>
            <a:r>
              <a:rPr b="1" lang="en-GB"/>
              <a:t>yu</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negative prefix </a:t>
            </a:r>
            <a:r>
              <a:rPr b="1" lang="en-GB"/>
              <a:t>a</a:t>
            </a:r>
            <a:r>
              <a:rPr lang="en-GB"/>
              <a:t> can be seen in the two negative sentences, and note that in the remote past, you have to use a different suffix, namely </a:t>
            </a:r>
            <a:r>
              <a:rPr b="1" lang="en-GB"/>
              <a:t>anga</a:t>
            </a:r>
            <a:r>
              <a:rPr lang="en-GB"/>
              <a:t>, and there is no explicit tense prefix </a:t>
            </a:r>
            <a:r>
              <a:rPr b="1" lang="en-GB"/>
              <a:t>a</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Okay, so that should give you a taste of how Zulu works.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62a039c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662a039c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grabbed this from the GF website. Unless I’m mistaken, it’s a bit outdated, but it still does a decent job of giving an overview of the different categories in the resource grammar abstract syntax.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en.wikipedia.org/wiki/Zulu_language" TargetMode="External"/><Relationship Id="rId5" Type="http://schemas.openxmlformats.org/officeDocument/2006/relationships/hyperlink" Target="https://commons.wikimedia.org/w/index.php?curid=28087429"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LauretteM/gf-rgl-zu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1225" y="793375"/>
            <a:ext cx="8520600" cy="224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Montserrat SemiBold"/>
                <a:ea typeface="Montserrat SemiBold"/>
                <a:cs typeface="Montserrat SemiBold"/>
                <a:sym typeface="Montserrat SemiBold"/>
              </a:rPr>
              <a:t>A resource grammar for Zulu</a:t>
            </a:r>
            <a:endParaRPr>
              <a:latin typeface="Montserrat SemiBold"/>
              <a:ea typeface="Montserrat SemiBold"/>
              <a:cs typeface="Montserrat SemiBold"/>
              <a:sym typeface="Montserrat SemiBold"/>
            </a:endParaRPr>
          </a:p>
        </p:txBody>
      </p:sp>
      <p:sp>
        <p:nvSpPr>
          <p:cNvPr id="55" name="Google Shape;55;p13"/>
          <p:cNvSpPr txBox="1"/>
          <p:nvPr>
            <p:ph idx="1" type="subTitle"/>
          </p:nvPr>
        </p:nvSpPr>
        <p:spPr>
          <a:xfrm>
            <a:off x="311700" y="3037075"/>
            <a:ext cx="8520600" cy="145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Montserrat Medium"/>
                <a:ea typeface="Montserrat Medium"/>
                <a:cs typeface="Montserrat Medium"/>
                <a:sym typeface="Montserrat Medium"/>
              </a:rPr>
              <a:t>Laurette Marais</a:t>
            </a:r>
            <a:endParaRPr>
              <a:latin typeface="Montserrat Medium"/>
              <a:ea typeface="Montserrat Medium"/>
              <a:cs typeface="Montserrat Medium"/>
              <a:sym typeface="Montserrat Medium"/>
            </a:endParaRPr>
          </a:p>
          <a:p>
            <a:pPr indent="0" lvl="0" marL="0" rtl="0" algn="ctr">
              <a:spcBef>
                <a:spcPts val="0"/>
              </a:spcBef>
              <a:spcAft>
                <a:spcPts val="0"/>
              </a:spcAft>
              <a:buNone/>
            </a:pPr>
            <a:r>
              <a:rPr lang="en-GB">
                <a:latin typeface="Montserrat Medium"/>
                <a:ea typeface="Montserrat Medium"/>
                <a:cs typeface="Montserrat Medium"/>
                <a:sym typeface="Montserrat Medium"/>
              </a:rPr>
              <a:t>a</a:t>
            </a:r>
            <a:r>
              <a:rPr lang="en-GB">
                <a:latin typeface="Montserrat Medium"/>
                <a:ea typeface="Montserrat Medium"/>
                <a:cs typeface="Montserrat Medium"/>
                <a:sym typeface="Montserrat Medium"/>
              </a:rPr>
              <a:t>nd Laurette Pretorius</a:t>
            </a:r>
            <a:endParaRPr>
              <a:latin typeface="Montserrat Medium"/>
              <a:ea typeface="Montserrat Medium"/>
              <a:cs typeface="Montserrat Medium"/>
              <a:sym typeface="Montserrat Medium"/>
            </a:endParaRPr>
          </a:p>
          <a:p>
            <a:pPr indent="0" lvl="0" marL="0" rtl="0" algn="ctr">
              <a:spcBef>
                <a:spcPts val="0"/>
              </a:spcBef>
              <a:spcAft>
                <a:spcPts val="0"/>
              </a:spcAft>
              <a:buNone/>
            </a:pPr>
            <a:r>
              <a:rPr lang="en-GB" sz="1900">
                <a:latin typeface="Montserrat Medium"/>
                <a:ea typeface="Montserrat Medium"/>
                <a:cs typeface="Montserrat Medium"/>
                <a:sym typeface="Montserrat Medium"/>
              </a:rPr>
              <a:t>(with Lionel Posthumus)</a:t>
            </a:r>
            <a:endParaRPr sz="19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phrases</a:t>
            </a:r>
            <a:endParaRPr>
              <a:latin typeface="Montserrat SemiBold"/>
              <a:ea typeface="Montserrat SemiBold"/>
              <a:cs typeface="Montserrat SemiBold"/>
              <a:sym typeface="Montserrat SemiBold"/>
            </a:endParaRPr>
          </a:p>
        </p:txBody>
      </p:sp>
      <p:pic>
        <p:nvPicPr>
          <p:cNvPr id="114" name="Google Shape;114;p22"/>
          <p:cNvPicPr preferRelativeResize="0"/>
          <p:nvPr/>
        </p:nvPicPr>
        <p:blipFill>
          <a:blip r:embed="rId3">
            <a:alphaModFix/>
          </a:blip>
          <a:stretch>
            <a:fillRect/>
          </a:stretch>
        </p:blipFill>
        <p:spPr>
          <a:xfrm>
            <a:off x="1750350" y="1017725"/>
            <a:ext cx="5643288" cy="3820976"/>
          </a:xfrm>
          <a:prstGeom prst="rect">
            <a:avLst/>
          </a:prstGeom>
          <a:noFill/>
          <a:ln>
            <a:noFill/>
          </a:ln>
        </p:spPr>
      </p:pic>
      <p:sp>
        <p:nvSpPr>
          <p:cNvPr id="115" name="Google Shape;115;p22"/>
          <p:cNvSpPr/>
          <p:nvPr/>
        </p:nvSpPr>
        <p:spPr>
          <a:xfrm>
            <a:off x="1575525" y="2624875"/>
            <a:ext cx="2832000" cy="23139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 so far</a:t>
            </a:r>
            <a:endParaRPr>
              <a:latin typeface="Montserrat SemiBold"/>
              <a:ea typeface="Montserrat SemiBold"/>
              <a:cs typeface="Montserrat SemiBold"/>
              <a:sym typeface="Montserrat SemiBold"/>
            </a:endParaRPr>
          </a:p>
        </p:txBody>
      </p:sp>
      <p:sp>
        <p:nvSpPr>
          <p:cNvPr id="121" name="Google Shape;121;p23"/>
          <p:cNvSpPr txBox="1"/>
          <p:nvPr>
            <p:ph idx="1" type="body"/>
          </p:nvPr>
        </p:nvSpPr>
        <p:spPr>
          <a:xfrm>
            <a:off x="5874300" y="1152475"/>
            <a:ext cx="295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latin typeface="Montserrat"/>
                <a:ea typeface="Montserrat"/>
                <a:cs typeface="Montserrat"/>
                <a:sym typeface="Montserrat"/>
              </a:rPr>
              <a:t>Black</a:t>
            </a:r>
            <a:r>
              <a:rPr lang="en-GB" sz="1400">
                <a:latin typeface="Montserrat"/>
                <a:ea typeface="Montserrat"/>
                <a:cs typeface="Montserrat"/>
                <a:sym typeface="Montserrat"/>
              </a:rPr>
              <a:t> - mature</a:t>
            </a:r>
            <a:endParaRPr sz="1400">
              <a:latin typeface="Montserrat"/>
              <a:ea typeface="Montserrat"/>
              <a:cs typeface="Montserrat"/>
              <a:sym typeface="Montserrat"/>
            </a:endParaRPr>
          </a:p>
          <a:p>
            <a:pPr indent="0" lvl="0" marL="0" rtl="0" algn="l">
              <a:spcBef>
                <a:spcPts val="1200"/>
              </a:spcBef>
              <a:spcAft>
                <a:spcPts val="0"/>
              </a:spcAft>
              <a:buNone/>
            </a:pPr>
            <a:r>
              <a:rPr lang="en-GB" sz="1400">
                <a:solidFill>
                  <a:srgbClr val="F6B26B"/>
                </a:solidFill>
                <a:latin typeface="Montserrat"/>
                <a:ea typeface="Montserrat"/>
                <a:cs typeface="Montserrat"/>
                <a:sym typeface="Montserrat"/>
              </a:rPr>
              <a:t>Orange</a:t>
            </a:r>
            <a:r>
              <a:rPr lang="en-GB" sz="1400">
                <a:latin typeface="Montserrat"/>
                <a:ea typeface="Montserrat"/>
                <a:cs typeface="Montserrat"/>
                <a:sym typeface="Montserrat"/>
              </a:rPr>
              <a:t> - under development</a:t>
            </a:r>
            <a:endParaRPr sz="1400">
              <a:latin typeface="Montserrat"/>
              <a:ea typeface="Montserrat"/>
              <a:cs typeface="Montserrat"/>
              <a:sym typeface="Montserrat"/>
            </a:endParaRPr>
          </a:p>
          <a:p>
            <a:pPr indent="0" lvl="0" marL="0" rtl="0" algn="l">
              <a:spcBef>
                <a:spcPts val="1200"/>
              </a:spcBef>
              <a:spcAft>
                <a:spcPts val="0"/>
              </a:spcAft>
              <a:buNone/>
            </a:pPr>
            <a:r>
              <a:rPr lang="en-GB" sz="1400">
                <a:solidFill>
                  <a:srgbClr val="CC4125"/>
                </a:solidFill>
                <a:latin typeface="Montserrat"/>
                <a:ea typeface="Montserrat"/>
                <a:cs typeface="Montserrat"/>
                <a:sym typeface="Montserrat"/>
              </a:rPr>
              <a:t>Red</a:t>
            </a:r>
            <a:r>
              <a:rPr lang="en-GB" sz="1400">
                <a:latin typeface="Montserrat"/>
                <a:ea typeface="Montserrat"/>
                <a:cs typeface="Montserrat"/>
                <a:sym typeface="Montserrat"/>
              </a:rPr>
              <a:t> - not yet implemented</a:t>
            </a:r>
            <a:endParaRPr sz="1400">
              <a:latin typeface="Montserrat"/>
              <a:ea typeface="Montserrat"/>
              <a:cs typeface="Montserrat"/>
              <a:sym typeface="Montserrat"/>
            </a:endParaRPr>
          </a:p>
          <a:p>
            <a:pPr indent="0" lvl="0" marL="0" rtl="0" algn="l">
              <a:spcBef>
                <a:spcPts val="1200"/>
              </a:spcBef>
              <a:spcAft>
                <a:spcPts val="1200"/>
              </a:spcAft>
              <a:buClr>
                <a:schemeClr val="dk1"/>
              </a:buClr>
              <a:buSzPts val="1100"/>
              <a:buFont typeface="Arial"/>
              <a:buNone/>
            </a:pPr>
            <a:r>
              <a:rPr lang="en-GB" sz="1400">
                <a:solidFill>
                  <a:srgbClr val="00FFFF"/>
                </a:solidFill>
                <a:latin typeface="Montserrat"/>
                <a:ea typeface="Montserrat"/>
                <a:cs typeface="Montserrat"/>
                <a:sym typeface="Montserrat"/>
              </a:rPr>
              <a:t>Cyan</a:t>
            </a:r>
            <a:r>
              <a:rPr lang="en-GB" sz="1400">
                <a:latin typeface="Montserrat"/>
                <a:ea typeface="Montserrat"/>
                <a:cs typeface="Montserrat"/>
                <a:sym typeface="Montserrat"/>
              </a:rPr>
              <a:t> - on ice</a:t>
            </a:r>
            <a:endParaRPr sz="1400">
              <a:latin typeface="Montserrat"/>
              <a:ea typeface="Montserrat"/>
              <a:cs typeface="Montserrat"/>
              <a:sym typeface="Montserrat"/>
            </a:endParaRPr>
          </a:p>
        </p:txBody>
      </p:sp>
      <p:pic>
        <p:nvPicPr>
          <p:cNvPr id="122" name="Google Shape;122;p23"/>
          <p:cNvPicPr preferRelativeResize="0"/>
          <p:nvPr/>
        </p:nvPicPr>
        <p:blipFill>
          <a:blip r:embed="rId3">
            <a:alphaModFix/>
          </a:blip>
          <a:stretch>
            <a:fillRect/>
          </a:stretch>
        </p:blipFill>
        <p:spPr>
          <a:xfrm>
            <a:off x="152400" y="1170125"/>
            <a:ext cx="5569498" cy="2714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 so far</a:t>
            </a:r>
            <a:endParaRPr>
              <a:latin typeface="Montserrat SemiBold"/>
              <a:ea typeface="Montserrat SemiBold"/>
              <a:cs typeface="Montserrat SemiBold"/>
              <a:sym typeface="Montserrat SemiBold"/>
            </a:endParaRPr>
          </a:p>
        </p:txBody>
      </p:sp>
      <p:sp>
        <p:nvSpPr>
          <p:cNvPr id="128" name="Google Shape;128;p24"/>
          <p:cNvSpPr txBox="1"/>
          <p:nvPr>
            <p:ph idx="1" type="body"/>
          </p:nvPr>
        </p:nvSpPr>
        <p:spPr>
          <a:xfrm>
            <a:off x="5874300" y="1152475"/>
            <a:ext cx="2958000" cy="18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latin typeface="Montserrat"/>
                <a:ea typeface="Montserrat"/>
                <a:cs typeface="Montserrat"/>
                <a:sym typeface="Montserrat"/>
              </a:rPr>
              <a:t>Black</a:t>
            </a:r>
            <a:r>
              <a:rPr lang="en-GB" sz="1400">
                <a:latin typeface="Montserrat"/>
                <a:ea typeface="Montserrat"/>
                <a:cs typeface="Montserrat"/>
                <a:sym typeface="Montserrat"/>
              </a:rPr>
              <a:t> - mature-ish</a:t>
            </a:r>
            <a:endParaRPr sz="1400">
              <a:latin typeface="Montserrat"/>
              <a:ea typeface="Montserrat"/>
              <a:cs typeface="Montserrat"/>
              <a:sym typeface="Montserrat"/>
            </a:endParaRPr>
          </a:p>
          <a:p>
            <a:pPr indent="0" lvl="0" marL="0" rtl="0" algn="l">
              <a:spcBef>
                <a:spcPts val="1200"/>
              </a:spcBef>
              <a:spcAft>
                <a:spcPts val="0"/>
              </a:spcAft>
              <a:buNone/>
            </a:pPr>
            <a:r>
              <a:rPr lang="en-GB" sz="1400">
                <a:solidFill>
                  <a:srgbClr val="F6B26B"/>
                </a:solidFill>
                <a:latin typeface="Montserrat"/>
                <a:ea typeface="Montserrat"/>
                <a:cs typeface="Montserrat"/>
                <a:sym typeface="Montserrat"/>
              </a:rPr>
              <a:t>Orange</a:t>
            </a:r>
            <a:r>
              <a:rPr lang="en-GB" sz="1400">
                <a:latin typeface="Montserrat"/>
                <a:ea typeface="Montserrat"/>
                <a:cs typeface="Montserrat"/>
                <a:sym typeface="Montserrat"/>
              </a:rPr>
              <a:t> - under development</a:t>
            </a:r>
            <a:endParaRPr sz="1400">
              <a:latin typeface="Montserrat"/>
              <a:ea typeface="Montserrat"/>
              <a:cs typeface="Montserrat"/>
              <a:sym typeface="Montserrat"/>
            </a:endParaRPr>
          </a:p>
          <a:p>
            <a:pPr indent="0" lvl="0" marL="0" rtl="0" algn="l">
              <a:spcBef>
                <a:spcPts val="1200"/>
              </a:spcBef>
              <a:spcAft>
                <a:spcPts val="0"/>
              </a:spcAft>
              <a:buNone/>
            </a:pPr>
            <a:r>
              <a:rPr lang="en-GB" sz="1400">
                <a:solidFill>
                  <a:srgbClr val="00FFFF"/>
                </a:solidFill>
                <a:latin typeface="Montserrat"/>
                <a:ea typeface="Montserrat"/>
                <a:cs typeface="Montserrat"/>
                <a:sym typeface="Montserrat"/>
              </a:rPr>
              <a:t>Cyan</a:t>
            </a:r>
            <a:r>
              <a:rPr lang="en-GB" sz="1400">
                <a:latin typeface="Montserrat"/>
                <a:ea typeface="Montserrat"/>
                <a:cs typeface="Montserrat"/>
                <a:sym typeface="Montserrat"/>
              </a:rPr>
              <a:t> - on ice</a:t>
            </a:r>
            <a:endParaRPr sz="1400">
              <a:latin typeface="Montserrat"/>
              <a:ea typeface="Montserrat"/>
              <a:cs typeface="Montserrat"/>
              <a:sym typeface="Montserrat"/>
            </a:endParaRPr>
          </a:p>
          <a:p>
            <a:pPr indent="0" lvl="0" marL="0" rtl="0" algn="l">
              <a:spcBef>
                <a:spcPts val="1200"/>
              </a:spcBef>
              <a:spcAft>
                <a:spcPts val="1200"/>
              </a:spcAft>
              <a:buNone/>
            </a:pPr>
            <a:r>
              <a:rPr lang="en-GB" sz="1400">
                <a:solidFill>
                  <a:srgbClr val="CC4125"/>
                </a:solidFill>
                <a:latin typeface="Montserrat"/>
                <a:ea typeface="Montserrat"/>
                <a:cs typeface="Montserrat"/>
                <a:sym typeface="Montserrat"/>
              </a:rPr>
              <a:t>Red</a:t>
            </a:r>
            <a:r>
              <a:rPr lang="en-GB" sz="1400">
                <a:latin typeface="Montserrat"/>
                <a:ea typeface="Montserrat"/>
                <a:cs typeface="Montserrat"/>
                <a:sym typeface="Montserrat"/>
              </a:rPr>
              <a:t> - not yet implemented</a:t>
            </a:r>
            <a:endParaRPr sz="1400">
              <a:latin typeface="Montserrat"/>
              <a:ea typeface="Montserrat"/>
              <a:cs typeface="Montserrat"/>
              <a:sym typeface="Montserrat"/>
            </a:endParaRPr>
          </a:p>
        </p:txBody>
      </p:sp>
      <p:pic>
        <p:nvPicPr>
          <p:cNvPr id="129" name="Google Shape;129;p24"/>
          <p:cNvPicPr preferRelativeResize="0"/>
          <p:nvPr/>
        </p:nvPicPr>
        <p:blipFill>
          <a:blip r:embed="rId3">
            <a:alphaModFix/>
          </a:blip>
          <a:stretch>
            <a:fillRect/>
          </a:stretch>
        </p:blipFill>
        <p:spPr>
          <a:xfrm>
            <a:off x="6492811" y="3102825"/>
            <a:ext cx="1720975" cy="1870625"/>
          </a:xfrm>
          <a:prstGeom prst="rect">
            <a:avLst/>
          </a:prstGeom>
          <a:noFill/>
          <a:ln>
            <a:noFill/>
          </a:ln>
        </p:spPr>
      </p:pic>
      <p:pic>
        <p:nvPicPr>
          <p:cNvPr id="130" name="Google Shape;130;p24"/>
          <p:cNvPicPr preferRelativeResize="0"/>
          <p:nvPr/>
        </p:nvPicPr>
        <p:blipFill>
          <a:blip r:embed="rId4">
            <a:alphaModFix/>
          </a:blip>
          <a:stretch>
            <a:fillRect/>
          </a:stretch>
        </p:blipFill>
        <p:spPr>
          <a:xfrm>
            <a:off x="152400" y="1170125"/>
            <a:ext cx="5569498" cy="2714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Nouns</a:t>
            </a:r>
            <a:endParaRPr>
              <a:latin typeface="Montserrat SemiBold"/>
              <a:ea typeface="Montserrat SemiBold"/>
              <a:cs typeface="Montserrat SemiBold"/>
              <a:sym typeface="Montserrat SemiBold"/>
            </a:endParaRPr>
          </a:p>
        </p:txBody>
      </p:sp>
      <p:graphicFrame>
        <p:nvGraphicFramePr>
          <p:cNvPr id="136" name="Google Shape;136;p25"/>
          <p:cNvGraphicFramePr/>
          <p:nvPr/>
        </p:nvGraphicFramePr>
        <p:xfrm>
          <a:off x="311700" y="3280525"/>
          <a:ext cx="3000000" cy="3000000"/>
        </p:xfrm>
        <a:graphic>
          <a:graphicData uri="http://schemas.openxmlformats.org/drawingml/2006/table">
            <a:tbl>
              <a:tblPr>
                <a:noFill/>
                <a:tableStyleId>{632C793A-673B-42C1-9324-A0E5CA759ECC}</a:tableStyleId>
              </a:tblPr>
              <a:tblGrid>
                <a:gridCol w="692975"/>
                <a:gridCol w="2104775"/>
              </a:tblGrid>
              <a:tr h="25277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ClassGender</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37" name="Google Shape;137;p25"/>
          <p:cNvGraphicFramePr/>
          <p:nvPr/>
        </p:nvGraphicFramePr>
        <p:xfrm>
          <a:off x="311700" y="1152475"/>
          <a:ext cx="3000000" cy="3000000"/>
        </p:xfrm>
        <a:graphic>
          <a:graphicData uri="http://schemas.openxmlformats.org/drawingml/2006/table">
            <a:tbl>
              <a:tblPr>
                <a:noFill/>
                <a:tableStyleId>{632C793A-673B-42C1-9324-A0E5CA759ECC}</a:tableStyleId>
              </a:tblPr>
              <a:tblGrid>
                <a:gridCol w="996550"/>
                <a:gridCol w="4563250"/>
              </a:tblGrid>
              <a:tr h="381000">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ClassGender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C1_2 | C1a_2a | C3_4 | C5_6 | C7_8 | C9_10 | C11_10 | C9_6 | C14 | C15 | C17</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NForm</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Full | Reduced | Poss | Loc</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First Number | Second Number | Third ClassGender Number</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solidFill>
                            <a:schemeClr val="dk2"/>
                          </a:solidFill>
                          <a:latin typeface="Montserrat Medium"/>
                          <a:ea typeface="Montserrat Medium"/>
                          <a:cs typeface="Montserrat Medium"/>
                          <a:sym typeface="Montserrat Medium"/>
                        </a:rPr>
                        <a:t>Number</a:t>
                      </a:r>
                      <a:endParaRPr sz="1000">
                        <a:solidFill>
                          <a:schemeClr val="dk2"/>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Montserrat"/>
                          <a:ea typeface="Montserrat"/>
                          <a:cs typeface="Montserrat"/>
                          <a:sym typeface="Montserrat"/>
                        </a:rPr>
                        <a:t>Sg | Pl</a:t>
                      </a:r>
                      <a:endParaRPr sz="1000">
                        <a:solidFill>
                          <a:schemeClr val="dk2"/>
                        </a:solidFill>
                        <a:latin typeface="Montserrat"/>
                        <a:ea typeface="Montserrat"/>
                        <a:cs typeface="Montserrat"/>
                        <a:sym typeface="Montserrat"/>
                      </a:endParaRPr>
                    </a:p>
                  </a:txBody>
                  <a:tcPr marT="91425" marB="91425" marR="91425" marL="91425"/>
                </a:tc>
              </a:tr>
            </a:tbl>
          </a:graphicData>
        </a:graphic>
      </p:graphicFrame>
      <p:graphicFrame>
        <p:nvGraphicFramePr>
          <p:cNvPr id="138" name="Google Shape;138;p25"/>
          <p:cNvGraphicFramePr/>
          <p:nvPr/>
        </p:nvGraphicFramePr>
        <p:xfrm>
          <a:off x="3241100" y="3280525"/>
          <a:ext cx="3000000" cy="3000000"/>
        </p:xfrm>
        <a:graphic>
          <a:graphicData uri="http://schemas.openxmlformats.org/drawingml/2006/table">
            <a:tbl>
              <a:tblPr>
                <a:noFill/>
                <a:tableStyleId>{632C793A-673B-42C1-9324-A0E5CA759ECC}</a:tableStyleId>
              </a:tblPr>
              <a:tblGrid>
                <a:gridCol w="651525"/>
                <a:gridCol w="19788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CN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mod</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ClassGender</a:t>
                      </a:r>
                      <a:endParaRPr sz="1000">
                        <a:latin typeface="Montserrat"/>
                        <a:ea typeface="Montserrat"/>
                        <a:cs typeface="Montserrat"/>
                        <a:sym typeface="Montserrat"/>
                      </a:endParaRPr>
                    </a:p>
                  </a:txBody>
                  <a:tcPr marT="91425" marB="91425" marR="91425" marL="91425"/>
                </a:tc>
              </a:tr>
            </a:tbl>
          </a:graphicData>
        </a:graphic>
      </p:graphicFrame>
      <p:sp>
        <p:nvSpPr>
          <p:cNvPr id="139" name="Google Shape;139;p25"/>
          <p:cNvSpPr/>
          <p:nvPr/>
        </p:nvSpPr>
        <p:spPr>
          <a:xfrm>
            <a:off x="5333125" y="3914000"/>
            <a:ext cx="485700" cy="478200"/>
          </a:xfrm>
          <a:prstGeom prst="ellipse">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980000"/>
                </a:solidFill>
                <a:latin typeface="Montserrat SemiBold"/>
                <a:ea typeface="Montserrat SemiBold"/>
                <a:cs typeface="Montserrat SemiBold"/>
                <a:sym typeface="Montserrat SemiBold"/>
              </a:rPr>
              <a:t>?</a:t>
            </a:r>
            <a:endParaRPr>
              <a:solidFill>
                <a:srgbClr val="980000"/>
              </a:solidFill>
              <a:latin typeface="Montserrat SemiBold"/>
              <a:ea typeface="Montserrat SemiBold"/>
              <a:cs typeface="Montserrat SemiBold"/>
              <a:sym typeface="Montserrat SemiBold"/>
            </a:endParaRPr>
          </a:p>
        </p:txBody>
      </p:sp>
      <p:graphicFrame>
        <p:nvGraphicFramePr>
          <p:cNvPr id="140" name="Google Shape;140;p25"/>
          <p:cNvGraphicFramePr/>
          <p:nvPr/>
        </p:nvGraphicFramePr>
        <p:xfrm>
          <a:off x="6034575" y="1152475"/>
          <a:ext cx="3000000" cy="3000000"/>
        </p:xfrm>
        <a:graphic>
          <a:graphicData uri="http://schemas.openxmlformats.org/drawingml/2006/table">
            <a:tbl>
              <a:tblPr>
                <a:noFill/>
                <a:tableStyleId>{632C793A-673B-42C1-9324-A0E5CA759ECC}</a:tableStyleId>
              </a:tblPr>
              <a:tblGrid>
                <a:gridCol w="652250"/>
                <a:gridCol w="967600"/>
                <a:gridCol w="1177875"/>
              </a:tblGrid>
              <a:tr h="381000">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khundla_N </a:t>
                      </a:r>
                      <a:r>
                        <a:rPr i="1" lang="en-GB" sz="1200">
                          <a:latin typeface="Montserrat Medium"/>
                          <a:ea typeface="Montserrat Medium"/>
                          <a:cs typeface="Montserrat Medium"/>
                          <a:sym typeface="Montserrat Medium"/>
                        </a:rPr>
                        <a:t>(stadium)</a:t>
                      </a:r>
                      <a:endParaRPr i="1" sz="1200">
                        <a:latin typeface="Montserrat Medium"/>
                        <a:ea typeface="Montserrat Medium"/>
                        <a:cs typeface="Montserrat Medium"/>
                        <a:sym typeface="Montserrat Medium"/>
                      </a:endParaRPr>
                    </a:p>
                  </a:txBody>
                  <a:tcPr marT="91425" marB="91425" marR="91425" marL="91425"/>
                </a:tc>
                <a:tc hMerge="1"/>
                <a:tc hMerge="1"/>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Sg</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Pl</a:t>
                      </a:r>
                      <a:endParaRPr sz="800">
                        <a:latin typeface="Montserrat"/>
                        <a:ea typeface="Montserrat"/>
                        <a:cs typeface="Montserrat"/>
                        <a:sym typeface="Montserrat"/>
                      </a:endParaRPr>
                    </a:p>
                  </a:txBody>
                  <a:tcPr marT="91425" marB="91425" marR="91425" marL="91425" anchor="b"/>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Montserrat"/>
                          <a:ea typeface="Montserrat"/>
                          <a:cs typeface="Montserrat"/>
                          <a:sym typeface="Montserrat"/>
                        </a:rPr>
                        <a:t>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Montserrat"/>
                          <a:ea typeface="Montserrat"/>
                          <a:cs typeface="Montserrat"/>
                          <a:sym typeface="Montserrat"/>
                        </a:rPr>
                        <a:t>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enkundleni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ezin</a:t>
                      </a:r>
                      <a:r>
                        <a:rPr lang="en-GB" sz="1000">
                          <a:solidFill>
                            <a:schemeClr val="dk1"/>
                          </a:solidFill>
                          <a:latin typeface="Montserrat"/>
                          <a:ea typeface="Montserrat"/>
                          <a:cs typeface="Montserrat"/>
                          <a:sym typeface="Montserrat"/>
                        </a:rPr>
                        <a:t>kundleni</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C9_10</a:t>
                      </a:r>
                      <a:endParaRPr sz="1000">
                        <a:latin typeface="Montserrat"/>
                        <a:ea typeface="Montserrat"/>
                        <a:cs typeface="Montserrat"/>
                        <a:sym typeface="Montserrat"/>
                      </a:endParaRPr>
                    </a:p>
                  </a:txBody>
                  <a:tcPr marT="91425" marB="91425" marR="91425" marL="91425"/>
                </a:tc>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Nouns</a:t>
            </a:r>
            <a:endParaRPr>
              <a:latin typeface="Montserrat SemiBold"/>
              <a:ea typeface="Montserrat SemiBold"/>
              <a:cs typeface="Montserrat SemiBold"/>
              <a:sym typeface="Montserrat SemiBold"/>
            </a:endParaRPr>
          </a:p>
        </p:txBody>
      </p:sp>
      <p:graphicFrame>
        <p:nvGraphicFramePr>
          <p:cNvPr id="146" name="Google Shape;146;p26"/>
          <p:cNvGraphicFramePr/>
          <p:nvPr/>
        </p:nvGraphicFramePr>
        <p:xfrm>
          <a:off x="311700" y="1152475"/>
          <a:ext cx="3000000" cy="3000000"/>
        </p:xfrm>
        <a:graphic>
          <a:graphicData uri="http://schemas.openxmlformats.org/drawingml/2006/table">
            <a:tbl>
              <a:tblPr>
                <a:noFill/>
                <a:tableStyleId>{632C793A-673B-42C1-9324-A0E5CA759ECC}</a:tableStyleId>
              </a:tblPr>
              <a:tblGrid>
                <a:gridCol w="996550"/>
                <a:gridCol w="4563250"/>
              </a:tblGrid>
              <a:tr h="381000">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ClassGender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C1_2 | C1a_2a | C3_4 | C5_6 | C7_8 | C9_10 | C11_10 | C9_6 | C14 | C15 | C17</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NForm</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Full | Reduced | Poss | Loc</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First Number | Second Number | Third ClassGender Number</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Number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Sg | Pl</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47" name="Google Shape;147;p26"/>
          <p:cNvGraphicFramePr/>
          <p:nvPr/>
        </p:nvGraphicFramePr>
        <p:xfrm>
          <a:off x="311700" y="3280525"/>
          <a:ext cx="3000000" cy="3000000"/>
        </p:xfrm>
        <a:graphic>
          <a:graphicData uri="http://schemas.openxmlformats.org/drawingml/2006/table">
            <a:tbl>
              <a:tblPr>
                <a:noFill/>
                <a:tableStyleId>{632C793A-673B-42C1-9324-A0E5CA759ECC}</a:tableStyleId>
              </a:tblPr>
              <a:tblGrid>
                <a:gridCol w="692975"/>
                <a:gridCol w="2104775"/>
              </a:tblGrid>
              <a:tr h="25277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ClassGender</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48" name="Google Shape;148;p26"/>
          <p:cNvGraphicFramePr/>
          <p:nvPr/>
        </p:nvGraphicFramePr>
        <p:xfrm>
          <a:off x="3241100" y="3280525"/>
          <a:ext cx="3000000" cy="3000000"/>
        </p:xfrm>
        <a:graphic>
          <a:graphicData uri="http://schemas.openxmlformats.org/drawingml/2006/table">
            <a:tbl>
              <a:tblPr>
                <a:noFill/>
                <a:tableStyleId>{632C793A-673B-42C1-9324-A0E5CA759ECC}</a:tableStyleId>
              </a:tblPr>
              <a:tblGrid>
                <a:gridCol w="651525"/>
                <a:gridCol w="19788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CN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mod</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ClassGender</a:t>
                      </a:r>
                      <a:endParaRPr sz="1000">
                        <a:latin typeface="Montserrat"/>
                        <a:ea typeface="Montserrat"/>
                        <a:cs typeface="Montserrat"/>
                        <a:sym typeface="Montserrat"/>
                      </a:endParaRPr>
                    </a:p>
                  </a:txBody>
                  <a:tcPr marT="91425" marB="91425" marR="91425" marL="91425"/>
                </a:tc>
              </a:tr>
            </a:tbl>
          </a:graphicData>
        </a:graphic>
      </p:graphicFrame>
      <p:sp>
        <p:nvSpPr>
          <p:cNvPr id="149" name="Google Shape;149;p26"/>
          <p:cNvSpPr txBox="1"/>
          <p:nvPr/>
        </p:nvSpPr>
        <p:spPr>
          <a:xfrm>
            <a:off x="6056350" y="1184925"/>
            <a:ext cx="1334100" cy="2955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200">
                <a:latin typeface="Montserrat"/>
                <a:ea typeface="Montserrat"/>
                <a:cs typeface="Montserrat"/>
                <a:sym typeface="Montserrat"/>
              </a:rPr>
              <a:t>indondo</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200">
                <a:latin typeface="Montserrat"/>
                <a:ea typeface="Montserrat"/>
                <a:cs typeface="Montserrat"/>
                <a:sym typeface="Montserrat"/>
              </a:rPr>
              <a:t>le ndondo</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200">
                <a:latin typeface="Montserrat"/>
                <a:ea typeface="Montserrat"/>
                <a:cs typeface="Montserrat"/>
                <a:sym typeface="Montserrat"/>
              </a:rPr>
              <a:t>yona le ndondo</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200">
                <a:latin typeface="Montserrat"/>
                <a:ea typeface="Montserrat"/>
                <a:cs typeface="Montserrat"/>
                <a:sym typeface="Montserrat"/>
              </a:rPr>
              <a:t>le ndondo yona</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200">
                <a:latin typeface="Montserrat"/>
                <a:ea typeface="Montserrat"/>
                <a:cs typeface="Montserrat"/>
                <a:sym typeface="Montserrat"/>
              </a:rPr>
              <a:t>le ndondo enkulu</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rPr lang="en-GB" sz="1200">
                <a:latin typeface="Montserrat"/>
                <a:ea typeface="Montserrat"/>
                <a:cs typeface="Montserrat"/>
                <a:sym typeface="Montserrat"/>
              </a:rPr>
              <a:t>le ndondo </a:t>
            </a:r>
            <a:r>
              <a:rPr lang="en-GB" sz="1200">
                <a:latin typeface="Montserrat Medium"/>
                <a:ea typeface="Montserrat Medium"/>
                <a:cs typeface="Montserrat Medium"/>
                <a:sym typeface="Montserrat Medium"/>
              </a:rPr>
              <a:t>yona</a:t>
            </a:r>
            <a:r>
              <a:rPr lang="en-GB" sz="1200">
                <a:latin typeface="Montserrat"/>
                <a:ea typeface="Montserrat"/>
                <a:cs typeface="Montserrat"/>
                <a:sym typeface="Montserrat"/>
              </a:rPr>
              <a:t> enkulu</a:t>
            </a:r>
            <a:endParaRPr sz="1200">
              <a:latin typeface="Montserrat"/>
              <a:ea typeface="Montserrat"/>
              <a:cs typeface="Montserrat"/>
              <a:sym typeface="Montserrat"/>
            </a:endParaRPr>
          </a:p>
        </p:txBody>
      </p:sp>
      <p:sp>
        <p:nvSpPr>
          <p:cNvPr id="150" name="Google Shape;150;p26"/>
          <p:cNvSpPr txBox="1"/>
          <p:nvPr/>
        </p:nvSpPr>
        <p:spPr>
          <a:xfrm>
            <a:off x="7390450" y="1184925"/>
            <a:ext cx="1441800" cy="3140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medal</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a:t>
            </a:r>
            <a:r>
              <a:rPr i="1" lang="en-GB" sz="1200">
                <a:solidFill>
                  <a:schemeClr val="dk1"/>
                </a:solidFill>
                <a:latin typeface="Montserrat"/>
                <a:ea typeface="Montserrat"/>
                <a:cs typeface="Montserrat"/>
                <a:sym typeface="Montserrat"/>
              </a:rPr>
              <a:t>his medal</a:t>
            </a:r>
            <a:endParaRPr sz="1200"/>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this very medal</a:t>
            </a:r>
            <a:endParaRPr sz="1200"/>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this medal, on the other hand</a:t>
            </a:r>
            <a:endParaRPr sz="1200"/>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this big medal</a:t>
            </a:r>
            <a:endParaRPr sz="1200"/>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this big medal, on the other hand</a:t>
            </a:r>
            <a:endParaRPr sz="1200">
              <a:latin typeface="Montserrat"/>
              <a:ea typeface="Montserrat"/>
              <a:cs typeface="Montserrat"/>
              <a:sym typeface="Montserrat"/>
            </a:endParaRPr>
          </a:p>
        </p:txBody>
      </p:sp>
      <p:sp>
        <p:nvSpPr>
          <p:cNvPr id="151" name="Google Shape;151;p26"/>
          <p:cNvSpPr/>
          <p:nvPr/>
        </p:nvSpPr>
        <p:spPr>
          <a:xfrm>
            <a:off x="5333125" y="3914000"/>
            <a:ext cx="485700" cy="478200"/>
          </a:xfrm>
          <a:prstGeom prst="ellipse">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980000"/>
                </a:solidFill>
                <a:latin typeface="Montserrat SemiBold"/>
                <a:ea typeface="Montserrat SemiBold"/>
                <a:cs typeface="Montserrat SemiBold"/>
                <a:sym typeface="Montserrat SemiBold"/>
              </a:rPr>
              <a:t>?</a:t>
            </a:r>
            <a:endParaRPr>
              <a:solidFill>
                <a:srgbClr val="980000"/>
              </a:solidFill>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“Adjectives”</a:t>
            </a:r>
            <a:endParaRPr>
              <a:latin typeface="Montserrat SemiBold"/>
              <a:ea typeface="Montserrat SemiBold"/>
              <a:cs typeface="Montserrat SemiBold"/>
              <a:sym typeface="Montserrat SemiBold"/>
            </a:endParaRPr>
          </a:p>
        </p:txBody>
      </p:sp>
      <p:sp>
        <p:nvSpPr>
          <p:cNvPr id="157" name="Google Shape;157;p27"/>
          <p:cNvSpPr txBox="1"/>
          <p:nvPr>
            <p:ph idx="1" type="body"/>
          </p:nvPr>
        </p:nvSpPr>
        <p:spPr>
          <a:xfrm>
            <a:off x="311700" y="1152475"/>
            <a:ext cx="5973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Montserrat"/>
                <a:ea typeface="Montserrat"/>
                <a:cs typeface="Montserrat"/>
                <a:sym typeface="Montserrat"/>
              </a:rPr>
              <a:t>Zulu adjectives are a closed class.</a:t>
            </a:r>
            <a:endParaRPr sz="1400">
              <a:latin typeface="Montserrat"/>
              <a:ea typeface="Montserrat"/>
              <a:cs typeface="Montserrat"/>
              <a:sym typeface="Montserrat"/>
            </a:endParaRPr>
          </a:p>
          <a:p>
            <a:pPr indent="0" lvl="0" marL="0" rtl="0" algn="l">
              <a:spcBef>
                <a:spcPts val="1200"/>
              </a:spcBef>
              <a:spcAft>
                <a:spcPts val="0"/>
              </a:spcAft>
              <a:buNone/>
            </a:pPr>
            <a:r>
              <a:rPr lang="en-GB" sz="1400">
                <a:latin typeface="Montserrat"/>
                <a:ea typeface="Montserrat"/>
                <a:cs typeface="Montserrat"/>
                <a:sym typeface="Montserrat"/>
              </a:rPr>
              <a:t>There are three kinds of “adjectives” (qualificatives)</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AutoNum type="arabicPeriod"/>
            </a:pPr>
            <a:r>
              <a:rPr lang="en-GB" sz="1400">
                <a:latin typeface="Montserrat"/>
                <a:ea typeface="Montserrat"/>
                <a:cs typeface="Montserrat"/>
                <a:sym typeface="Montserrat"/>
              </a:rPr>
              <a:t>adjective stems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GB" sz="1400">
                <a:latin typeface="Montserrat"/>
                <a:ea typeface="Montserrat"/>
                <a:cs typeface="Montserrat"/>
                <a:sym typeface="Montserrat"/>
              </a:rPr>
              <a:t>primitive relative stems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GB" sz="1400">
                <a:latin typeface="Montserrat"/>
                <a:ea typeface="Montserrat"/>
                <a:cs typeface="Montserrat"/>
                <a:sym typeface="Montserrat"/>
              </a:rPr>
              <a:t>enumerative stems</a:t>
            </a:r>
            <a:endParaRPr sz="1400">
              <a:latin typeface="Montserrat"/>
              <a:ea typeface="Montserrat"/>
              <a:cs typeface="Montserrat"/>
              <a:sym typeface="Montserrat"/>
            </a:endParaRPr>
          </a:p>
        </p:txBody>
      </p:sp>
      <p:sp>
        <p:nvSpPr>
          <p:cNvPr id="158" name="Google Shape;158;p27"/>
          <p:cNvSpPr txBox="1"/>
          <p:nvPr/>
        </p:nvSpPr>
        <p:spPr>
          <a:xfrm>
            <a:off x="1766350" y="2974425"/>
            <a:ext cx="2590800" cy="1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300">
                <a:solidFill>
                  <a:schemeClr val="dk1"/>
                </a:solidFill>
                <a:latin typeface="Montserrat"/>
                <a:ea typeface="Montserrat"/>
                <a:cs typeface="Montserrat"/>
                <a:sym typeface="Montserrat"/>
              </a:rPr>
              <a:t>ngibona umgijimi </a:t>
            </a:r>
            <a:r>
              <a:rPr lang="en-GB" sz="1300">
                <a:solidFill>
                  <a:schemeClr val="dk1"/>
                </a:solidFill>
                <a:latin typeface="Montserrat Medium"/>
                <a:ea typeface="Montserrat Medium"/>
                <a:cs typeface="Montserrat Medium"/>
                <a:sym typeface="Montserrat Medium"/>
              </a:rPr>
              <a:t>om</a:t>
            </a:r>
            <a:r>
              <a:rPr lang="en-GB" sz="1300">
                <a:solidFill>
                  <a:schemeClr val="dk1"/>
                </a:solidFill>
                <a:latin typeface="Montserrat"/>
                <a:ea typeface="Montserrat"/>
                <a:cs typeface="Montserrat"/>
                <a:sym typeface="Montserrat"/>
              </a:rPr>
              <a:t>khulu</a:t>
            </a:r>
            <a:endParaRPr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Montserrat"/>
                <a:ea typeface="Montserrat"/>
                <a:cs typeface="Montserrat"/>
                <a:sym typeface="Montserrat"/>
              </a:rPr>
              <a:t>ngibona umgijimi </a:t>
            </a:r>
            <a:r>
              <a:rPr lang="en-GB" sz="1300">
                <a:solidFill>
                  <a:schemeClr val="dk1"/>
                </a:solidFill>
                <a:latin typeface="Montserrat Medium"/>
                <a:ea typeface="Montserrat Medium"/>
                <a:cs typeface="Montserrat Medium"/>
                <a:sym typeface="Montserrat Medium"/>
              </a:rPr>
              <a:t>o</a:t>
            </a:r>
            <a:r>
              <a:rPr lang="en-GB" sz="1300">
                <a:solidFill>
                  <a:schemeClr val="dk1"/>
                </a:solidFill>
                <a:latin typeface="Montserrat"/>
                <a:ea typeface="Montserrat"/>
                <a:cs typeface="Montserrat"/>
                <a:sym typeface="Montserrat"/>
              </a:rPr>
              <a:t>qotho</a:t>
            </a:r>
            <a:endParaRPr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Clr>
                <a:schemeClr val="dk1"/>
              </a:buClr>
              <a:buSzPts val="1100"/>
              <a:buFont typeface="Arial"/>
              <a:buNone/>
            </a:pPr>
            <a:r>
              <a:rPr lang="en-GB" sz="1300">
                <a:solidFill>
                  <a:schemeClr val="dk1"/>
                </a:solidFill>
                <a:latin typeface="Montserrat"/>
                <a:ea typeface="Montserrat"/>
                <a:cs typeface="Montserrat"/>
                <a:sym typeface="Montserrat"/>
              </a:rPr>
              <a:t>ngibona umgijimi </a:t>
            </a:r>
            <a:r>
              <a:rPr lang="en-GB" sz="1300">
                <a:solidFill>
                  <a:schemeClr val="dk1"/>
                </a:solidFill>
                <a:latin typeface="Montserrat Medium"/>
                <a:ea typeface="Montserrat Medium"/>
                <a:cs typeface="Montserrat Medium"/>
                <a:sym typeface="Montserrat Medium"/>
              </a:rPr>
              <a:t>mu</a:t>
            </a:r>
            <a:r>
              <a:rPr lang="en-GB" sz="1300">
                <a:solidFill>
                  <a:schemeClr val="dk1"/>
                </a:solidFill>
                <a:latin typeface="Montserrat"/>
                <a:ea typeface="Montserrat"/>
                <a:cs typeface="Montserrat"/>
                <a:sym typeface="Montserrat"/>
              </a:rPr>
              <a:t>mbe</a:t>
            </a:r>
            <a:endParaRPr sz="900">
              <a:solidFill>
                <a:schemeClr val="dk1"/>
              </a:solidFill>
            </a:endParaRPr>
          </a:p>
        </p:txBody>
      </p:sp>
      <p:sp>
        <p:nvSpPr>
          <p:cNvPr id="159" name="Google Shape;159;p27"/>
          <p:cNvSpPr txBox="1"/>
          <p:nvPr/>
        </p:nvSpPr>
        <p:spPr>
          <a:xfrm>
            <a:off x="4357150" y="2974425"/>
            <a:ext cx="2590800" cy="1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GB" sz="1300">
                <a:solidFill>
                  <a:schemeClr val="dk1"/>
                </a:solidFill>
                <a:latin typeface="Montserrat"/>
                <a:ea typeface="Montserrat"/>
                <a:cs typeface="Montserrat"/>
                <a:sym typeface="Montserrat"/>
              </a:rPr>
              <a:t>I see the big sprinter</a:t>
            </a:r>
            <a:endParaRPr i="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i="1" lang="en-GB" sz="1300">
                <a:solidFill>
                  <a:schemeClr val="dk1"/>
                </a:solidFill>
                <a:latin typeface="Montserrat"/>
                <a:ea typeface="Montserrat"/>
                <a:cs typeface="Montserrat"/>
                <a:sym typeface="Montserrat"/>
              </a:rPr>
              <a:t>I see the honest sprinter</a:t>
            </a:r>
            <a:endParaRPr i="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i="1" lang="en-GB" sz="1300">
                <a:solidFill>
                  <a:schemeClr val="dk1"/>
                </a:solidFill>
                <a:latin typeface="Montserrat"/>
                <a:ea typeface="Montserrat"/>
                <a:cs typeface="Montserrat"/>
                <a:sym typeface="Montserrat"/>
              </a:rPr>
              <a:t>I see the other sprinter</a:t>
            </a:r>
            <a:endParaRPr i="1" sz="900">
              <a:solidFill>
                <a:schemeClr val="dk1"/>
              </a:solidFill>
            </a:endParaRPr>
          </a:p>
        </p:txBody>
      </p:sp>
      <p:sp>
        <p:nvSpPr>
          <p:cNvPr id="160" name="Google Shape;160;p27"/>
          <p:cNvSpPr txBox="1"/>
          <p:nvPr/>
        </p:nvSpPr>
        <p:spPr>
          <a:xfrm>
            <a:off x="453325" y="2974425"/>
            <a:ext cx="1313100" cy="1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dk1"/>
                </a:solidFill>
                <a:latin typeface="Montserrat Medium"/>
                <a:ea typeface="Montserrat Medium"/>
                <a:cs typeface="Montserrat Medium"/>
                <a:sym typeface="Montserrat Medium"/>
              </a:rPr>
              <a:t>Adjective</a:t>
            </a:r>
            <a:endParaRPr sz="1300">
              <a:solidFill>
                <a:schemeClr val="dk1"/>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None/>
            </a:pPr>
            <a:r>
              <a:rPr lang="en-GB" sz="1300">
                <a:solidFill>
                  <a:schemeClr val="dk1"/>
                </a:solidFill>
                <a:latin typeface="Montserrat Medium"/>
                <a:ea typeface="Montserrat Medium"/>
                <a:cs typeface="Montserrat Medium"/>
                <a:sym typeface="Montserrat Medium"/>
              </a:rPr>
              <a:t>Relative</a:t>
            </a:r>
            <a:endParaRPr sz="1300">
              <a:solidFill>
                <a:schemeClr val="dk1"/>
              </a:solidFill>
              <a:latin typeface="Montserrat Medium"/>
              <a:ea typeface="Montserrat Medium"/>
              <a:cs typeface="Montserrat Medium"/>
              <a:sym typeface="Montserrat Medium"/>
            </a:endParaRPr>
          </a:p>
          <a:p>
            <a:pPr indent="0" lvl="0" marL="0" rtl="0" algn="l">
              <a:lnSpc>
                <a:spcPct val="115000"/>
              </a:lnSpc>
              <a:spcBef>
                <a:spcPts val="1200"/>
              </a:spcBef>
              <a:spcAft>
                <a:spcPts val="1200"/>
              </a:spcAft>
              <a:buNone/>
            </a:pPr>
            <a:r>
              <a:rPr lang="en-GB" sz="1300">
                <a:solidFill>
                  <a:schemeClr val="dk1"/>
                </a:solidFill>
                <a:latin typeface="Montserrat Medium"/>
                <a:ea typeface="Montserrat Medium"/>
                <a:cs typeface="Montserrat Medium"/>
                <a:sym typeface="Montserrat Medium"/>
              </a:rPr>
              <a:t>Enumerative</a:t>
            </a:r>
            <a:endParaRPr sz="1300">
              <a:solidFill>
                <a:schemeClr val="dk1"/>
              </a:solidFill>
              <a:latin typeface="Montserrat Medium"/>
              <a:ea typeface="Montserrat Medium"/>
              <a:cs typeface="Montserrat Medium"/>
              <a:sym typeface="Montserrat Medium"/>
            </a:endParaRPr>
          </a:p>
        </p:txBody>
      </p:sp>
      <p:pic>
        <p:nvPicPr>
          <p:cNvPr id="161" name="Google Shape;161;p27"/>
          <p:cNvPicPr preferRelativeResize="0"/>
          <p:nvPr/>
        </p:nvPicPr>
        <p:blipFill>
          <a:blip r:embed="rId3">
            <a:alphaModFix/>
          </a:blip>
          <a:stretch>
            <a:fillRect/>
          </a:stretch>
        </p:blipFill>
        <p:spPr>
          <a:xfrm>
            <a:off x="6693800" y="719400"/>
            <a:ext cx="1891250" cy="30640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“Adjectives”</a:t>
            </a:r>
            <a:endParaRPr>
              <a:latin typeface="Montserrat SemiBold"/>
              <a:ea typeface="Montserrat SemiBold"/>
              <a:cs typeface="Montserrat SemiBold"/>
              <a:sym typeface="Montserrat SemiBold"/>
            </a:endParaRPr>
          </a:p>
        </p:txBody>
      </p:sp>
      <p:graphicFrame>
        <p:nvGraphicFramePr>
          <p:cNvPr id="167" name="Google Shape;167;p28"/>
          <p:cNvGraphicFramePr/>
          <p:nvPr/>
        </p:nvGraphicFramePr>
        <p:xfrm>
          <a:off x="311700" y="2467925"/>
          <a:ext cx="3000000" cy="3000000"/>
        </p:xfrm>
        <a:graphic>
          <a:graphicData uri="http://schemas.openxmlformats.org/drawingml/2006/table">
            <a:tbl>
              <a:tblPr>
                <a:noFill/>
                <a:tableStyleId>{632C793A-673B-42C1-9324-A0E5CA759ECC}</a:tableStyleId>
              </a:tblPr>
              <a:tblGrid>
                <a:gridCol w="757625"/>
                <a:gridCol w="1382400"/>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A, AP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a:t>
                      </a:r>
                      <a:r>
                        <a:rPr lang="en-GB" sz="1000">
                          <a:latin typeface="Montserrat"/>
                          <a:ea typeface="Montserrat"/>
                          <a:cs typeface="Montserrat"/>
                          <a:sym typeface="Montserrat"/>
                        </a:rPr>
                        <a:t>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AType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68" name="Google Shape;168;p28"/>
          <p:cNvGraphicFramePr/>
          <p:nvPr/>
        </p:nvGraphicFramePr>
        <p:xfrm>
          <a:off x="311700" y="1152475"/>
          <a:ext cx="3000000" cy="3000000"/>
        </p:xfrm>
        <a:graphic>
          <a:graphicData uri="http://schemas.openxmlformats.org/drawingml/2006/table">
            <a:tbl>
              <a:tblPr>
                <a:noFill/>
                <a:tableStyleId>{632C793A-673B-42C1-9324-A0E5CA759ECC}</a:tableStyleId>
              </a:tblPr>
              <a:tblGrid>
                <a:gridCol w="716825"/>
                <a:gridCol w="21087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AForm</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AF1 | AF2 | AF3</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AType</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AdjType | RelType | EnumType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69" name="Google Shape;169;p28"/>
          <p:cNvGraphicFramePr/>
          <p:nvPr/>
        </p:nvGraphicFramePr>
        <p:xfrm>
          <a:off x="3376613" y="1152463"/>
          <a:ext cx="3000000" cy="3000000"/>
        </p:xfrm>
        <a:graphic>
          <a:graphicData uri="http://schemas.openxmlformats.org/drawingml/2006/table">
            <a:tbl>
              <a:tblPr>
                <a:noFill/>
                <a:tableStyleId>{632C793A-673B-42C1-9324-A0E5CA759ECC}</a:tableStyleId>
              </a:tblPr>
              <a:tblGrid>
                <a:gridCol w="451275"/>
                <a:gridCol w="443400"/>
                <a:gridCol w="6887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khulu_A</a:t>
                      </a:r>
                      <a:r>
                        <a:rPr i="1" lang="en-GB" sz="1200">
                          <a:latin typeface="Montserrat Medium"/>
                          <a:ea typeface="Montserrat Medium"/>
                          <a:cs typeface="Montserrat Medium"/>
                          <a:sym typeface="Montserrat Medium"/>
                        </a:rPr>
                        <a:t> (big)</a:t>
                      </a:r>
                      <a:endParaRPr i="1" sz="1200">
                        <a:latin typeface="Montserrat Medium"/>
                        <a:ea typeface="Montserrat Medium"/>
                        <a:cs typeface="Montserrat Medium"/>
                        <a:sym typeface="Montserrat Medium"/>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AF1</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AF2</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nkulu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AF3</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AdjType</a:t>
                      </a:r>
                      <a:endParaRPr sz="1000">
                        <a:latin typeface="Montserrat"/>
                        <a:ea typeface="Montserrat"/>
                        <a:cs typeface="Montserrat"/>
                        <a:sym typeface="Montserrat"/>
                      </a:endParaRPr>
                    </a:p>
                  </a:txBody>
                  <a:tcPr marT="91425" marB="91425" marR="91425" marL="91425"/>
                </a:tc>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“Adjectives”</a:t>
            </a:r>
            <a:endParaRPr>
              <a:latin typeface="Montserrat SemiBold"/>
              <a:ea typeface="Montserrat SemiBold"/>
              <a:cs typeface="Montserrat SemiBold"/>
              <a:sym typeface="Montserrat SemiBold"/>
            </a:endParaRPr>
          </a:p>
        </p:txBody>
      </p:sp>
      <p:graphicFrame>
        <p:nvGraphicFramePr>
          <p:cNvPr id="175" name="Google Shape;175;p29"/>
          <p:cNvGraphicFramePr/>
          <p:nvPr/>
        </p:nvGraphicFramePr>
        <p:xfrm>
          <a:off x="311700" y="2467925"/>
          <a:ext cx="3000000" cy="3000000"/>
        </p:xfrm>
        <a:graphic>
          <a:graphicData uri="http://schemas.openxmlformats.org/drawingml/2006/table">
            <a:tbl>
              <a:tblPr>
                <a:noFill/>
                <a:tableStyleId>{632C793A-673B-42C1-9324-A0E5CA759ECC}</a:tableStyleId>
              </a:tblPr>
              <a:tblGrid>
                <a:gridCol w="757625"/>
                <a:gridCol w="1382400"/>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A, AP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AType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76" name="Google Shape;176;p29"/>
          <p:cNvGraphicFramePr/>
          <p:nvPr/>
        </p:nvGraphicFramePr>
        <p:xfrm>
          <a:off x="311700" y="1152475"/>
          <a:ext cx="3000000" cy="3000000"/>
        </p:xfrm>
        <a:graphic>
          <a:graphicData uri="http://schemas.openxmlformats.org/drawingml/2006/table">
            <a:tbl>
              <a:tblPr>
                <a:noFill/>
                <a:tableStyleId>{632C793A-673B-42C1-9324-A0E5CA759ECC}</a:tableStyleId>
              </a:tblPr>
              <a:tblGrid>
                <a:gridCol w="716825"/>
                <a:gridCol w="21087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AForm</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AF1 | AF2 | AF3</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AType</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AdjType | RelType | EnumType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77" name="Google Shape;177;p29"/>
          <p:cNvGraphicFramePr/>
          <p:nvPr/>
        </p:nvGraphicFramePr>
        <p:xfrm>
          <a:off x="3376613" y="1152463"/>
          <a:ext cx="3000000" cy="3000000"/>
        </p:xfrm>
        <a:graphic>
          <a:graphicData uri="http://schemas.openxmlformats.org/drawingml/2006/table">
            <a:tbl>
              <a:tblPr>
                <a:noFill/>
                <a:tableStyleId>{632C793A-673B-42C1-9324-A0E5CA759ECC}</a:tableStyleId>
              </a:tblPr>
              <a:tblGrid>
                <a:gridCol w="451275"/>
                <a:gridCol w="443400"/>
                <a:gridCol w="6887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khulu_A</a:t>
                      </a:r>
                      <a:r>
                        <a:rPr i="1" lang="en-GB" sz="1200">
                          <a:latin typeface="Montserrat Medium"/>
                          <a:ea typeface="Montserrat Medium"/>
                          <a:cs typeface="Montserrat Medium"/>
                          <a:sym typeface="Montserrat Medium"/>
                        </a:rPr>
                        <a:t> (big)</a:t>
                      </a:r>
                      <a:endParaRPr i="1" sz="1200">
                        <a:latin typeface="Montserrat Medium"/>
                        <a:ea typeface="Montserrat Medium"/>
                        <a:cs typeface="Montserrat Medium"/>
                        <a:sym typeface="Montserrat Medium"/>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AF1</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AF2</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nkulu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AF3</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AdjType</a:t>
                      </a:r>
                      <a:endParaRPr sz="1000">
                        <a:latin typeface="Montserrat"/>
                        <a:ea typeface="Montserrat"/>
                        <a:cs typeface="Montserrat"/>
                        <a:sym typeface="Montserrat"/>
                      </a:endParaRPr>
                    </a:p>
                  </a:txBody>
                  <a:tcPr marT="91425" marB="91425" marR="91425" marL="91425"/>
                </a:tc>
                <a:tc hMerge="1"/>
              </a:tr>
            </a:tbl>
          </a:graphicData>
        </a:graphic>
      </p:graphicFrame>
      <p:graphicFrame>
        <p:nvGraphicFramePr>
          <p:cNvPr id="178" name="Google Shape;178;p29"/>
          <p:cNvGraphicFramePr/>
          <p:nvPr/>
        </p:nvGraphicFramePr>
        <p:xfrm>
          <a:off x="5199375" y="1152475"/>
          <a:ext cx="3000000" cy="3000000"/>
        </p:xfrm>
        <a:graphic>
          <a:graphicData uri="http://schemas.openxmlformats.org/drawingml/2006/table">
            <a:tbl>
              <a:tblPr>
                <a:noFill/>
                <a:tableStyleId>{632C793A-673B-42C1-9324-A0E5CA759ECC}</a:tableStyleId>
              </a:tblPr>
              <a:tblGrid>
                <a:gridCol w="451275"/>
                <a:gridCol w="443400"/>
                <a:gridCol w="6887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hle_A</a:t>
                      </a:r>
                      <a:r>
                        <a:rPr i="1" lang="en-GB" sz="1200">
                          <a:latin typeface="Montserrat Medium"/>
                          <a:ea typeface="Montserrat Medium"/>
                          <a:cs typeface="Montserrat Medium"/>
                          <a:sym typeface="Montserrat Medium"/>
                        </a:rPr>
                        <a:t> (beautiful)</a:t>
                      </a:r>
                      <a:endParaRPr i="1" sz="1200">
                        <a:latin typeface="Montserrat Medium"/>
                        <a:ea typeface="Montserrat Medium"/>
                        <a:cs typeface="Montserrat Medium"/>
                        <a:sym typeface="Montserrat Medium"/>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AF1</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hle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AF2</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nhle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AF3</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uhle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AdjType</a:t>
                      </a:r>
                      <a:endParaRPr sz="1000">
                        <a:latin typeface="Montserrat"/>
                        <a:ea typeface="Montserrat"/>
                        <a:cs typeface="Montserrat"/>
                        <a:sym typeface="Montserrat"/>
                      </a:endParaRPr>
                    </a:p>
                  </a:txBody>
                  <a:tcPr marT="91425" marB="91425" marR="91425" marL="91425"/>
                </a:tc>
                <a:tc hMerge="1"/>
              </a:tr>
            </a:tbl>
          </a:graphicData>
        </a:graphic>
      </p:graphicFrame>
      <p:graphicFrame>
        <p:nvGraphicFramePr>
          <p:cNvPr id="179" name="Google Shape;179;p29"/>
          <p:cNvGraphicFramePr/>
          <p:nvPr/>
        </p:nvGraphicFramePr>
        <p:xfrm>
          <a:off x="3376613" y="3050538"/>
          <a:ext cx="3000000" cy="3000000"/>
        </p:xfrm>
        <a:graphic>
          <a:graphicData uri="http://schemas.openxmlformats.org/drawingml/2006/table">
            <a:tbl>
              <a:tblPr>
                <a:noFill/>
                <a:tableStyleId>{632C793A-673B-42C1-9324-A0E5CA759ECC}</a:tableStyleId>
              </a:tblPr>
              <a:tblGrid>
                <a:gridCol w="451275"/>
                <a:gridCol w="443400"/>
                <a:gridCol w="6887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qotho_R</a:t>
                      </a:r>
                      <a:r>
                        <a:rPr i="1" lang="en-GB" sz="1200">
                          <a:latin typeface="Montserrat Medium"/>
                          <a:ea typeface="Montserrat Medium"/>
                          <a:cs typeface="Montserrat Medium"/>
                          <a:sym typeface="Montserrat Medium"/>
                        </a:rPr>
                        <a:t> (honest)</a:t>
                      </a:r>
                      <a:endParaRPr i="1" sz="1200">
                        <a:latin typeface="Montserrat Medium"/>
                        <a:ea typeface="Montserrat Medium"/>
                        <a:cs typeface="Montserrat Medium"/>
                        <a:sym typeface="Montserrat Medium"/>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AF1</a:t>
                      </a:r>
                      <a:endParaRPr sz="800">
                        <a:latin typeface="Montserrat"/>
                        <a:ea typeface="Montserrat"/>
                        <a:cs typeface="Montserrat"/>
                        <a:sym typeface="Montserrat"/>
                      </a:endParaRPr>
                    </a:p>
                  </a:txBody>
                  <a:tcPr marT="91425" marB="91425" marR="91425" marL="91425"/>
                </a:tc>
                <a:tc rowSpan="3">
                  <a:txBody>
                    <a:bodyPr/>
                    <a:lstStyle/>
                    <a:p>
                      <a:pPr indent="0" lvl="0" marL="0" rtl="0" algn="l">
                        <a:spcBef>
                          <a:spcPts val="0"/>
                        </a:spcBef>
                        <a:spcAft>
                          <a:spcPts val="0"/>
                        </a:spcAft>
                        <a:buNone/>
                      </a:pPr>
                      <a:r>
                        <a:rPr lang="en-GB" sz="1000">
                          <a:latin typeface="Montserrat"/>
                          <a:ea typeface="Montserrat"/>
                          <a:cs typeface="Montserrat"/>
                          <a:sym typeface="Montserrat"/>
                        </a:rPr>
                        <a:t>qotho</a:t>
                      </a:r>
                      <a:endParaRPr sz="1000">
                        <a:latin typeface="Montserrat"/>
                        <a:ea typeface="Montserrat"/>
                        <a:cs typeface="Montserrat"/>
                        <a:sym typeface="Montserrat"/>
                      </a:endParaRPr>
                    </a:p>
                  </a:txBody>
                  <a:tcPr marT="91425" marB="91425" marR="91425" marL="91425" anchor="ctr"/>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AF2</a:t>
                      </a:r>
                      <a:endParaRPr sz="800">
                        <a:latin typeface="Montserrat"/>
                        <a:ea typeface="Montserrat"/>
                        <a:cs typeface="Montserrat"/>
                        <a:sym typeface="Montserrat"/>
                      </a:endParaRPr>
                    </a:p>
                  </a:txBody>
                  <a:tcPr marT="91425" marB="91425" marR="91425" marL="91425"/>
                </a:tc>
                <a:tc vMerge="1"/>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AF3</a:t>
                      </a:r>
                      <a:endParaRPr sz="800">
                        <a:latin typeface="Montserrat"/>
                        <a:ea typeface="Montserrat"/>
                        <a:cs typeface="Montserrat"/>
                        <a:sym typeface="Montserrat"/>
                      </a:endParaRPr>
                    </a:p>
                  </a:txBody>
                  <a:tcPr marT="91425" marB="91425" marR="91425" marL="91425"/>
                </a:tc>
                <a:tc v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RelType</a:t>
                      </a:r>
                      <a:endParaRPr sz="1000">
                        <a:latin typeface="Montserrat"/>
                        <a:ea typeface="Montserrat"/>
                        <a:cs typeface="Montserrat"/>
                        <a:sym typeface="Montserrat"/>
                      </a:endParaRPr>
                    </a:p>
                  </a:txBody>
                  <a:tcPr marT="91425" marB="91425" marR="91425" marL="91425"/>
                </a:tc>
                <a:tc hMerge="1"/>
              </a:tr>
            </a:tbl>
          </a:graphicData>
        </a:graphic>
      </p:graphicFrame>
      <p:graphicFrame>
        <p:nvGraphicFramePr>
          <p:cNvPr id="180" name="Google Shape;180;p29"/>
          <p:cNvGraphicFramePr/>
          <p:nvPr/>
        </p:nvGraphicFramePr>
        <p:xfrm>
          <a:off x="5199363" y="3050538"/>
          <a:ext cx="3000000" cy="3000000"/>
        </p:xfrm>
        <a:graphic>
          <a:graphicData uri="http://schemas.openxmlformats.org/drawingml/2006/table">
            <a:tbl>
              <a:tblPr>
                <a:noFill/>
                <a:tableStyleId>{632C793A-673B-42C1-9324-A0E5CA759ECC}</a:tableStyleId>
              </a:tblPr>
              <a:tblGrid>
                <a:gridCol w="451275"/>
                <a:gridCol w="443400"/>
                <a:gridCol w="6887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mbe_E</a:t>
                      </a:r>
                      <a:r>
                        <a:rPr i="1" lang="en-GB" sz="1200">
                          <a:latin typeface="Montserrat Medium"/>
                          <a:ea typeface="Montserrat Medium"/>
                          <a:cs typeface="Montserrat Medium"/>
                          <a:sym typeface="Montserrat Medium"/>
                        </a:rPr>
                        <a:t> (other)</a:t>
                      </a:r>
                      <a:endParaRPr i="1" sz="1200">
                        <a:latin typeface="Montserrat Medium"/>
                        <a:ea typeface="Montserrat Medium"/>
                        <a:cs typeface="Montserrat Medium"/>
                        <a:sym typeface="Montserrat Medium"/>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AF1</a:t>
                      </a:r>
                      <a:endParaRPr sz="800">
                        <a:latin typeface="Montserrat"/>
                        <a:ea typeface="Montserrat"/>
                        <a:cs typeface="Montserrat"/>
                        <a:sym typeface="Montserrat"/>
                      </a:endParaRPr>
                    </a:p>
                  </a:txBody>
                  <a:tcPr marT="91425" marB="91425" marR="91425" marL="91425"/>
                </a:tc>
                <a:tc rowSpan="3">
                  <a:txBody>
                    <a:bodyPr/>
                    <a:lstStyle/>
                    <a:p>
                      <a:pPr indent="0" lvl="0" marL="0" rtl="0" algn="l">
                        <a:spcBef>
                          <a:spcPts val="0"/>
                        </a:spcBef>
                        <a:spcAft>
                          <a:spcPts val="0"/>
                        </a:spcAft>
                        <a:buNone/>
                      </a:pPr>
                      <a:r>
                        <a:rPr lang="en-GB" sz="1000">
                          <a:latin typeface="Montserrat"/>
                          <a:ea typeface="Montserrat"/>
                          <a:cs typeface="Montserrat"/>
                          <a:sym typeface="Montserrat"/>
                        </a:rPr>
                        <a:t>mbe</a:t>
                      </a:r>
                      <a:endParaRPr sz="1000">
                        <a:latin typeface="Montserrat"/>
                        <a:ea typeface="Montserrat"/>
                        <a:cs typeface="Montserrat"/>
                        <a:sym typeface="Montserrat"/>
                      </a:endParaRPr>
                    </a:p>
                  </a:txBody>
                  <a:tcPr marT="91425" marB="91425" marR="91425" marL="91425" anchor="ctr"/>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AF2</a:t>
                      </a:r>
                      <a:endParaRPr sz="800">
                        <a:latin typeface="Montserrat"/>
                        <a:ea typeface="Montserrat"/>
                        <a:cs typeface="Montserrat"/>
                        <a:sym typeface="Montserrat"/>
                      </a:endParaRPr>
                    </a:p>
                  </a:txBody>
                  <a:tcPr marT="91425" marB="91425" marR="91425" marL="91425"/>
                </a:tc>
                <a:tc vMerge="1"/>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AF3</a:t>
                      </a:r>
                      <a:endParaRPr sz="800">
                        <a:latin typeface="Montserrat"/>
                        <a:ea typeface="Montserrat"/>
                        <a:cs typeface="Montserrat"/>
                        <a:sym typeface="Montserrat"/>
                      </a:endParaRPr>
                    </a:p>
                  </a:txBody>
                  <a:tcPr marT="91425" marB="91425" marR="91425" marL="91425"/>
                </a:tc>
                <a:tc v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EnumType</a:t>
                      </a:r>
                      <a:endParaRPr sz="1000">
                        <a:latin typeface="Montserrat"/>
                        <a:ea typeface="Montserrat"/>
                        <a:cs typeface="Montserrat"/>
                        <a:sym typeface="Montserrat"/>
                      </a:endParaRPr>
                    </a:p>
                  </a:txBody>
                  <a:tcPr marT="91425" marB="91425" marR="91425" marL="91425"/>
                </a:tc>
                <a:tc hMerge="1"/>
              </a:tr>
            </a:tbl>
          </a:graphicData>
        </a:graphic>
      </p:graphicFrame>
      <p:pic>
        <p:nvPicPr>
          <p:cNvPr id="181" name="Google Shape;181;p29"/>
          <p:cNvPicPr preferRelativeResize="0"/>
          <p:nvPr/>
        </p:nvPicPr>
        <p:blipFill>
          <a:blip r:embed="rId3">
            <a:alphaModFix/>
          </a:blip>
          <a:stretch>
            <a:fillRect/>
          </a:stretch>
        </p:blipFill>
        <p:spPr>
          <a:xfrm>
            <a:off x="7022113" y="2089980"/>
            <a:ext cx="1892063" cy="17921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“Adjectives”</a:t>
            </a:r>
            <a:endParaRPr>
              <a:latin typeface="Montserrat SemiBold"/>
              <a:ea typeface="Montserrat SemiBold"/>
              <a:cs typeface="Montserrat SemiBold"/>
              <a:sym typeface="Montserrat SemiBold"/>
            </a:endParaRPr>
          </a:p>
        </p:txBody>
      </p:sp>
      <p:graphicFrame>
        <p:nvGraphicFramePr>
          <p:cNvPr id="187" name="Google Shape;187;p30"/>
          <p:cNvGraphicFramePr/>
          <p:nvPr/>
        </p:nvGraphicFramePr>
        <p:xfrm>
          <a:off x="311700" y="2467925"/>
          <a:ext cx="3000000" cy="3000000"/>
        </p:xfrm>
        <a:graphic>
          <a:graphicData uri="http://schemas.openxmlformats.org/drawingml/2006/table">
            <a:tbl>
              <a:tblPr>
                <a:noFill/>
                <a:tableStyleId>{632C793A-673B-42C1-9324-A0E5CA759ECC}</a:tableStyleId>
              </a:tblPr>
              <a:tblGrid>
                <a:gridCol w="757625"/>
                <a:gridCol w="1382400"/>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A, AP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AType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88" name="Google Shape;188;p30"/>
          <p:cNvGraphicFramePr/>
          <p:nvPr/>
        </p:nvGraphicFramePr>
        <p:xfrm>
          <a:off x="311700" y="1152475"/>
          <a:ext cx="3000000" cy="3000000"/>
        </p:xfrm>
        <a:graphic>
          <a:graphicData uri="http://schemas.openxmlformats.org/drawingml/2006/table">
            <a:tbl>
              <a:tblPr>
                <a:noFill/>
                <a:tableStyleId>{632C793A-673B-42C1-9324-A0E5CA759ECC}</a:tableStyleId>
              </a:tblPr>
              <a:tblGrid>
                <a:gridCol w="716825"/>
                <a:gridCol w="21087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AForm</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AF1 | AF2 | AF3</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AType</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AdjType | RelType | EnumType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89" name="Google Shape;189;p30"/>
          <p:cNvGraphicFramePr/>
          <p:nvPr/>
        </p:nvGraphicFramePr>
        <p:xfrm>
          <a:off x="3376613" y="1152463"/>
          <a:ext cx="3000000" cy="3000000"/>
        </p:xfrm>
        <a:graphic>
          <a:graphicData uri="http://schemas.openxmlformats.org/drawingml/2006/table">
            <a:tbl>
              <a:tblPr>
                <a:noFill/>
                <a:tableStyleId>{632C793A-673B-42C1-9324-A0E5CA759ECC}</a:tableStyleId>
              </a:tblPr>
              <a:tblGrid>
                <a:gridCol w="451275"/>
                <a:gridCol w="443400"/>
                <a:gridCol w="6887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khulu_A</a:t>
                      </a:r>
                      <a:r>
                        <a:rPr i="1" lang="en-GB" sz="1200">
                          <a:latin typeface="Montserrat Medium"/>
                          <a:ea typeface="Montserrat Medium"/>
                          <a:cs typeface="Montserrat Medium"/>
                          <a:sym typeface="Montserrat Medium"/>
                        </a:rPr>
                        <a:t> (big)</a:t>
                      </a:r>
                      <a:endParaRPr i="1" sz="1200">
                        <a:latin typeface="Montserrat Medium"/>
                        <a:ea typeface="Montserrat Medium"/>
                        <a:cs typeface="Montserrat Medium"/>
                        <a:sym typeface="Montserrat Medium"/>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AF1</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AF2</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nkulu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AF3</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khulu</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AdjType</a:t>
                      </a:r>
                      <a:endParaRPr sz="1000">
                        <a:latin typeface="Montserrat"/>
                        <a:ea typeface="Montserrat"/>
                        <a:cs typeface="Montserrat"/>
                        <a:sym typeface="Montserrat"/>
                      </a:endParaRPr>
                    </a:p>
                  </a:txBody>
                  <a:tcPr marT="91425" marB="91425" marR="91425" marL="91425"/>
                </a:tc>
                <a:tc hMerge="1"/>
              </a:tr>
            </a:tbl>
          </a:graphicData>
        </a:graphic>
      </p:graphicFrame>
      <p:graphicFrame>
        <p:nvGraphicFramePr>
          <p:cNvPr id="190" name="Google Shape;190;p30"/>
          <p:cNvGraphicFramePr/>
          <p:nvPr/>
        </p:nvGraphicFramePr>
        <p:xfrm>
          <a:off x="5199375" y="1152475"/>
          <a:ext cx="3000000" cy="3000000"/>
        </p:xfrm>
        <a:graphic>
          <a:graphicData uri="http://schemas.openxmlformats.org/drawingml/2006/table">
            <a:tbl>
              <a:tblPr>
                <a:noFill/>
                <a:tableStyleId>{632C793A-673B-42C1-9324-A0E5CA759ECC}</a:tableStyleId>
              </a:tblPr>
              <a:tblGrid>
                <a:gridCol w="451275"/>
                <a:gridCol w="443400"/>
                <a:gridCol w="6887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hle_A</a:t>
                      </a:r>
                      <a:r>
                        <a:rPr i="1" lang="en-GB" sz="1200">
                          <a:latin typeface="Montserrat Medium"/>
                          <a:ea typeface="Montserrat Medium"/>
                          <a:cs typeface="Montserrat Medium"/>
                          <a:sym typeface="Montserrat Medium"/>
                        </a:rPr>
                        <a:t> (beautiful)</a:t>
                      </a:r>
                      <a:endParaRPr i="1" sz="1200">
                        <a:latin typeface="Montserrat Medium"/>
                        <a:ea typeface="Montserrat Medium"/>
                        <a:cs typeface="Montserrat Medium"/>
                        <a:sym typeface="Montserrat Medium"/>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AF1</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hle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AF2</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nhle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AF3</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uhle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AdjType</a:t>
                      </a:r>
                      <a:endParaRPr sz="1000">
                        <a:latin typeface="Montserrat"/>
                        <a:ea typeface="Montserrat"/>
                        <a:cs typeface="Montserrat"/>
                        <a:sym typeface="Montserrat"/>
                      </a:endParaRPr>
                    </a:p>
                  </a:txBody>
                  <a:tcPr marT="91425" marB="91425" marR="91425" marL="91425"/>
                </a:tc>
                <a:tc hMerge="1"/>
              </a:tr>
            </a:tbl>
          </a:graphicData>
        </a:graphic>
      </p:graphicFrame>
      <p:pic>
        <p:nvPicPr>
          <p:cNvPr id="191" name="Google Shape;191;p30"/>
          <p:cNvPicPr preferRelativeResize="0"/>
          <p:nvPr/>
        </p:nvPicPr>
        <p:blipFill>
          <a:blip r:embed="rId3">
            <a:alphaModFix/>
          </a:blip>
          <a:stretch>
            <a:fillRect/>
          </a:stretch>
        </p:blipFill>
        <p:spPr>
          <a:xfrm>
            <a:off x="7022113" y="2089980"/>
            <a:ext cx="1892063" cy="1792130"/>
          </a:xfrm>
          <a:prstGeom prst="rect">
            <a:avLst/>
          </a:prstGeom>
          <a:noFill/>
          <a:ln>
            <a:noFill/>
          </a:ln>
        </p:spPr>
      </p:pic>
      <p:sp>
        <p:nvSpPr>
          <p:cNvPr id="192" name="Google Shape;192;p30"/>
          <p:cNvSpPr txBox="1"/>
          <p:nvPr/>
        </p:nvSpPr>
        <p:spPr>
          <a:xfrm>
            <a:off x="371175" y="3800175"/>
            <a:ext cx="25452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300">
                <a:latin typeface="Montserrat"/>
                <a:ea typeface="Montserrat"/>
                <a:cs typeface="Montserrat"/>
                <a:sym typeface="Montserrat"/>
              </a:rPr>
              <a:t>n</a:t>
            </a:r>
            <a:r>
              <a:rPr lang="en-GB" sz="1300">
                <a:latin typeface="Montserrat"/>
                <a:ea typeface="Montserrat"/>
                <a:cs typeface="Montserrat"/>
                <a:sym typeface="Montserrat"/>
              </a:rPr>
              <a:t>gibona isiziba esi</a:t>
            </a:r>
            <a:r>
              <a:rPr lang="en-GB" sz="1300">
                <a:latin typeface="Montserrat Medium"/>
                <a:ea typeface="Montserrat Medium"/>
                <a:cs typeface="Montserrat Medium"/>
                <a:sym typeface="Montserrat Medium"/>
              </a:rPr>
              <a:t>hle</a:t>
            </a:r>
            <a:endParaRPr sz="13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GB" sz="1300">
                <a:latin typeface="Montserrat"/>
                <a:ea typeface="Montserrat"/>
                <a:cs typeface="Montserrat"/>
                <a:sym typeface="Montserrat"/>
              </a:rPr>
              <a:t>n</a:t>
            </a:r>
            <a:r>
              <a:rPr lang="en-GB" sz="1300">
                <a:latin typeface="Montserrat"/>
                <a:ea typeface="Montserrat"/>
                <a:cs typeface="Montserrat"/>
                <a:sym typeface="Montserrat"/>
              </a:rPr>
              <a:t>gibona indondo e</a:t>
            </a:r>
            <a:r>
              <a:rPr lang="en-GB" sz="1300">
                <a:latin typeface="Montserrat Medium"/>
                <a:ea typeface="Montserrat Medium"/>
                <a:cs typeface="Montserrat Medium"/>
                <a:sym typeface="Montserrat Medium"/>
              </a:rPr>
              <a:t>nhle</a:t>
            </a:r>
            <a:endParaRPr sz="13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GB" sz="1300">
                <a:latin typeface="Montserrat"/>
                <a:ea typeface="Montserrat"/>
                <a:cs typeface="Montserrat"/>
                <a:sym typeface="Montserrat"/>
              </a:rPr>
              <a:t>n</a:t>
            </a:r>
            <a:r>
              <a:rPr lang="en-GB" sz="1300">
                <a:latin typeface="Montserrat"/>
                <a:ea typeface="Montserrat"/>
                <a:cs typeface="Montserrat"/>
                <a:sym typeface="Montserrat"/>
              </a:rPr>
              <a:t>gibona umgijimi om</a:t>
            </a:r>
            <a:r>
              <a:rPr lang="en-GB" sz="1300">
                <a:latin typeface="Montserrat Medium"/>
                <a:ea typeface="Montserrat Medium"/>
                <a:cs typeface="Montserrat Medium"/>
                <a:sym typeface="Montserrat Medium"/>
              </a:rPr>
              <a:t>uhle</a:t>
            </a:r>
            <a:endParaRPr sz="1300">
              <a:latin typeface="Montserrat Medium"/>
              <a:ea typeface="Montserrat Medium"/>
              <a:cs typeface="Montserrat Medium"/>
              <a:sym typeface="Montserrat Medium"/>
            </a:endParaRPr>
          </a:p>
        </p:txBody>
      </p:sp>
      <p:sp>
        <p:nvSpPr>
          <p:cNvPr id="193" name="Google Shape;193;p30"/>
          <p:cNvSpPr txBox="1"/>
          <p:nvPr/>
        </p:nvSpPr>
        <p:spPr>
          <a:xfrm>
            <a:off x="2916375" y="3800175"/>
            <a:ext cx="25452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300">
                <a:latin typeface="Montserrat"/>
                <a:ea typeface="Montserrat"/>
                <a:cs typeface="Montserrat"/>
                <a:sym typeface="Montserrat"/>
              </a:rPr>
              <a:t>I see the beautiful pool</a:t>
            </a:r>
            <a:endParaRPr i="1" sz="13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i="1" lang="en-GB" sz="1300">
                <a:latin typeface="Montserrat"/>
                <a:ea typeface="Montserrat"/>
                <a:cs typeface="Montserrat"/>
                <a:sym typeface="Montserrat"/>
              </a:rPr>
              <a:t>I see the beautiful medal</a:t>
            </a:r>
            <a:endParaRPr i="1" sz="1300">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i="1" lang="en-GB" sz="1300">
                <a:latin typeface="Montserrat"/>
                <a:ea typeface="Montserrat"/>
                <a:cs typeface="Montserrat"/>
                <a:sym typeface="Montserrat"/>
              </a:rPr>
              <a:t>I see the beautiful sprinter</a:t>
            </a:r>
            <a:endParaRPr i="1" sz="1300">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Quantifiers</a:t>
            </a:r>
            <a:endParaRPr>
              <a:latin typeface="Montserrat SemiBold"/>
              <a:ea typeface="Montserrat SemiBold"/>
              <a:cs typeface="Montserrat SemiBold"/>
              <a:sym typeface="Montserrat SemiBold"/>
            </a:endParaRPr>
          </a:p>
        </p:txBody>
      </p:sp>
      <p:sp>
        <p:nvSpPr>
          <p:cNvPr id="199" name="Google Shape;199;p31"/>
          <p:cNvSpPr txBox="1"/>
          <p:nvPr>
            <p:ph idx="1" type="body"/>
          </p:nvPr>
        </p:nvSpPr>
        <p:spPr>
          <a:xfrm>
            <a:off x="311700" y="1152475"/>
            <a:ext cx="4260300" cy="8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latin typeface="Montserrat"/>
                <a:ea typeface="Montserrat"/>
                <a:cs typeface="Montserrat"/>
                <a:sym typeface="Montserrat"/>
              </a:rPr>
              <a:t>IndefArt, DefArt : Quant</a:t>
            </a:r>
            <a:endParaRPr sz="1300">
              <a:latin typeface="Montserrat"/>
              <a:ea typeface="Montserrat"/>
              <a:cs typeface="Montserrat"/>
              <a:sym typeface="Montserrat"/>
            </a:endParaRPr>
          </a:p>
          <a:p>
            <a:pPr indent="0" lvl="0" marL="0" rtl="0" algn="l">
              <a:spcBef>
                <a:spcPts val="1200"/>
              </a:spcBef>
              <a:spcAft>
                <a:spcPts val="1200"/>
              </a:spcAft>
              <a:buNone/>
            </a:pPr>
            <a:r>
              <a:rPr lang="en-GB" sz="1300">
                <a:latin typeface="Montserrat"/>
                <a:ea typeface="Montserrat"/>
                <a:cs typeface="Montserrat"/>
                <a:sym typeface="Montserrat"/>
              </a:rPr>
              <a:t>this_Quant, that_Quant, </a:t>
            </a:r>
            <a:r>
              <a:rPr i="1" lang="en-GB" sz="1300">
                <a:latin typeface="Montserrat"/>
                <a:ea typeface="Montserrat"/>
                <a:cs typeface="Montserrat"/>
                <a:sym typeface="Montserrat"/>
              </a:rPr>
              <a:t>yonder_Quant</a:t>
            </a:r>
            <a:r>
              <a:rPr lang="en-GB" sz="1300">
                <a:latin typeface="Montserrat"/>
                <a:ea typeface="Montserrat"/>
                <a:cs typeface="Montserrat"/>
                <a:sym typeface="Montserrat"/>
              </a:rPr>
              <a:t> : Quant</a:t>
            </a:r>
            <a:endParaRPr>
              <a:latin typeface="Montserrat"/>
              <a:ea typeface="Montserrat"/>
              <a:cs typeface="Montserrat"/>
              <a:sym typeface="Montserrat"/>
            </a:endParaRPr>
          </a:p>
        </p:txBody>
      </p:sp>
      <p:graphicFrame>
        <p:nvGraphicFramePr>
          <p:cNvPr id="200" name="Google Shape;200;p31"/>
          <p:cNvGraphicFramePr/>
          <p:nvPr/>
        </p:nvGraphicFramePr>
        <p:xfrm>
          <a:off x="311700" y="2174938"/>
          <a:ext cx="3000000" cy="3000000"/>
        </p:xfrm>
        <a:graphic>
          <a:graphicData uri="http://schemas.openxmlformats.org/drawingml/2006/table">
            <a:tbl>
              <a:tblPr>
                <a:noFill/>
                <a:tableStyleId>{632C793A-673B-42C1-9324-A0E5CA759ECC}</a:tableStyleId>
              </a:tblPr>
              <a:tblGrid>
                <a:gridCol w="1054400"/>
                <a:gridCol w="3205900"/>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QuantDef</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Article Definiteness | Demonstrative Distance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Definiteness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Indef | Def</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Distance</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Dem1 | Dem2 | Dem3</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201" name="Google Shape;201;p31"/>
          <p:cNvGraphicFramePr/>
          <p:nvPr/>
        </p:nvGraphicFramePr>
        <p:xfrm>
          <a:off x="5095400" y="709200"/>
          <a:ext cx="3000000" cy="3000000"/>
        </p:xfrm>
        <a:graphic>
          <a:graphicData uri="http://schemas.openxmlformats.org/drawingml/2006/table">
            <a:tbl>
              <a:tblPr>
                <a:noFill/>
                <a:tableStyleId>{632C793A-673B-42C1-9324-A0E5CA759ECC}</a:tableStyleId>
              </a:tblPr>
              <a:tblGrid>
                <a:gridCol w="1127950"/>
                <a:gridCol w="753175"/>
                <a:gridCol w="699675"/>
                <a:gridCol w="699675"/>
              </a:tblGrid>
              <a:tr h="216950">
                <a:tc>
                  <a:txBody>
                    <a:bodyPr/>
                    <a:lstStyle/>
                    <a:p>
                      <a:pPr indent="0" lvl="0" marL="0" rtl="0" algn="l">
                        <a:spcBef>
                          <a:spcPts val="0"/>
                        </a:spcBef>
                        <a:spcAft>
                          <a:spcPts val="0"/>
                        </a:spcAft>
                        <a:buNone/>
                      </a:pPr>
                      <a:r>
                        <a:rPr lang="en-GB" sz="1000">
                          <a:latin typeface="Montserrat"/>
                          <a:ea typeface="Montserrat"/>
                          <a:cs typeface="Montserrat"/>
                          <a:sym typeface="Montserrat"/>
                        </a:rPr>
                        <a:t>dem_pron</a:t>
                      </a:r>
                      <a:endParaRPr sz="10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Dem1</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Dem2</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Dem3</a:t>
                      </a:r>
                      <a:endParaRPr sz="1000">
                        <a:latin typeface="Montserrat Medium"/>
                        <a:ea typeface="Montserrat Medium"/>
                        <a:cs typeface="Montserrat Medium"/>
                        <a:sym typeface="Montserrat Medium"/>
                      </a:endParaRPr>
                    </a:p>
                  </a:txBody>
                  <a:tcPr marT="91425" marB="91425" marR="91425" marL="91425"/>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C1_2 Sg</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lo</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lowo</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loya</a:t>
                      </a:r>
                      <a:endParaRPr sz="1000">
                        <a:latin typeface="Montserrat"/>
                        <a:ea typeface="Montserrat"/>
                        <a:cs typeface="Montserrat"/>
                        <a:sym typeface="Montserrat"/>
                      </a:endParaRPr>
                    </a:p>
                  </a:txBody>
                  <a:tcPr marT="91425" marB="91425" marR="91425" marL="91425"/>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C1_2 Pl</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laba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labo</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labaya</a:t>
                      </a:r>
                      <a:endParaRPr sz="1000">
                        <a:latin typeface="Montserrat"/>
                        <a:ea typeface="Montserrat"/>
                        <a:cs typeface="Montserrat"/>
                        <a:sym typeface="Montserrat"/>
                      </a:endParaRPr>
                    </a:p>
                  </a:txBody>
                  <a:tcPr marT="91425" marB="91425" marR="91425" marL="91425"/>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C3_4 Sg</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lo</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lowo</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loya</a:t>
                      </a:r>
                      <a:endParaRPr sz="1000">
                        <a:latin typeface="Montserrat"/>
                        <a:ea typeface="Montserrat"/>
                        <a:cs typeface="Montserrat"/>
                        <a:sym typeface="Montserrat"/>
                      </a:endParaRPr>
                    </a:p>
                  </a:txBody>
                  <a:tcPr marT="91425" marB="91425" marR="91425" marL="91425"/>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C3_4 Pl</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le</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leyo</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leya</a:t>
                      </a:r>
                      <a:endParaRPr sz="1000">
                        <a:latin typeface="Montserrat"/>
                        <a:ea typeface="Montserrat"/>
                        <a:cs typeface="Montserrat"/>
                        <a:sym typeface="Montserrat"/>
                      </a:endParaRPr>
                    </a:p>
                  </a:txBody>
                  <a:tcPr marT="91425" marB="91425" marR="91425" marL="91425"/>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C5_6 Sg</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leli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lelo</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leliya</a:t>
                      </a:r>
                      <a:endParaRPr sz="1000">
                        <a:latin typeface="Montserrat"/>
                        <a:ea typeface="Montserrat"/>
                        <a:cs typeface="Montserrat"/>
                        <a:sym typeface="Montserrat"/>
                      </a:endParaRPr>
                    </a:p>
                  </a:txBody>
                  <a:tcPr marT="91425" marB="91425" marR="91425" marL="91425"/>
                </a:tc>
              </a:tr>
              <a:tr h="216950">
                <a:tc>
                  <a:txBody>
                    <a:bodyPr/>
                    <a:lstStyle/>
                    <a:p>
                      <a:pPr indent="0" lvl="0" marL="0" rtl="0" algn="l">
                        <a:spcBef>
                          <a:spcPts val="0"/>
                        </a:spcBef>
                        <a:spcAft>
                          <a:spcPts val="0"/>
                        </a:spcAft>
                        <a:buNone/>
                      </a:pPr>
                      <a:r>
                        <a:rPr lang="en-GB" sz="1000">
                          <a:solidFill>
                            <a:schemeClr val="dk1"/>
                          </a:solidFill>
                          <a:latin typeface="Montserrat Medium"/>
                          <a:ea typeface="Montserrat Medium"/>
                          <a:cs typeface="Montserrat Medium"/>
                          <a:sym typeface="Montserrat Medium"/>
                        </a:rPr>
                        <a:t>Third C5_6 Pl</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lawo</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lawaya</a:t>
                      </a:r>
                      <a:endParaRPr sz="1000">
                        <a:latin typeface="Montserrat"/>
                        <a:ea typeface="Montserrat"/>
                        <a:cs typeface="Montserrat"/>
                        <a:sym typeface="Montserrat"/>
                      </a:endParaRPr>
                    </a:p>
                  </a:txBody>
                  <a:tcPr marT="91425" marB="91425" marR="91425" marL="91425"/>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C7_8 Sg</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lesi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leso</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lesiya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C7_8 Pl</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lezi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lezo</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leziya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C9_10 Sg</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le</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leyo</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leya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Third C9_10 Pl</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lezi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lezo</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leziya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1695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Outline</a:t>
            </a:r>
            <a:endParaRPr>
              <a:latin typeface="Montserrat SemiBold"/>
              <a:ea typeface="Montserrat SemiBold"/>
              <a:cs typeface="Montserrat SemiBold"/>
              <a:sym typeface="Montserrat SemiBol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Montserrat"/>
                <a:ea typeface="Montserrat"/>
                <a:cs typeface="Montserrat"/>
                <a:sym typeface="Montserrat"/>
              </a:rPr>
              <a:t>Zulu and its resources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Characteristic features</a:t>
            </a:r>
            <a:endParaRPr sz="1600">
              <a:latin typeface="Montserrat"/>
              <a:ea typeface="Montserrat"/>
              <a:cs typeface="Montserrat"/>
              <a:sym typeface="Montserrat"/>
            </a:endParaRPr>
          </a:p>
          <a:p>
            <a:pPr indent="-330200" lvl="0" marL="457200" rtl="0" algn="l">
              <a:spcBef>
                <a:spcPts val="1200"/>
              </a:spcBef>
              <a:spcAft>
                <a:spcPts val="0"/>
              </a:spcAft>
              <a:buSzPts val="1600"/>
              <a:buFont typeface="Montserrat"/>
              <a:buChar char="-"/>
            </a:pPr>
            <a:r>
              <a:rPr lang="en-GB" sz="1600">
                <a:latin typeface="Montserrat"/>
                <a:ea typeface="Montserrat"/>
                <a:cs typeface="Montserrat"/>
                <a:sym typeface="Montserrat"/>
              </a:rPr>
              <a:t>Agglutinating morphology</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Nominal classification</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Concordial agreement</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Tour of the Zulu RG</a:t>
            </a:r>
            <a:endParaRPr sz="1600">
              <a:latin typeface="Montserrat"/>
              <a:ea typeface="Montserrat"/>
              <a:cs typeface="Montserrat"/>
              <a:sym typeface="Montserrat"/>
            </a:endParaRPr>
          </a:p>
          <a:p>
            <a:pPr indent="-330200" lvl="0" marL="457200" rtl="0" algn="l">
              <a:spcBef>
                <a:spcPts val="1200"/>
              </a:spcBef>
              <a:spcAft>
                <a:spcPts val="0"/>
              </a:spcAft>
              <a:buSzPts val="1600"/>
              <a:buFont typeface="Montserrat"/>
              <a:buChar char="-"/>
            </a:pPr>
            <a:r>
              <a:rPr lang="en-GB" sz="1600">
                <a:latin typeface="Montserrat"/>
                <a:ea typeface="Montserrat"/>
                <a:cs typeface="Montserrat"/>
                <a:sym typeface="Montserrat"/>
              </a:rPr>
              <a:t>Mostly the noun phrase</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GB" sz="1600">
                <a:latin typeface="Montserrat"/>
                <a:ea typeface="Montserrat"/>
                <a:cs typeface="Montserrat"/>
                <a:sym typeface="Montserrat"/>
              </a:rPr>
              <a:t>Quick remarks on verbs</a:t>
            </a:r>
            <a:endParaRPr sz="16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Q</a:t>
            </a:r>
            <a:r>
              <a:rPr lang="en-GB">
                <a:latin typeface="Montserrat SemiBold"/>
                <a:ea typeface="Montserrat SemiBold"/>
                <a:cs typeface="Montserrat SemiBold"/>
                <a:sym typeface="Montserrat SemiBold"/>
              </a:rPr>
              <a:t>uantifiers</a:t>
            </a:r>
            <a:endParaRPr>
              <a:latin typeface="Montserrat SemiBold"/>
              <a:ea typeface="Montserrat SemiBold"/>
              <a:cs typeface="Montserrat SemiBold"/>
              <a:sym typeface="Montserrat SemiBold"/>
            </a:endParaRPr>
          </a:p>
        </p:txBody>
      </p:sp>
      <p:graphicFrame>
        <p:nvGraphicFramePr>
          <p:cNvPr id="207" name="Google Shape;207;p32"/>
          <p:cNvGraphicFramePr/>
          <p:nvPr/>
        </p:nvGraphicFramePr>
        <p:xfrm>
          <a:off x="311700" y="3662150"/>
          <a:ext cx="3000000" cy="3000000"/>
        </p:xfrm>
        <a:graphic>
          <a:graphicData uri="http://schemas.openxmlformats.org/drawingml/2006/table">
            <a:tbl>
              <a:tblPr>
                <a:noFill/>
                <a:tableStyleId>{632C793A-673B-42C1-9324-A0E5CA759ECC}</a:tableStyleId>
              </a:tblPr>
              <a:tblGrid>
                <a:gridCol w="692975"/>
                <a:gridCol w="2104775"/>
              </a:tblGrid>
              <a:tr h="25277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Quant</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qdef</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QuantDef</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208" name="Google Shape;208;p32"/>
          <p:cNvGraphicFramePr/>
          <p:nvPr/>
        </p:nvGraphicFramePr>
        <p:xfrm>
          <a:off x="311700" y="2174938"/>
          <a:ext cx="3000000" cy="3000000"/>
        </p:xfrm>
        <a:graphic>
          <a:graphicData uri="http://schemas.openxmlformats.org/drawingml/2006/table">
            <a:tbl>
              <a:tblPr>
                <a:noFill/>
                <a:tableStyleId>{632C793A-673B-42C1-9324-A0E5CA759ECC}</a:tableStyleId>
              </a:tblPr>
              <a:tblGrid>
                <a:gridCol w="1054400"/>
                <a:gridCol w="3205900"/>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QuantDef</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Article Definiteness | Demonstrative Distance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Definiteness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Indef | Def</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Distance</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Dem1 | Dem2 | Dem3</a:t>
                      </a:r>
                      <a:endParaRPr sz="1000">
                        <a:latin typeface="Montserrat"/>
                        <a:ea typeface="Montserrat"/>
                        <a:cs typeface="Montserrat"/>
                        <a:sym typeface="Montserrat"/>
                      </a:endParaRPr>
                    </a:p>
                  </a:txBody>
                  <a:tcPr marT="91425" marB="91425" marR="91425" marL="91425"/>
                </a:tc>
              </a:tr>
            </a:tbl>
          </a:graphicData>
        </a:graphic>
      </p:graphicFrame>
      <p:sp>
        <p:nvSpPr>
          <p:cNvPr id="209" name="Google Shape;209;p32"/>
          <p:cNvSpPr txBox="1"/>
          <p:nvPr>
            <p:ph idx="1" type="body"/>
          </p:nvPr>
        </p:nvSpPr>
        <p:spPr>
          <a:xfrm>
            <a:off x="4656000" y="1312626"/>
            <a:ext cx="2273400" cy="15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indondo iya</a:t>
            </a:r>
            <a:r>
              <a:rPr lang="en-GB" sz="1200">
                <a:solidFill>
                  <a:schemeClr val="dk1"/>
                </a:solidFill>
                <a:latin typeface="Montserrat"/>
                <a:ea typeface="Montserrat"/>
                <a:cs typeface="Montserrat"/>
                <a:sym typeface="Montserrat"/>
              </a:rPr>
              <a:t>khazimula</a:t>
            </a:r>
            <a:endParaRPr sz="1200">
              <a:solidFill>
                <a:schemeClr val="dk1"/>
              </a:solidFill>
              <a:latin typeface="Montserrat"/>
              <a:ea typeface="Montserrat"/>
              <a:cs typeface="Montserrat"/>
              <a:sym typeface="Montserrat"/>
            </a:endParaRPr>
          </a:p>
          <a:p>
            <a:pPr indent="0" lvl="0" marL="0" rtl="0" algn="l">
              <a:spcBef>
                <a:spcPts val="1200"/>
              </a:spcBef>
              <a:spcAft>
                <a:spcPts val="0"/>
              </a:spcAft>
              <a:buNone/>
            </a:pPr>
            <a:r>
              <a:rPr lang="en-GB" sz="1200">
                <a:solidFill>
                  <a:schemeClr val="dk1"/>
                </a:solidFill>
                <a:latin typeface="Montserrat"/>
                <a:ea typeface="Montserrat"/>
                <a:cs typeface="Montserrat"/>
                <a:sym typeface="Montserrat"/>
              </a:rPr>
              <a:t>le ndondo iya</a:t>
            </a:r>
            <a:r>
              <a:rPr lang="en-GB" sz="1200">
                <a:solidFill>
                  <a:schemeClr val="dk1"/>
                </a:solidFill>
                <a:latin typeface="Montserrat"/>
                <a:ea typeface="Montserrat"/>
                <a:cs typeface="Montserrat"/>
                <a:sym typeface="Montserrat"/>
              </a:rPr>
              <a:t>khazimula</a:t>
            </a:r>
            <a:endParaRPr sz="1200">
              <a:solidFill>
                <a:schemeClr val="dk1"/>
              </a:solidFill>
              <a:latin typeface="Montserrat"/>
              <a:ea typeface="Montserrat"/>
              <a:cs typeface="Montserrat"/>
              <a:sym typeface="Montserrat"/>
            </a:endParaRPr>
          </a:p>
          <a:p>
            <a:pPr indent="0" lvl="0" marL="0" rtl="0" algn="l">
              <a:spcBef>
                <a:spcPts val="1200"/>
              </a:spcBef>
              <a:spcAft>
                <a:spcPts val="0"/>
              </a:spcAft>
              <a:buNone/>
            </a:pPr>
            <a:r>
              <a:rPr lang="en-GB" sz="1200">
                <a:solidFill>
                  <a:schemeClr val="dk1"/>
                </a:solidFill>
                <a:latin typeface="Montserrat"/>
                <a:ea typeface="Montserrat"/>
                <a:cs typeface="Montserrat"/>
                <a:sym typeface="Montserrat"/>
              </a:rPr>
              <a:t>leyo </a:t>
            </a:r>
            <a:r>
              <a:rPr lang="en-GB" sz="1200">
                <a:solidFill>
                  <a:schemeClr val="dk1"/>
                </a:solidFill>
                <a:latin typeface="Montserrat"/>
                <a:ea typeface="Montserrat"/>
                <a:cs typeface="Montserrat"/>
                <a:sym typeface="Montserrat"/>
              </a:rPr>
              <a:t>ndondo</a:t>
            </a:r>
            <a:r>
              <a:rPr lang="en-GB" sz="1200">
                <a:solidFill>
                  <a:schemeClr val="dk1"/>
                </a:solidFill>
                <a:latin typeface="Montserrat"/>
                <a:ea typeface="Montserrat"/>
                <a:cs typeface="Montserrat"/>
                <a:sym typeface="Montserrat"/>
              </a:rPr>
              <a:t> iya</a:t>
            </a:r>
            <a:r>
              <a:rPr lang="en-GB" sz="1200">
                <a:solidFill>
                  <a:schemeClr val="dk1"/>
                </a:solidFill>
                <a:latin typeface="Montserrat"/>
                <a:ea typeface="Montserrat"/>
                <a:cs typeface="Montserrat"/>
                <a:sym typeface="Montserrat"/>
              </a:rPr>
              <a:t>khazimula</a:t>
            </a:r>
            <a:endParaRPr sz="1200">
              <a:solidFill>
                <a:schemeClr val="dk1"/>
              </a:solidFill>
              <a:latin typeface="Montserrat"/>
              <a:ea typeface="Montserrat"/>
              <a:cs typeface="Montserrat"/>
              <a:sym typeface="Montserrat"/>
            </a:endParaRPr>
          </a:p>
          <a:p>
            <a:pPr indent="0" lvl="0" marL="0" rtl="0" algn="l">
              <a:spcBef>
                <a:spcPts val="1200"/>
              </a:spcBef>
              <a:spcAft>
                <a:spcPts val="1200"/>
              </a:spcAft>
              <a:buNone/>
            </a:pPr>
            <a:r>
              <a:rPr lang="en-GB" sz="1200">
                <a:solidFill>
                  <a:schemeClr val="dk1"/>
                </a:solidFill>
                <a:latin typeface="Montserrat"/>
                <a:ea typeface="Montserrat"/>
                <a:cs typeface="Montserrat"/>
                <a:sym typeface="Montserrat"/>
              </a:rPr>
              <a:t>leya </a:t>
            </a:r>
            <a:r>
              <a:rPr lang="en-GB" sz="1200">
                <a:solidFill>
                  <a:schemeClr val="dk1"/>
                </a:solidFill>
                <a:latin typeface="Montserrat"/>
                <a:ea typeface="Montserrat"/>
                <a:cs typeface="Montserrat"/>
                <a:sym typeface="Montserrat"/>
              </a:rPr>
              <a:t>ndondo</a:t>
            </a:r>
            <a:r>
              <a:rPr lang="en-GB" sz="1200">
                <a:solidFill>
                  <a:schemeClr val="dk1"/>
                </a:solidFill>
                <a:latin typeface="Montserrat"/>
                <a:ea typeface="Montserrat"/>
                <a:cs typeface="Montserrat"/>
                <a:sym typeface="Montserrat"/>
              </a:rPr>
              <a:t> iya</a:t>
            </a:r>
            <a:r>
              <a:rPr lang="en-GB" sz="1200">
                <a:solidFill>
                  <a:schemeClr val="dk1"/>
                </a:solidFill>
                <a:latin typeface="Montserrat"/>
                <a:ea typeface="Montserrat"/>
                <a:cs typeface="Montserrat"/>
                <a:sym typeface="Montserrat"/>
              </a:rPr>
              <a:t>khazimula</a:t>
            </a:r>
            <a:endParaRPr sz="1200">
              <a:solidFill>
                <a:schemeClr val="dk1"/>
              </a:solidFill>
              <a:latin typeface="Montserrat"/>
              <a:ea typeface="Montserrat"/>
              <a:cs typeface="Montserrat"/>
              <a:sym typeface="Montserrat"/>
            </a:endParaRPr>
          </a:p>
        </p:txBody>
      </p:sp>
      <p:sp>
        <p:nvSpPr>
          <p:cNvPr id="210" name="Google Shape;210;p32"/>
          <p:cNvSpPr txBox="1"/>
          <p:nvPr>
            <p:ph idx="1" type="body"/>
          </p:nvPr>
        </p:nvSpPr>
        <p:spPr>
          <a:xfrm>
            <a:off x="6929400" y="1312626"/>
            <a:ext cx="1902900" cy="15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1200">
                <a:solidFill>
                  <a:schemeClr val="dk1"/>
                </a:solidFill>
                <a:latin typeface="Montserrat"/>
                <a:ea typeface="Montserrat"/>
                <a:cs typeface="Montserrat"/>
                <a:sym typeface="Montserrat"/>
              </a:rPr>
              <a:t>a/the medal gleams</a:t>
            </a:r>
            <a:endParaRPr i="1" sz="1200">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n-GB" sz="1200">
                <a:solidFill>
                  <a:schemeClr val="dk1"/>
                </a:solidFill>
                <a:latin typeface="Montserrat"/>
                <a:ea typeface="Montserrat"/>
                <a:cs typeface="Montserrat"/>
                <a:sym typeface="Montserrat"/>
              </a:rPr>
              <a:t>this </a:t>
            </a:r>
            <a:r>
              <a:rPr i="1" lang="en-GB" sz="1200">
                <a:solidFill>
                  <a:schemeClr val="dk1"/>
                </a:solidFill>
                <a:latin typeface="Montserrat"/>
                <a:ea typeface="Montserrat"/>
                <a:cs typeface="Montserrat"/>
                <a:sym typeface="Montserrat"/>
              </a:rPr>
              <a:t>medal gleams</a:t>
            </a:r>
            <a:endParaRPr i="1" sz="1200">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n-GB" sz="1200">
                <a:solidFill>
                  <a:schemeClr val="dk1"/>
                </a:solidFill>
                <a:latin typeface="Montserrat"/>
                <a:ea typeface="Montserrat"/>
                <a:cs typeface="Montserrat"/>
                <a:sym typeface="Montserrat"/>
              </a:rPr>
              <a:t>that </a:t>
            </a:r>
            <a:r>
              <a:rPr i="1" lang="en-GB" sz="1200">
                <a:solidFill>
                  <a:schemeClr val="dk1"/>
                </a:solidFill>
                <a:latin typeface="Montserrat"/>
                <a:ea typeface="Montserrat"/>
                <a:cs typeface="Montserrat"/>
                <a:sym typeface="Montserrat"/>
              </a:rPr>
              <a:t>medal gleams</a:t>
            </a:r>
            <a:endParaRPr i="1" sz="1200">
              <a:solidFill>
                <a:schemeClr val="dk1"/>
              </a:solidFill>
              <a:latin typeface="Montserrat"/>
              <a:ea typeface="Montserrat"/>
              <a:cs typeface="Montserrat"/>
              <a:sym typeface="Montserrat"/>
            </a:endParaRPr>
          </a:p>
          <a:p>
            <a:pPr indent="0" lvl="0" marL="0" rtl="0" algn="l">
              <a:spcBef>
                <a:spcPts val="1200"/>
              </a:spcBef>
              <a:spcAft>
                <a:spcPts val="1200"/>
              </a:spcAft>
              <a:buNone/>
            </a:pPr>
            <a:r>
              <a:rPr i="1" lang="en-GB" sz="1200">
                <a:solidFill>
                  <a:schemeClr val="dk1"/>
                </a:solidFill>
                <a:latin typeface="Montserrat"/>
                <a:ea typeface="Montserrat"/>
                <a:cs typeface="Montserrat"/>
                <a:sym typeface="Montserrat"/>
              </a:rPr>
              <a:t>yonder </a:t>
            </a:r>
            <a:r>
              <a:rPr i="1" lang="en-GB" sz="1200">
                <a:solidFill>
                  <a:schemeClr val="dk1"/>
                </a:solidFill>
                <a:latin typeface="Montserrat"/>
                <a:ea typeface="Montserrat"/>
                <a:cs typeface="Montserrat"/>
                <a:sym typeface="Montserrat"/>
              </a:rPr>
              <a:t>medal gleams</a:t>
            </a:r>
            <a:endParaRPr i="1" sz="1200">
              <a:solidFill>
                <a:schemeClr val="dk1"/>
              </a:solidFill>
              <a:latin typeface="Montserrat"/>
              <a:ea typeface="Montserrat"/>
              <a:cs typeface="Montserrat"/>
              <a:sym typeface="Montserrat"/>
            </a:endParaRPr>
          </a:p>
        </p:txBody>
      </p:sp>
      <p:sp>
        <p:nvSpPr>
          <p:cNvPr id="211" name="Google Shape;211;p32"/>
          <p:cNvSpPr txBox="1"/>
          <p:nvPr>
            <p:ph idx="1" type="body"/>
          </p:nvPr>
        </p:nvSpPr>
        <p:spPr>
          <a:xfrm>
            <a:off x="311700" y="1152475"/>
            <a:ext cx="4260300" cy="8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latin typeface="Montserrat"/>
                <a:ea typeface="Montserrat"/>
                <a:cs typeface="Montserrat"/>
                <a:sym typeface="Montserrat"/>
              </a:rPr>
              <a:t>IndefArt, DefArt : Quant</a:t>
            </a:r>
            <a:endParaRPr sz="1300">
              <a:latin typeface="Montserrat"/>
              <a:ea typeface="Montserrat"/>
              <a:cs typeface="Montserrat"/>
              <a:sym typeface="Montserrat"/>
            </a:endParaRPr>
          </a:p>
          <a:p>
            <a:pPr indent="0" lvl="0" marL="0" rtl="0" algn="l">
              <a:spcBef>
                <a:spcPts val="1200"/>
              </a:spcBef>
              <a:spcAft>
                <a:spcPts val="1200"/>
              </a:spcAft>
              <a:buNone/>
            </a:pPr>
            <a:r>
              <a:rPr lang="en-GB" sz="1300">
                <a:latin typeface="Montserrat"/>
                <a:ea typeface="Montserrat"/>
                <a:cs typeface="Montserrat"/>
                <a:sym typeface="Montserrat"/>
              </a:rPr>
              <a:t>this_Quant, that_Quant, </a:t>
            </a:r>
            <a:r>
              <a:rPr i="1" lang="en-GB" sz="1300">
                <a:latin typeface="Montserrat"/>
                <a:ea typeface="Montserrat"/>
                <a:cs typeface="Montserrat"/>
                <a:sym typeface="Montserrat"/>
              </a:rPr>
              <a:t>yonder_Quant</a:t>
            </a:r>
            <a:r>
              <a:rPr lang="en-GB" sz="1300">
                <a:latin typeface="Montserrat"/>
                <a:ea typeface="Montserrat"/>
                <a:cs typeface="Montserrat"/>
                <a:sym typeface="Montserrat"/>
              </a:rPr>
              <a:t> : Quant</a:t>
            </a:r>
            <a:endParaRPr>
              <a:latin typeface="Montserrat"/>
              <a:ea typeface="Montserrat"/>
              <a:cs typeface="Montserrat"/>
              <a:sym typeface="Montserrat"/>
            </a:endParaRPr>
          </a:p>
        </p:txBody>
      </p:sp>
      <p:sp>
        <p:nvSpPr>
          <p:cNvPr id="212" name="Google Shape;212;p32"/>
          <p:cNvSpPr txBox="1"/>
          <p:nvPr>
            <p:ph idx="1" type="body"/>
          </p:nvPr>
        </p:nvSpPr>
        <p:spPr>
          <a:xfrm>
            <a:off x="5725000" y="3546425"/>
            <a:ext cx="1902900" cy="47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latin typeface="Montserrat"/>
                <a:ea typeface="Montserrat"/>
                <a:cs typeface="Montserrat"/>
                <a:sym typeface="Montserrat"/>
              </a:rPr>
              <a:t>Where is no_Quant?</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Quantifiers</a:t>
            </a:r>
            <a:endParaRPr>
              <a:latin typeface="Montserrat SemiBold"/>
              <a:ea typeface="Montserrat SemiBold"/>
              <a:cs typeface="Montserrat SemiBold"/>
              <a:sym typeface="Montserrat SemiBold"/>
            </a:endParaRPr>
          </a:p>
        </p:txBody>
      </p:sp>
      <p:sp>
        <p:nvSpPr>
          <p:cNvPr id="218" name="Google Shape;21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Montserrat"/>
                <a:ea typeface="Montserrat"/>
                <a:cs typeface="Montserrat"/>
                <a:sym typeface="Montserrat"/>
              </a:rPr>
              <a:t>Trees ...</a:t>
            </a:r>
            <a:endParaRPr>
              <a:latin typeface="Montserrat"/>
              <a:ea typeface="Montserrat"/>
              <a:cs typeface="Montserrat"/>
              <a:sym typeface="Montserrat"/>
            </a:endParaRPr>
          </a:p>
        </p:txBody>
      </p:sp>
      <p:pic>
        <p:nvPicPr>
          <p:cNvPr id="219" name="Google Shape;219;p33"/>
          <p:cNvPicPr preferRelativeResize="0"/>
          <p:nvPr/>
        </p:nvPicPr>
        <p:blipFill>
          <a:blip r:embed="rId3">
            <a:alphaModFix/>
          </a:blip>
          <a:stretch>
            <a:fillRect/>
          </a:stretch>
        </p:blipFill>
        <p:spPr>
          <a:xfrm>
            <a:off x="311700" y="1152475"/>
            <a:ext cx="3442174" cy="1408527"/>
          </a:xfrm>
          <a:prstGeom prst="rect">
            <a:avLst/>
          </a:prstGeom>
          <a:noFill/>
          <a:ln cap="flat" cmpd="sng" w="9525">
            <a:solidFill>
              <a:srgbClr val="134F5C"/>
            </a:solidFill>
            <a:prstDash val="solid"/>
            <a:round/>
            <a:headEnd len="sm" w="sm" type="none"/>
            <a:tailEnd len="sm" w="sm" type="none"/>
          </a:ln>
        </p:spPr>
      </p:pic>
      <p:pic>
        <p:nvPicPr>
          <p:cNvPr id="220" name="Google Shape;220;p33"/>
          <p:cNvPicPr preferRelativeResize="0"/>
          <p:nvPr/>
        </p:nvPicPr>
        <p:blipFill>
          <a:blip r:embed="rId4">
            <a:alphaModFix/>
          </a:blip>
          <a:stretch>
            <a:fillRect/>
          </a:stretch>
        </p:blipFill>
        <p:spPr>
          <a:xfrm>
            <a:off x="3870875" y="2200625"/>
            <a:ext cx="4961425" cy="2626218"/>
          </a:xfrm>
          <a:prstGeom prst="rect">
            <a:avLst/>
          </a:prstGeom>
          <a:noFill/>
          <a:ln cap="flat" cmpd="sng" w="9525">
            <a:solidFill>
              <a:srgbClr val="134F5C"/>
            </a:solidFill>
            <a:prstDash val="solid"/>
            <a:round/>
            <a:headEnd len="sm" w="sm" type="none"/>
            <a:tailEnd len="sm" w="sm" type="none"/>
          </a:ln>
        </p:spPr>
      </p:pic>
      <p:cxnSp>
        <p:nvCxnSpPr>
          <p:cNvPr id="221" name="Google Shape;221;p33"/>
          <p:cNvCxnSpPr>
            <a:stCxn id="219" idx="3"/>
            <a:endCxn id="220" idx="0"/>
          </p:cNvCxnSpPr>
          <p:nvPr/>
        </p:nvCxnSpPr>
        <p:spPr>
          <a:xfrm>
            <a:off x="3753874" y="1856738"/>
            <a:ext cx="2597700" cy="343800"/>
          </a:xfrm>
          <a:prstGeom prst="curvedConnector2">
            <a:avLst/>
          </a:prstGeom>
          <a:noFill/>
          <a:ln cap="flat" cmpd="sng" w="9525">
            <a:solidFill>
              <a:schemeClr val="dk2"/>
            </a:solidFill>
            <a:prstDash val="solid"/>
            <a:round/>
            <a:headEnd len="med" w="med" type="none"/>
            <a:tailEnd len="med" w="med" type="triangle"/>
          </a:ln>
        </p:spPr>
      </p:cxnSp>
      <p:sp>
        <p:nvSpPr>
          <p:cNvPr id="222" name="Google Shape;222;p33"/>
          <p:cNvSpPr txBox="1"/>
          <p:nvPr/>
        </p:nvSpPr>
        <p:spPr>
          <a:xfrm>
            <a:off x="5708225" y="619375"/>
            <a:ext cx="30369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latin typeface="Montserrat"/>
                <a:ea typeface="Montserrat"/>
                <a:cs typeface="Montserrat"/>
                <a:sym typeface="Montserrat"/>
              </a:rPr>
              <a:t>a</a:t>
            </a:r>
            <a:r>
              <a:rPr lang="en-GB" sz="1200">
                <a:latin typeface="Montserrat"/>
                <a:ea typeface="Montserrat"/>
                <a:cs typeface="Montserrat"/>
                <a:sym typeface="Montserrat"/>
              </a:rPr>
              <a:t>kunandondo e</a:t>
            </a:r>
            <a:r>
              <a:rPr lang="en-GB" sz="1200">
                <a:solidFill>
                  <a:schemeClr val="dk1"/>
                </a:solidFill>
                <a:latin typeface="Montserrat"/>
                <a:ea typeface="Montserrat"/>
                <a:cs typeface="Montserrat"/>
                <a:sym typeface="Montserrat"/>
              </a:rPr>
              <a:t>khazimulayo</a:t>
            </a:r>
            <a:endParaRPr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1"/>
                </a:solidFill>
                <a:latin typeface="Montserrat"/>
                <a:ea typeface="Montserrat"/>
                <a:cs typeface="Montserrat"/>
                <a:sym typeface="Montserrat"/>
              </a:rPr>
              <a:t>there is no medal that gleams</a:t>
            </a:r>
            <a:endParaRPr i="1"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1"/>
                </a:solidFill>
                <a:latin typeface="Montserrat"/>
                <a:ea typeface="Montserrat"/>
                <a:cs typeface="Montserrat"/>
                <a:sym typeface="Montserrat"/>
              </a:rPr>
              <a:t>Literally: it is not with a medal that gleams</a:t>
            </a:r>
            <a:endParaRPr i="1" sz="1200">
              <a:solidFill>
                <a:schemeClr val="dk1"/>
              </a:solidFill>
              <a:latin typeface="Montserrat"/>
              <a:ea typeface="Montserrat"/>
              <a:cs typeface="Montserrat"/>
              <a:sym typeface="Montserrat"/>
            </a:endParaRPr>
          </a:p>
        </p:txBody>
      </p:sp>
      <p:sp>
        <p:nvSpPr>
          <p:cNvPr id="223" name="Google Shape;223;p33"/>
          <p:cNvSpPr txBox="1"/>
          <p:nvPr/>
        </p:nvSpPr>
        <p:spPr>
          <a:xfrm>
            <a:off x="1172238" y="2695750"/>
            <a:ext cx="172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latin typeface="Montserrat"/>
                <a:ea typeface="Montserrat"/>
                <a:cs typeface="Montserrat"/>
                <a:sym typeface="Montserrat"/>
              </a:rPr>
              <a:t>n</a:t>
            </a:r>
            <a:r>
              <a:rPr i="1" lang="en-GB" sz="1200">
                <a:latin typeface="Montserrat"/>
                <a:ea typeface="Montserrat"/>
                <a:cs typeface="Montserrat"/>
                <a:sym typeface="Montserrat"/>
              </a:rPr>
              <a:t>o medal gleams</a:t>
            </a:r>
            <a:endParaRPr i="1" sz="12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Pronouns</a:t>
            </a:r>
            <a:endParaRPr>
              <a:latin typeface="Montserrat SemiBold"/>
              <a:ea typeface="Montserrat SemiBold"/>
              <a:cs typeface="Montserrat SemiBold"/>
              <a:sym typeface="Montserrat SemiBold"/>
            </a:endParaRPr>
          </a:p>
        </p:txBody>
      </p:sp>
      <p:graphicFrame>
        <p:nvGraphicFramePr>
          <p:cNvPr id="229" name="Google Shape;229;p34"/>
          <p:cNvGraphicFramePr/>
          <p:nvPr/>
        </p:nvGraphicFramePr>
        <p:xfrm>
          <a:off x="443350" y="1152475"/>
          <a:ext cx="3000000" cy="3000000"/>
        </p:xfrm>
        <a:graphic>
          <a:graphicData uri="http://schemas.openxmlformats.org/drawingml/2006/table">
            <a:tbl>
              <a:tblPr>
                <a:noFill/>
                <a:tableStyleId>{632C793A-673B-42C1-9324-A0E5CA759ECC}</a:tableStyleId>
              </a:tblPr>
              <a:tblGrid>
                <a:gridCol w="838125"/>
                <a:gridCol w="1077500"/>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Pron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NForm =&gt; </a:t>
                      </a: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Agr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proDrop</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empty</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230" name="Google Shape;230;p34"/>
          <p:cNvGraphicFramePr/>
          <p:nvPr/>
        </p:nvGraphicFramePr>
        <p:xfrm>
          <a:off x="2467250" y="1152475"/>
          <a:ext cx="3000000" cy="3000000"/>
        </p:xfrm>
        <a:graphic>
          <a:graphicData uri="http://schemas.openxmlformats.org/drawingml/2006/table">
            <a:tbl>
              <a:tblPr>
                <a:noFill/>
                <a:tableStyleId>{632C793A-673B-42C1-9324-A0E5CA759ECC}</a:tableStyleId>
              </a:tblPr>
              <a:tblGrid>
                <a:gridCol w="729675"/>
                <a:gridCol w="652200"/>
                <a:gridCol w="5843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i</a:t>
                      </a:r>
                      <a:r>
                        <a:rPr lang="en-GB" sz="1200">
                          <a:latin typeface="Montserrat SemiBold"/>
                          <a:ea typeface="Montserrat SemiBold"/>
                          <a:cs typeface="Montserrat SemiBold"/>
                          <a:sym typeface="Montserrat SemiBold"/>
                        </a:rPr>
                        <a:t>_Pron</a:t>
                      </a:r>
                      <a:endParaRPr sz="1200">
                        <a:latin typeface="Montserrat SemiBold"/>
                        <a:ea typeface="Montserrat SemiBold"/>
                        <a:cs typeface="Montserrat SemiBold"/>
                        <a:sym typeface="Montserrat SemiBold"/>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mina</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mi</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mi</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kimi</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First Sg</a:t>
                      </a:r>
                      <a:endParaRPr sz="1000">
                        <a:latin typeface="Montserrat"/>
                        <a:ea typeface="Montserrat"/>
                        <a:cs typeface="Montserrat"/>
                        <a:sym typeface="Montserrat"/>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proDrop</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False</a:t>
                      </a:r>
                      <a:endParaRPr sz="1000">
                        <a:latin typeface="Montserrat"/>
                        <a:ea typeface="Montserrat"/>
                        <a:cs typeface="Montserrat"/>
                        <a:sym typeface="Montserrat"/>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empty</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hMerge="1"/>
              </a:tr>
            </a:tbl>
          </a:graphicData>
        </a:graphic>
      </p:graphicFrame>
      <p:graphicFrame>
        <p:nvGraphicFramePr>
          <p:cNvPr id="231" name="Google Shape;231;p34"/>
          <p:cNvGraphicFramePr/>
          <p:nvPr/>
        </p:nvGraphicFramePr>
        <p:xfrm>
          <a:off x="4541750" y="1152475"/>
          <a:ext cx="3000000" cy="3000000"/>
        </p:xfrm>
        <a:graphic>
          <a:graphicData uri="http://schemas.openxmlformats.org/drawingml/2006/table">
            <a:tbl>
              <a:tblPr>
                <a:noFill/>
                <a:tableStyleId>{632C793A-673B-42C1-9324-A0E5CA759ECC}</a:tableStyleId>
              </a:tblPr>
              <a:tblGrid>
                <a:gridCol w="729675"/>
                <a:gridCol w="652200"/>
                <a:gridCol w="58435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youSg</a:t>
                      </a:r>
                      <a:r>
                        <a:rPr lang="en-GB" sz="1200">
                          <a:latin typeface="Montserrat SemiBold"/>
                          <a:ea typeface="Montserrat SemiBold"/>
                          <a:cs typeface="Montserrat SemiBold"/>
                          <a:sym typeface="Montserrat SemiBold"/>
                        </a:rPr>
                        <a:t>_Pron</a:t>
                      </a:r>
                      <a:endParaRPr sz="1200">
                        <a:latin typeface="Montserrat SemiBold"/>
                        <a:ea typeface="Montserrat SemiBold"/>
                        <a:cs typeface="Montserrat SemiBold"/>
                        <a:sym typeface="Montserrat SemiBold"/>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we</a:t>
                      </a:r>
                      <a:r>
                        <a:rPr lang="en-GB" sz="1000">
                          <a:latin typeface="Montserrat"/>
                          <a:ea typeface="Montserrat"/>
                          <a:cs typeface="Montserrat"/>
                          <a:sym typeface="Montserrat"/>
                        </a:rPr>
                        <a:t>na</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we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kho</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kuwe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Second Sg</a:t>
                      </a:r>
                      <a:endParaRPr sz="1000">
                        <a:latin typeface="Montserrat"/>
                        <a:ea typeface="Montserrat"/>
                        <a:cs typeface="Montserrat"/>
                        <a:sym typeface="Montserrat"/>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proDrop</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False</a:t>
                      </a:r>
                      <a:endParaRPr sz="1000">
                        <a:latin typeface="Montserrat"/>
                        <a:ea typeface="Montserrat"/>
                        <a:cs typeface="Montserrat"/>
                        <a:sym typeface="Montserrat"/>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empty</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hMerge="1"/>
              </a:tr>
            </a:tbl>
          </a:graphicData>
        </a:graphic>
      </p:graphicFrame>
      <p:graphicFrame>
        <p:nvGraphicFramePr>
          <p:cNvPr id="232" name="Google Shape;232;p34"/>
          <p:cNvGraphicFramePr/>
          <p:nvPr/>
        </p:nvGraphicFramePr>
        <p:xfrm>
          <a:off x="6616250" y="1152475"/>
          <a:ext cx="3000000" cy="3000000"/>
        </p:xfrm>
        <a:graphic>
          <a:graphicData uri="http://schemas.openxmlformats.org/drawingml/2006/table">
            <a:tbl>
              <a:tblPr>
                <a:noFill/>
                <a:tableStyleId>{632C793A-673B-42C1-9324-A0E5CA759ECC}</a:tableStyleId>
              </a:tblPr>
              <a:tblGrid>
                <a:gridCol w="729675"/>
                <a:gridCol w="643450"/>
                <a:gridCol w="593100"/>
              </a:tblGrid>
              <a:tr h="365725">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it17</a:t>
                      </a:r>
                      <a:r>
                        <a:rPr lang="en-GB" sz="1200">
                          <a:latin typeface="Montserrat SemiBold"/>
                          <a:ea typeface="Montserrat SemiBold"/>
                          <a:cs typeface="Montserrat SemiBold"/>
                          <a:sym typeface="Montserrat SemiBold"/>
                        </a:rPr>
                        <a:t>_Pron</a:t>
                      </a:r>
                      <a:endParaRPr sz="1200">
                        <a:latin typeface="Montserrat SemiBold"/>
                        <a:ea typeface="Montserrat SemiBold"/>
                        <a:cs typeface="Montserrat SemiBold"/>
                        <a:sym typeface="Montserrat SemiBold"/>
                      </a:endParaRPr>
                    </a:p>
                  </a:txBody>
                  <a:tcPr marT="91425" marB="91425" marR="91425" marL="91425"/>
                </a:tc>
                <a:tc hMerge="1"/>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kho</a:t>
                      </a:r>
                      <a:r>
                        <a:rPr lang="en-GB" sz="1000">
                          <a:latin typeface="Montserrat"/>
                          <a:ea typeface="Montserrat"/>
                          <a:cs typeface="Montserrat"/>
                          <a:sym typeface="Montserrat"/>
                        </a:rPr>
                        <a:t>na</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kho</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kho</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r">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kukho</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Second Sg</a:t>
                      </a:r>
                      <a:endParaRPr sz="1000">
                        <a:latin typeface="Montserrat"/>
                        <a:ea typeface="Montserrat"/>
                        <a:cs typeface="Montserrat"/>
                        <a:sym typeface="Montserrat"/>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proDrop</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False</a:t>
                      </a:r>
                      <a:endParaRPr sz="1000">
                        <a:latin typeface="Montserrat"/>
                        <a:ea typeface="Montserrat"/>
                        <a:cs typeface="Montserrat"/>
                        <a:sym typeface="Montserrat"/>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empty</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h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Pre- and postdeterminers</a:t>
            </a:r>
            <a:endParaRPr>
              <a:latin typeface="Montserrat SemiBold"/>
              <a:ea typeface="Montserrat SemiBold"/>
              <a:cs typeface="Montserrat SemiBold"/>
              <a:sym typeface="Montserrat SemiBold"/>
            </a:endParaRPr>
          </a:p>
        </p:txBody>
      </p:sp>
      <p:graphicFrame>
        <p:nvGraphicFramePr>
          <p:cNvPr id="238" name="Google Shape;238;p35"/>
          <p:cNvGraphicFramePr/>
          <p:nvPr/>
        </p:nvGraphicFramePr>
        <p:xfrm>
          <a:off x="311700" y="1152475"/>
          <a:ext cx="3000000" cy="3000000"/>
        </p:xfrm>
        <a:graphic>
          <a:graphicData uri="http://schemas.openxmlformats.org/drawingml/2006/table">
            <a:tbl>
              <a:tblPr>
                <a:noFill/>
                <a:tableStyleId>{632C793A-673B-42C1-9324-A0E5CA759ECC}</a:tableStyleId>
              </a:tblPr>
              <a:tblGrid>
                <a:gridCol w="628900"/>
                <a:gridCol w="11357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Predet</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isPost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tc>
              </a:tr>
            </a:tbl>
          </a:graphicData>
        </a:graphic>
      </p:graphicFrame>
      <p:sp>
        <p:nvSpPr>
          <p:cNvPr id="239" name="Google Shape;239;p35"/>
          <p:cNvSpPr txBox="1"/>
          <p:nvPr/>
        </p:nvSpPr>
        <p:spPr>
          <a:xfrm>
            <a:off x="298950" y="3370150"/>
            <a:ext cx="39378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300">
                <a:latin typeface="Montserrat"/>
                <a:ea typeface="Montserrat"/>
                <a:cs typeface="Montserrat"/>
                <a:sym typeface="Montserrat"/>
              </a:rPr>
              <a:t>izinhlambi </a:t>
            </a:r>
            <a:r>
              <a:rPr lang="en-GB" sz="1300">
                <a:latin typeface="Montserrat Medium"/>
                <a:ea typeface="Montserrat Medium"/>
                <a:cs typeface="Montserrat Medium"/>
                <a:sym typeface="Montserrat Medium"/>
              </a:rPr>
              <a:t>zonke</a:t>
            </a:r>
            <a:r>
              <a:rPr lang="en-GB" sz="1300">
                <a:latin typeface="Montserrat"/>
                <a:ea typeface="Montserrat"/>
                <a:cs typeface="Montserrat"/>
                <a:sym typeface="Montserrat"/>
              </a:rPr>
              <a:t> zincintisane</a:t>
            </a:r>
            <a:endParaRPr sz="1300">
              <a:latin typeface="Montserrat"/>
              <a:ea typeface="Montserrat"/>
              <a:cs typeface="Montserrat"/>
              <a:sym typeface="Montserrat"/>
            </a:endParaRPr>
          </a:p>
          <a:p>
            <a:pPr indent="0" lvl="0" marL="0" rtl="0" algn="l">
              <a:lnSpc>
                <a:spcPct val="150000"/>
              </a:lnSpc>
              <a:spcBef>
                <a:spcPts val="0"/>
              </a:spcBef>
              <a:spcAft>
                <a:spcPts val="0"/>
              </a:spcAft>
              <a:buNone/>
            </a:pPr>
            <a:r>
              <a:rPr lang="en-GB" sz="1300">
                <a:latin typeface="Montserrat"/>
                <a:ea typeface="Montserrat"/>
                <a:cs typeface="Montserrat"/>
                <a:sym typeface="Montserrat"/>
              </a:rPr>
              <a:t>uTatjana </a:t>
            </a:r>
            <a:r>
              <a:rPr lang="en-GB" sz="1300">
                <a:latin typeface="Montserrat Medium"/>
                <a:ea typeface="Montserrat Medium"/>
                <a:cs typeface="Montserrat Medium"/>
                <a:sym typeface="Montserrat Medium"/>
              </a:rPr>
              <a:t>yedwa</a:t>
            </a:r>
            <a:r>
              <a:rPr lang="en-GB" sz="1300">
                <a:latin typeface="Montserrat"/>
                <a:ea typeface="Montserrat"/>
                <a:cs typeface="Montserrat"/>
                <a:sym typeface="Montserrat"/>
              </a:rPr>
              <a:t> </a:t>
            </a:r>
            <a:r>
              <a:rPr lang="en-GB" sz="1300">
                <a:solidFill>
                  <a:schemeClr val="dk1"/>
                </a:solidFill>
                <a:latin typeface="Montserrat"/>
                <a:ea typeface="Montserrat"/>
                <a:cs typeface="Montserrat"/>
                <a:sym typeface="Montserrat"/>
              </a:rPr>
              <a:t>ubhukude kahle kakhulu</a:t>
            </a:r>
            <a:endParaRPr sz="1300">
              <a:latin typeface="Montserrat"/>
              <a:ea typeface="Montserrat"/>
              <a:cs typeface="Montserrat"/>
              <a:sym typeface="Montserrat"/>
            </a:endParaRPr>
          </a:p>
          <a:p>
            <a:pPr indent="0" lvl="0" marL="0" rtl="0" algn="l">
              <a:lnSpc>
                <a:spcPct val="150000"/>
              </a:lnSpc>
              <a:spcBef>
                <a:spcPts val="0"/>
              </a:spcBef>
              <a:spcAft>
                <a:spcPts val="0"/>
              </a:spcAft>
              <a:buNone/>
            </a:pPr>
            <a:r>
              <a:rPr lang="en-GB" sz="1300">
                <a:latin typeface="Montserrat Medium"/>
                <a:ea typeface="Montserrat Medium"/>
                <a:cs typeface="Montserrat Medium"/>
                <a:sym typeface="Montserrat Medium"/>
              </a:rPr>
              <a:t>y</a:t>
            </a:r>
            <a:r>
              <a:rPr lang="en-GB" sz="1300">
                <a:latin typeface="Montserrat Medium"/>
                <a:ea typeface="Montserrat Medium"/>
                <a:cs typeface="Montserrat Medium"/>
                <a:sym typeface="Montserrat Medium"/>
              </a:rPr>
              <a:t>ena</a:t>
            </a:r>
            <a:r>
              <a:rPr lang="en-GB" sz="1300">
                <a:latin typeface="Montserrat"/>
                <a:ea typeface="Montserrat"/>
                <a:cs typeface="Montserrat"/>
                <a:sym typeface="Montserrat"/>
              </a:rPr>
              <a:t> u</a:t>
            </a:r>
            <a:r>
              <a:rPr lang="en-GB" sz="1300">
                <a:solidFill>
                  <a:schemeClr val="dk1"/>
                </a:solidFill>
                <a:latin typeface="Montserrat"/>
                <a:ea typeface="Montserrat"/>
                <a:cs typeface="Montserrat"/>
                <a:sym typeface="Montserrat"/>
              </a:rPr>
              <a:t>Tatjana</a:t>
            </a:r>
            <a:r>
              <a:rPr lang="en-GB" sz="1300">
                <a:latin typeface="Montserrat"/>
                <a:ea typeface="Montserrat"/>
                <a:cs typeface="Montserrat"/>
                <a:sym typeface="Montserrat"/>
              </a:rPr>
              <a:t> </a:t>
            </a:r>
            <a:r>
              <a:rPr lang="en-GB" sz="1300">
                <a:solidFill>
                  <a:schemeClr val="dk1"/>
                </a:solidFill>
                <a:latin typeface="Montserrat"/>
                <a:ea typeface="Montserrat"/>
                <a:cs typeface="Montserrat"/>
                <a:sym typeface="Montserrat"/>
              </a:rPr>
              <a:t>uzuze indondo yegolide</a:t>
            </a:r>
            <a:endParaRPr sz="1300">
              <a:latin typeface="Montserrat"/>
              <a:ea typeface="Montserrat"/>
              <a:cs typeface="Montserrat"/>
              <a:sym typeface="Montserrat"/>
            </a:endParaRPr>
          </a:p>
          <a:p>
            <a:pPr indent="0" lvl="0" marL="0" rtl="0" algn="l">
              <a:lnSpc>
                <a:spcPct val="150000"/>
              </a:lnSpc>
              <a:spcBef>
                <a:spcPts val="0"/>
              </a:spcBef>
              <a:spcAft>
                <a:spcPts val="0"/>
              </a:spcAft>
              <a:buNone/>
            </a:pPr>
            <a:r>
              <a:rPr lang="en-GB" sz="1300">
                <a:solidFill>
                  <a:schemeClr val="dk1"/>
                </a:solidFill>
                <a:latin typeface="Montserrat"/>
                <a:ea typeface="Montserrat"/>
                <a:cs typeface="Montserrat"/>
                <a:sym typeface="Montserrat"/>
              </a:rPr>
              <a:t>izinhlambi</a:t>
            </a:r>
            <a:r>
              <a:rPr lang="en-GB" sz="1300">
                <a:latin typeface="Montserrat"/>
                <a:ea typeface="Montserrat"/>
                <a:cs typeface="Montserrat"/>
                <a:sym typeface="Montserrat"/>
              </a:rPr>
              <a:t> </a:t>
            </a:r>
            <a:r>
              <a:rPr lang="en-GB" sz="1300">
                <a:latin typeface="Montserrat Medium"/>
                <a:ea typeface="Montserrat Medium"/>
                <a:cs typeface="Montserrat Medium"/>
                <a:sym typeface="Montserrat Medium"/>
              </a:rPr>
              <a:t>z</a:t>
            </a:r>
            <a:r>
              <a:rPr lang="en-GB" sz="1300">
                <a:latin typeface="Montserrat Medium"/>
                <a:ea typeface="Montserrat Medium"/>
                <a:cs typeface="Montserrat Medium"/>
                <a:sym typeface="Montserrat Medium"/>
              </a:rPr>
              <a:t>ona</a:t>
            </a:r>
            <a:r>
              <a:rPr lang="en-GB" sz="1300">
                <a:latin typeface="Montserrat"/>
                <a:ea typeface="Montserrat"/>
                <a:cs typeface="Montserrat"/>
                <a:sym typeface="Montserrat"/>
              </a:rPr>
              <a:t> zimbe bezi</a:t>
            </a:r>
            <a:r>
              <a:rPr lang="en-GB" sz="1300">
                <a:latin typeface="Montserrat"/>
                <a:ea typeface="Montserrat"/>
                <a:cs typeface="Montserrat"/>
                <a:sym typeface="Montserrat"/>
              </a:rPr>
              <a:t>dumele</a:t>
            </a:r>
            <a:endParaRPr sz="1300">
              <a:latin typeface="Montserrat"/>
              <a:ea typeface="Montserrat"/>
              <a:cs typeface="Montserrat"/>
              <a:sym typeface="Montserrat"/>
            </a:endParaRPr>
          </a:p>
        </p:txBody>
      </p:sp>
      <p:sp>
        <p:nvSpPr>
          <p:cNvPr id="240" name="Google Shape;240;p35"/>
          <p:cNvSpPr txBox="1"/>
          <p:nvPr/>
        </p:nvSpPr>
        <p:spPr>
          <a:xfrm>
            <a:off x="4236750" y="3370150"/>
            <a:ext cx="4431000" cy="158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300">
                <a:latin typeface="Montserrat Medium"/>
                <a:ea typeface="Montserrat Medium"/>
                <a:cs typeface="Montserrat Medium"/>
                <a:sym typeface="Montserrat Medium"/>
              </a:rPr>
              <a:t>all</a:t>
            </a:r>
            <a:r>
              <a:rPr i="1" lang="en-GB" sz="1300">
                <a:latin typeface="Montserrat"/>
                <a:ea typeface="Montserrat"/>
                <a:cs typeface="Montserrat"/>
                <a:sym typeface="Montserrat"/>
              </a:rPr>
              <a:t> the swimmers competed</a:t>
            </a:r>
            <a:endParaRPr i="1" sz="1300">
              <a:latin typeface="Montserrat"/>
              <a:ea typeface="Montserrat"/>
              <a:cs typeface="Montserrat"/>
              <a:sym typeface="Montserrat"/>
            </a:endParaRPr>
          </a:p>
          <a:p>
            <a:pPr indent="0" lvl="0" marL="0" rtl="0" algn="l">
              <a:lnSpc>
                <a:spcPct val="150000"/>
              </a:lnSpc>
              <a:spcBef>
                <a:spcPts val="0"/>
              </a:spcBef>
              <a:spcAft>
                <a:spcPts val="0"/>
              </a:spcAft>
              <a:buNone/>
            </a:pPr>
            <a:r>
              <a:rPr i="1" lang="en-GB" sz="1300">
                <a:latin typeface="Montserrat Medium"/>
                <a:ea typeface="Montserrat Medium"/>
                <a:cs typeface="Montserrat Medium"/>
                <a:sym typeface="Montserrat Medium"/>
              </a:rPr>
              <a:t>o</a:t>
            </a:r>
            <a:r>
              <a:rPr i="1" lang="en-GB" sz="1300">
                <a:latin typeface="Montserrat Medium"/>
                <a:ea typeface="Montserrat Medium"/>
                <a:cs typeface="Montserrat Medium"/>
                <a:sym typeface="Montserrat Medium"/>
              </a:rPr>
              <a:t>nly</a:t>
            </a:r>
            <a:r>
              <a:rPr i="1" lang="en-GB" sz="1300">
                <a:latin typeface="Montserrat"/>
                <a:ea typeface="Montserrat"/>
                <a:cs typeface="Montserrat"/>
                <a:sym typeface="Montserrat"/>
              </a:rPr>
              <a:t> Tatjana swam very well</a:t>
            </a:r>
            <a:endParaRPr i="1" sz="1300">
              <a:latin typeface="Montserrat"/>
              <a:ea typeface="Montserrat"/>
              <a:cs typeface="Montserrat"/>
              <a:sym typeface="Montserrat"/>
            </a:endParaRPr>
          </a:p>
          <a:p>
            <a:pPr indent="0" lvl="0" marL="0" rtl="0" algn="l">
              <a:lnSpc>
                <a:spcPct val="150000"/>
              </a:lnSpc>
              <a:spcBef>
                <a:spcPts val="0"/>
              </a:spcBef>
              <a:spcAft>
                <a:spcPts val="0"/>
              </a:spcAft>
              <a:buNone/>
            </a:pPr>
            <a:r>
              <a:rPr i="1" lang="en-GB" sz="1300">
                <a:latin typeface="Montserrat Medium"/>
                <a:ea typeface="Montserrat Medium"/>
                <a:cs typeface="Montserrat Medium"/>
                <a:sym typeface="Montserrat Medium"/>
              </a:rPr>
              <a:t>the same</a:t>
            </a:r>
            <a:r>
              <a:rPr i="1" lang="en-GB" sz="1300">
                <a:latin typeface="Montserrat"/>
                <a:ea typeface="Montserrat"/>
                <a:cs typeface="Montserrat"/>
                <a:sym typeface="Montserrat"/>
              </a:rPr>
              <a:t> </a:t>
            </a:r>
            <a:r>
              <a:rPr i="1" lang="en-GB" sz="1300">
                <a:solidFill>
                  <a:schemeClr val="dk1"/>
                </a:solidFill>
                <a:latin typeface="Montserrat"/>
                <a:ea typeface="Montserrat"/>
                <a:cs typeface="Montserrat"/>
                <a:sym typeface="Montserrat"/>
              </a:rPr>
              <a:t>Tatjana</a:t>
            </a:r>
            <a:r>
              <a:rPr i="1" lang="en-GB" sz="1300">
                <a:latin typeface="Montserrat"/>
                <a:ea typeface="Montserrat"/>
                <a:cs typeface="Montserrat"/>
                <a:sym typeface="Montserrat"/>
              </a:rPr>
              <a:t> won the gold medal</a:t>
            </a:r>
            <a:endParaRPr i="1" sz="1300">
              <a:latin typeface="Montserrat"/>
              <a:ea typeface="Montserrat"/>
              <a:cs typeface="Montserrat"/>
              <a:sym typeface="Montserrat"/>
            </a:endParaRPr>
          </a:p>
          <a:p>
            <a:pPr indent="0" lvl="0" marL="0" rtl="0" algn="l">
              <a:lnSpc>
                <a:spcPct val="150000"/>
              </a:lnSpc>
              <a:spcBef>
                <a:spcPts val="0"/>
              </a:spcBef>
              <a:spcAft>
                <a:spcPts val="0"/>
              </a:spcAft>
              <a:buNone/>
            </a:pPr>
            <a:r>
              <a:rPr i="1" lang="en-GB" sz="1300">
                <a:latin typeface="Montserrat"/>
                <a:ea typeface="Montserrat"/>
                <a:cs typeface="Montserrat"/>
                <a:sym typeface="Montserrat"/>
              </a:rPr>
              <a:t>the other </a:t>
            </a:r>
            <a:r>
              <a:rPr i="1" lang="en-GB" sz="1300">
                <a:solidFill>
                  <a:schemeClr val="dk1"/>
                </a:solidFill>
                <a:latin typeface="Montserrat"/>
                <a:ea typeface="Montserrat"/>
                <a:cs typeface="Montserrat"/>
                <a:sym typeface="Montserrat"/>
              </a:rPr>
              <a:t>swimmers</a:t>
            </a:r>
            <a:r>
              <a:rPr i="1" lang="en-GB" sz="1300">
                <a:latin typeface="Montserrat"/>
                <a:ea typeface="Montserrat"/>
                <a:cs typeface="Montserrat"/>
                <a:sym typeface="Montserrat"/>
              </a:rPr>
              <a:t>, </a:t>
            </a:r>
            <a:r>
              <a:rPr i="1" lang="en-GB" sz="1300">
                <a:latin typeface="Montserrat Medium"/>
                <a:ea typeface="Montserrat Medium"/>
                <a:cs typeface="Montserrat Medium"/>
                <a:sym typeface="Montserrat Medium"/>
              </a:rPr>
              <a:t>on the other hand</a:t>
            </a:r>
            <a:r>
              <a:rPr i="1" lang="en-GB" sz="1300">
                <a:latin typeface="Montserrat"/>
                <a:ea typeface="Montserrat"/>
                <a:cs typeface="Montserrat"/>
                <a:sym typeface="Montserrat"/>
              </a:rPr>
              <a:t>, were disappointed</a:t>
            </a:r>
            <a:endParaRPr i="1" sz="1300">
              <a:latin typeface="Montserrat"/>
              <a:ea typeface="Montserrat"/>
              <a:cs typeface="Montserrat"/>
              <a:sym typeface="Montserrat"/>
            </a:endParaRPr>
          </a:p>
        </p:txBody>
      </p:sp>
      <p:graphicFrame>
        <p:nvGraphicFramePr>
          <p:cNvPr id="241" name="Google Shape;241;p35"/>
          <p:cNvGraphicFramePr/>
          <p:nvPr/>
        </p:nvGraphicFramePr>
        <p:xfrm>
          <a:off x="2190225" y="1152475"/>
          <a:ext cx="3000000" cy="3000000"/>
        </p:xfrm>
        <a:graphic>
          <a:graphicData uri="http://schemas.openxmlformats.org/drawingml/2006/table">
            <a:tbl>
              <a:tblPr>
                <a:noFill/>
                <a:tableStyleId>{632C793A-673B-42C1-9324-A0E5CA759ECC}</a:tableStyleId>
              </a:tblPr>
              <a:tblGrid>
                <a:gridCol w="628900"/>
                <a:gridCol w="1135775"/>
              </a:tblGrid>
              <a:tr h="365725">
                <a:tc gridSpan="2">
                  <a:txBody>
                    <a:bodyPr/>
                    <a:lstStyle/>
                    <a:p>
                      <a:pPr indent="0" lvl="0" marL="0" rtl="0" algn="l">
                        <a:spcBef>
                          <a:spcPts val="0"/>
                        </a:spcBef>
                        <a:spcAft>
                          <a:spcPts val="0"/>
                        </a:spcAft>
                        <a:buClr>
                          <a:schemeClr val="dk1"/>
                        </a:buClr>
                        <a:buSzPts val="1100"/>
                        <a:buFont typeface="Arial"/>
                        <a:buNone/>
                      </a:pPr>
                      <a:r>
                        <a:rPr lang="en-GB" sz="1200">
                          <a:solidFill>
                            <a:schemeClr val="dk1"/>
                          </a:solidFill>
                          <a:latin typeface="Montserrat SemiBold"/>
                          <a:ea typeface="Montserrat SemiBold"/>
                          <a:cs typeface="Montserrat SemiBold"/>
                          <a:sym typeface="Montserrat SemiBold"/>
                        </a:rPr>
                        <a:t>only_Predet</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dwa</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isPost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True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242" name="Google Shape;242;p35"/>
          <p:cNvGraphicFramePr/>
          <p:nvPr/>
        </p:nvGraphicFramePr>
        <p:xfrm>
          <a:off x="4068750" y="1152475"/>
          <a:ext cx="3000000" cy="3000000"/>
        </p:xfrm>
        <a:graphic>
          <a:graphicData uri="http://schemas.openxmlformats.org/drawingml/2006/table">
            <a:tbl>
              <a:tblPr>
                <a:noFill/>
                <a:tableStyleId>{632C793A-673B-42C1-9324-A0E5CA759ECC}</a:tableStyleId>
              </a:tblPr>
              <a:tblGrid>
                <a:gridCol w="628900"/>
                <a:gridCol w="11357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all</a:t>
                      </a:r>
                      <a:r>
                        <a:rPr lang="en-GB" sz="1200">
                          <a:latin typeface="Montserrat SemiBold"/>
                          <a:ea typeface="Montserrat SemiBold"/>
                          <a:cs typeface="Montserrat SemiBold"/>
                          <a:sym typeface="Montserrat SemiBold"/>
                        </a:rPr>
                        <a:t>_Predet</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nke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isPost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True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243" name="Google Shape;243;p35"/>
          <p:cNvGraphicFramePr/>
          <p:nvPr/>
        </p:nvGraphicFramePr>
        <p:xfrm>
          <a:off x="5947275" y="1152475"/>
          <a:ext cx="3000000" cy="3000000"/>
        </p:xfrm>
        <a:graphic>
          <a:graphicData uri="http://schemas.openxmlformats.org/drawingml/2006/table">
            <a:tbl>
              <a:tblPr>
                <a:noFill/>
                <a:tableStyleId>{632C793A-673B-42C1-9324-A0E5CA759ECC}</a:tableStyleId>
              </a:tblPr>
              <a:tblGrid>
                <a:gridCol w="628900"/>
                <a:gridCol w="11357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all_pre</a:t>
                      </a:r>
                      <a:r>
                        <a:rPr lang="en-GB" sz="1200">
                          <a:latin typeface="Montserrat SemiBold"/>
                          <a:ea typeface="Montserrat SemiBold"/>
                          <a:cs typeface="Montserrat SemiBold"/>
                          <a:sym typeface="Montserrat SemiBold"/>
                        </a:rPr>
                        <a:t>_Predet</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nke</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isPost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False</a:t>
                      </a:r>
                      <a:endParaRPr sz="1000">
                        <a:latin typeface="Montserrat"/>
                        <a:ea typeface="Montserrat"/>
                        <a:cs typeface="Montserrat"/>
                        <a:sym typeface="Montserrat"/>
                      </a:endParaRPr>
                    </a:p>
                  </a:txBody>
                  <a:tcPr marT="91425" marB="91425" marR="91425" marL="91425"/>
                </a:tc>
              </a:tr>
            </a:tbl>
          </a:graphicData>
        </a:graphic>
      </p:graphicFrame>
      <p:sp>
        <p:nvSpPr>
          <p:cNvPr id="244" name="Google Shape;244;p35"/>
          <p:cNvSpPr txBox="1"/>
          <p:nvPr/>
        </p:nvSpPr>
        <p:spPr>
          <a:xfrm>
            <a:off x="311700" y="2323450"/>
            <a:ext cx="62646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chemeClr val="dk2"/>
                </a:solidFill>
                <a:latin typeface="Montserrat"/>
                <a:ea typeface="Montserrat"/>
                <a:cs typeface="Montserrat"/>
                <a:sym typeface="Montserrat"/>
              </a:rPr>
              <a:t>PredetNP : Predet -&gt; NP -&gt; NP</a:t>
            </a:r>
            <a:endParaRPr>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a:solidFill>
                  <a:schemeClr val="dk2"/>
                </a:solidFill>
                <a:latin typeface="Montserrat"/>
                <a:ea typeface="Montserrat"/>
                <a:cs typeface="Montserrat"/>
                <a:sym typeface="Montserrat"/>
              </a:rPr>
              <a:t>EmphCN : CN -&gt; CN		(or maybe EmphNP : NP -&gt; NP ?)</a:t>
            </a:r>
            <a:endParaRPr i="1">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a:solidFill>
                  <a:schemeClr val="dk2"/>
                </a:solidFill>
                <a:latin typeface="Montserrat"/>
                <a:ea typeface="Montserrat"/>
                <a:cs typeface="Montserrat"/>
                <a:sym typeface="Montserrat"/>
              </a:rPr>
              <a:t>ContrastCN : CN -&gt; CN</a:t>
            </a:r>
            <a:endParaRPr i="1">
              <a:solidFill>
                <a:schemeClr val="dk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Possessives and relative clauses</a:t>
            </a:r>
            <a:endParaRPr>
              <a:latin typeface="Montserrat SemiBold"/>
              <a:ea typeface="Montserrat SemiBold"/>
              <a:cs typeface="Montserrat SemiBold"/>
              <a:sym typeface="Montserrat SemiBold"/>
            </a:endParaRPr>
          </a:p>
        </p:txBody>
      </p:sp>
      <p:sp>
        <p:nvSpPr>
          <p:cNvPr id="250" name="Google Shape;250;p36"/>
          <p:cNvSpPr txBox="1"/>
          <p:nvPr>
            <p:ph idx="1" type="body"/>
          </p:nvPr>
        </p:nvSpPr>
        <p:spPr>
          <a:xfrm>
            <a:off x="311700" y="1152475"/>
            <a:ext cx="8520600" cy="12495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None/>
            </a:pPr>
            <a:r>
              <a:rPr lang="en-GB" sz="1600">
                <a:latin typeface="Montserrat"/>
                <a:ea typeface="Montserrat"/>
                <a:cs typeface="Montserrat"/>
                <a:sym typeface="Montserrat"/>
              </a:rPr>
              <a:t>The open classes used most frequently for determination/quantification/ modification are</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n</a:t>
            </a:r>
            <a:r>
              <a:rPr lang="en-GB" sz="1600">
                <a:latin typeface="Montserrat"/>
                <a:ea typeface="Montserrat"/>
                <a:cs typeface="Montserrat"/>
                <a:sym typeface="Montserrat"/>
              </a:rPr>
              <a:t>ouns (PossNP)</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a:ea typeface="Montserrat"/>
                <a:cs typeface="Montserrat"/>
                <a:sym typeface="Montserrat"/>
              </a:rPr>
              <a:t>verbs (RelCN)</a:t>
            </a:r>
            <a:endParaRPr sz="1600">
              <a:latin typeface="Montserrat"/>
              <a:ea typeface="Montserrat"/>
              <a:cs typeface="Montserrat"/>
              <a:sym typeface="Montserrat"/>
            </a:endParaRPr>
          </a:p>
        </p:txBody>
      </p:sp>
      <p:graphicFrame>
        <p:nvGraphicFramePr>
          <p:cNvPr id="251" name="Google Shape;251;p36"/>
          <p:cNvGraphicFramePr/>
          <p:nvPr/>
        </p:nvGraphicFramePr>
        <p:xfrm>
          <a:off x="311700" y="2401950"/>
          <a:ext cx="3000000" cy="3000000"/>
        </p:xfrm>
        <a:graphic>
          <a:graphicData uri="http://schemas.openxmlformats.org/drawingml/2006/table">
            <a:tbl>
              <a:tblPr>
                <a:noFill/>
                <a:tableStyleId>{632C793A-673B-42C1-9324-A0E5CA759ECC}</a:tableStyleId>
              </a:tblPr>
              <a:tblGrid>
                <a:gridCol w="4543375"/>
                <a:gridCol w="3977225"/>
              </a:tblGrid>
              <a:tr h="252750">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English</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Zulu</a:t>
                      </a:r>
                      <a:endParaRPr sz="1000">
                        <a:latin typeface="Montserrat SemiBold"/>
                        <a:ea typeface="Montserrat SemiBold"/>
                        <a:cs typeface="Montserrat SemiBold"/>
                        <a:sym typeface="Montserrat SemiBold"/>
                      </a:endParaRPr>
                    </a:p>
                  </a:txBody>
                  <a:tcPr marT="91425" marB="91425" marR="91425" marL="91425"/>
                </a:tc>
              </a:tr>
              <a:tr h="505550">
                <a:tc>
                  <a:txBody>
                    <a:bodyPr/>
                    <a:lstStyle/>
                    <a:p>
                      <a:pPr indent="0" lvl="0" marL="0" rtl="0" algn="l">
                        <a:spcBef>
                          <a:spcPts val="0"/>
                        </a:spcBef>
                        <a:spcAft>
                          <a:spcPts val="0"/>
                        </a:spcAft>
                        <a:buNone/>
                      </a:pPr>
                      <a:r>
                        <a:rPr lang="en-GB" sz="1000">
                          <a:latin typeface="Montserrat"/>
                          <a:ea typeface="Montserrat"/>
                          <a:cs typeface="Montserrat"/>
                          <a:sym typeface="Montserrat"/>
                        </a:rPr>
                        <a:t>most_Predet (DetCN (DetQuant IndefArt NumPl) (UseN simmer_N))</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PossNP (UseN majority_N) (DetCN </a:t>
                      </a:r>
                      <a:r>
                        <a:rPr lang="en-GB" sz="1000">
                          <a:solidFill>
                            <a:schemeClr val="dk1"/>
                          </a:solidFill>
                          <a:latin typeface="Montserrat"/>
                          <a:ea typeface="Montserrat"/>
                          <a:cs typeface="Montserrat"/>
                          <a:sym typeface="Montserrat"/>
                        </a:rPr>
                        <a:t>(DetQuant IndefArt NumPl) (UseN swimmer_N)</a:t>
                      </a:r>
                      <a:r>
                        <a:rPr lang="en-GB"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91425" marL="91425"/>
                </a:tc>
              </a:tr>
              <a:tr h="505550">
                <a:tc>
                  <a:txBody>
                    <a:bodyPr/>
                    <a:lstStyle/>
                    <a:p>
                      <a:pPr indent="0" lvl="0" marL="0" rtl="0" algn="l">
                        <a:spcBef>
                          <a:spcPts val="0"/>
                        </a:spcBef>
                        <a:spcAft>
                          <a:spcPts val="0"/>
                        </a:spcAft>
                        <a:buNone/>
                      </a:pPr>
                      <a:r>
                        <a:rPr lang="en-GB" sz="1000">
                          <a:latin typeface="Montserrat"/>
                          <a:ea typeface="Montserrat"/>
                          <a:cs typeface="Montserrat"/>
                          <a:sym typeface="Montserrat"/>
                        </a:rPr>
                        <a:t>most swimmers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a:t>
                      </a:r>
                      <a:r>
                        <a:rPr lang="en-GB" sz="1000">
                          <a:latin typeface="Montserrat"/>
                          <a:ea typeface="Montserrat"/>
                          <a:cs typeface="Montserrat"/>
                          <a:sym typeface="Montserrat"/>
                        </a:rPr>
                        <a:t>ningi </a:t>
                      </a:r>
                      <a:r>
                        <a:rPr lang="en-GB" sz="1000">
                          <a:solidFill>
                            <a:srgbClr val="1155CC"/>
                          </a:solidFill>
                          <a:latin typeface="Montserrat Medium"/>
                          <a:ea typeface="Montserrat Medium"/>
                          <a:cs typeface="Montserrat Medium"/>
                          <a:sym typeface="Montserrat Medium"/>
                        </a:rPr>
                        <a:t>le</a:t>
                      </a:r>
                      <a:r>
                        <a:rPr lang="en-GB" sz="1000">
                          <a:latin typeface="Montserrat"/>
                          <a:ea typeface="Montserrat"/>
                          <a:cs typeface="Montserrat"/>
                          <a:sym typeface="Montserrat"/>
                        </a:rPr>
                        <a:t>zinhlambi (</a:t>
                      </a:r>
                      <a:r>
                        <a:rPr i="1" lang="en-GB" sz="1000">
                          <a:latin typeface="Montserrat"/>
                          <a:ea typeface="Montserrat"/>
                          <a:cs typeface="Montserrat"/>
                          <a:sym typeface="Montserrat"/>
                        </a:rPr>
                        <a:t>majority of the swimmers</a:t>
                      </a:r>
                      <a:r>
                        <a:rPr lang="en-GB"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91425" marL="91425"/>
                </a:tc>
              </a:tr>
              <a:tr h="379150">
                <a:tc>
                  <a:txBody>
                    <a:bodyPr/>
                    <a:lstStyle/>
                    <a:p>
                      <a:pPr indent="0" lvl="0" marL="0" rtl="0" algn="l">
                        <a:spcBef>
                          <a:spcPts val="0"/>
                        </a:spcBef>
                        <a:spcAft>
                          <a:spcPts val="0"/>
                        </a:spcAft>
                        <a:buNone/>
                      </a:pPr>
                      <a:r>
                        <a:rPr lang="en-GB" sz="1000">
                          <a:latin typeface="Montserrat"/>
                          <a:ea typeface="Montserrat"/>
                          <a:cs typeface="Montserrat"/>
                          <a:sym typeface="Montserrat"/>
                        </a:rPr>
                        <a:t>AdjCN (PositA </a:t>
                      </a:r>
                      <a:r>
                        <a:rPr lang="en-GB" sz="1000">
                          <a:latin typeface="Montserrat"/>
                          <a:ea typeface="Montserrat"/>
                          <a:cs typeface="Montserrat"/>
                          <a:sym typeface="Montserrat"/>
                        </a:rPr>
                        <a:t>fast</a:t>
                      </a:r>
                      <a:r>
                        <a:rPr lang="en-GB" sz="1000">
                          <a:latin typeface="Montserrat"/>
                          <a:ea typeface="Montserrat"/>
                          <a:cs typeface="Montserrat"/>
                          <a:sym typeface="Montserrat"/>
                        </a:rPr>
                        <a:t>_A) (UseN swimmer_N)</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RelCN (UseN swimmer_N) (UseRCl TPresTemp PPos (RelVP IdRP (UseV </a:t>
                      </a:r>
                      <a:r>
                        <a:rPr lang="en-GB" sz="1000">
                          <a:latin typeface="Montserrat"/>
                          <a:ea typeface="Montserrat"/>
                          <a:cs typeface="Montserrat"/>
                          <a:sym typeface="Montserrat"/>
                        </a:rPr>
                        <a:t>be_fast</a:t>
                      </a:r>
                      <a:r>
                        <a:rPr lang="en-GB" sz="1000">
                          <a:latin typeface="Montserrat"/>
                          <a:ea typeface="Montserrat"/>
                          <a:cs typeface="Montserrat"/>
                          <a:sym typeface="Montserrat"/>
                        </a:rPr>
                        <a:t>_V)))</a:t>
                      </a:r>
                      <a:endParaRPr sz="1000">
                        <a:latin typeface="Montserrat"/>
                        <a:ea typeface="Montserrat"/>
                        <a:cs typeface="Montserrat"/>
                        <a:sym typeface="Montserrat"/>
                      </a:endParaRPr>
                    </a:p>
                  </a:txBody>
                  <a:tcPr marT="91425" marB="91425" marR="91425" marL="91425"/>
                </a:tc>
              </a:tr>
              <a:tr h="379150">
                <a:tc>
                  <a:txBody>
                    <a:bodyPr/>
                    <a:lstStyle/>
                    <a:p>
                      <a:pPr indent="0" lvl="0" marL="0" rtl="0" algn="l">
                        <a:spcBef>
                          <a:spcPts val="0"/>
                        </a:spcBef>
                        <a:spcAft>
                          <a:spcPts val="0"/>
                        </a:spcAft>
                        <a:buNone/>
                      </a:pPr>
                      <a:r>
                        <a:rPr lang="en-GB" sz="1000">
                          <a:latin typeface="Montserrat"/>
                          <a:ea typeface="Montserrat"/>
                          <a:cs typeface="Montserrat"/>
                          <a:sym typeface="Montserrat"/>
                        </a:rPr>
                        <a:t>fast</a:t>
                      </a:r>
                      <a:r>
                        <a:rPr lang="en-GB" sz="1000">
                          <a:latin typeface="Montserrat"/>
                          <a:ea typeface="Montserrat"/>
                          <a:cs typeface="Montserrat"/>
                          <a:sym typeface="Montserrat"/>
                        </a:rPr>
                        <a:t> swimmer</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inhlambi </a:t>
                      </a:r>
                      <a:r>
                        <a:rPr lang="en-GB" sz="1000">
                          <a:solidFill>
                            <a:srgbClr val="A61C00"/>
                          </a:solidFill>
                          <a:latin typeface="Montserrat Medium"/>
                          <a:ea typeface="Montserrat Medium"/>
                          <a:cs typeface="Montserrat Medium"/>
                          <a:sym typeface="Montserrat Medium"/>
                        </a:rPr>
                        <a:t>e</a:t>
                      </a:r>
                      <a:r>
                        <a:rPr lang="en-GB" sz="1000">
                          <a:latin typeface="Montserrat"/>
                          <a:ea typeface="Montserrat"/>
                          <a:cs typeface="Montserrat"/>
                          <a:sym typeface="Montserrat"/>
                        </a:rPr>
                        <a:t>shesa</a:t>
                      </a:r>
                      <a:r>
                        <a:rPr lang="en-GB" sz="1000">
                          <a:solidFill>
                            <a:srgbClr val="A61C00"/>
                          </a:solidFill>
                          <a:latin typeface="Montserrat Medium"/>
                          <a:ea typeface="Montserrat Medium"/>
                          <a:cs typeface="Montserrat Medium"/>
                          <a:sym typeface="Montserrat Medium"/>
                        </a:rPr>
                        <a:t>yo</a:t>
                      </a:r>
                      <a:r>
                        <a:rPr lang="en-GB" sz="1000">
                          <a:latin typeface="Montserrat"/>
                          <a:ea typeface="Montserrat"/>
                          <a:cs typeface="Montserrat"/>
                          <a:sym typeface="Montserrat"/>
                        </a:rPr>
                        <a:t> (</a:t>
                      </a:r>
                      <a:r>
                        <a:rPr i="1" lang="en-GB" sz="1000">
                          <a:latin typeface="Montserrat"/>
                          <a:ea typeface="Montserrat"/>
                          <a:cs typeface="Montserrat"/>
                          <a:sym typeface="Montserrat"/>
                        </a:rPr>
                        <a:t>swimmer that is-fast</a:t>
                      </a:r>
                      <a:r>
                        <a:rPr lang="en-GB"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p:nvPr/>
        </p:nvSpPr>
        <p:spPr>
          <a:xfrm>
            <a:off x="4571975" y="1394850"/>
            <a:ext cx="4067400" cy="206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phrases in GF</a:t>
            </a:r>
            <a:endParaRPr>
              <a:latin typeface="Montserrat SemiBold"/>
              <a:ea typeface="Montserrat SemiBold"/>
              <a:cs typeface="Montserrat SemiBold"/>
              <a:sym typeface="Montserrat SemiBold"/>
            </a:endParaRPr>
          </a:p>
        </p:txBody>
      </p:sp>
      <p:graphicFrame>
        <p:nvGraphicFramePr>
          <p:cNvPr id="258" name="Google Shape;258;p37"/>
          <p:cNvGraphicFramePr/>
          <p:nvPr/>
        </p:nvGraphicFramePr>
        <p:xfrm>
          <a:off x="311700" y="1157200"/>
          <a:ext cx="3000000" cy="3000000"/>
        </p:xfrm>
        <a:graphic>
          <a:graphicData uri="http://schemas.openxmlformats.org/drawingml/2006/table">
            <a:tbl>
              <a:tblPr>
                <a:noFill/>
                <a:tableStyleId>{632C793A-673B-42C1-9324-A0E5CA759ECC}</a:tableStyleId>
              </a:tblPr>
              <a:tblGrid>
                <a:gridCol w="1006475"/>
                <a:gridCol w="11618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NP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mod</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predet_pre</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predet_post</a:t>
                      </a:r>
                      <a:endParaRPr sz="1000">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Agr</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qdef</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QuantDef</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proDrop</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isPron</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tc>
              </a:tr>
              <a:tr h="3736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empty</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bl>
          </a:graphicData>
        </a:graphic>
      </p:graphicFrame>
      <p:sp>
        <p:nvSpPr>
          <p:cNvPr id="259" name="Google Shape;259;p37"/>
          <p:cNvSpPr/>
          <p:nvPr/>
        </p:nvSpPr>
        <p:spPr>
          <a:xfrm>
            <a:off x="2545600" y="1551775"/>
            <a:ext cx="244200" cy="1312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txBox="1"/>
          <p:nvPr/>
        </p:nvSpPr>
        <p:spPr>
          <a:xfrm>
            <a:off x="2787800" y="2007775"/>
            <a:ext cx="16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ontserrat"/>
                <a:ea typeface="Montserrat"/>
                <a:cs typeface="Montserrat"/>
                <a:sym typeface="Montserrat"/>
              </a:rPr>
              <a:t>w</a:t>
            </a:r>
            <a:r>
              <a:rPr lang="en-GB">
                <a:latin typeface="Montserrat"/>
                <a:ea typeface="Montserrat"/>
                <a:cs typeface="Montserrat"/>
                <a:sym typeface="Montserrat"/>
              </a:rPr>
              <a:t>ord order tbd</a:t>
            </a:r>
            <a:endParaRPr>
              <a:latin typeface="Montserrat"/>
              <a:ea typeface="Montserrat"/>
              <a:cs typeface="Montserrat"/>
              <a:sym typeface="Montserrat"/>
            </a:endParaRPr>
          </a:p>
        </p:txBody>
      </p:sp>
      <p:sp>
        <p:nvSpPr>
          <p:cNvPr id="261" name="Google Shape;261;p37"/>
          <p:cNvSpPr/>
          <p:nvPr/>
        </p:nvSpPr>
        <p:spPr>
          <a:xfrm>
            <a:off x="2231775" y="3129375"/>
            <a:ext cx="485700" cy="478200"/>
          </a:xfrm>
          <a:prstGeom prst="ellipse">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980000"/>
                </a:solidFill>
                <a:latin typeface="Montserrat SemiBold"/>
                <a:ea typeface="Montserrat SemiBold"/>
                <a:cs typeface="Montserrat SemiBold"/>
                <a:sym typeface="Montserrat SemiBold"/>
              </a:rPr>
              <a:t>?</a:t>
            </a:r>
            <a:endParaRPr>
              <a:solidFill>
                <a:srgbClr val="980000"/>
              </a:solidFill>
              <a:latin typeface="Montserrat SemiBold"/>
              <a:ea typeface="Montserrat SemiBold"/>
              <a:cs typeface="Montserrat SemiBold"/>
              <a:sym typeface="Montserrat SemiBold"/>
            </a:endParaRPr>
          </a:p>
        </p:txBody>
      </p:sp>
      <p:sp>
        <p:nvSpPr>
          <p:cNvPr id="262" name="Google Shape;262;p37"/>
          <p:cNvSpPr txBox="1"/>
          <p:nvPr>
            <p:ph idx="1" type="body"/>
          </p:nvPr>
        </p:nvSpPr>
        <p:spPr>
          <a:xfrm>
            <a:off x="4622950" y="2266625"/>
            <a:ext cx="1950300" cy="11298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ngiyabona indondo</a:t>
            </a:r>
            <a:endParaRPr sz="1200">
              <a:solidFill>
                <a:schemeClr val="dk1"/>
              </a:solidFill>
              <a:latin typeface="Montserrat"/>
              <a:ea typeface="Montserrat"/>
              <a:cs typeface="Montserrat"/>
              <a:sym typeface="Montserrat"/>
            </a:endParaRPr>
          </a:p>
          <a:p>
            <a:pPr indent="0" lvl="0" marL="0" rtl="0" algn="l">
              <a:spcBef>
                <a:spcPts val="1200"/>
              </a:spcBef>
              <a:spcAft>
                <a:spcPts val="0"/>
              </a:spcAft>
              <a:buNone/>
            </a:pPr>
            <a:r>
              <a:rPr lang="en-GB" sz="1200">
                <a:solidFill>
                  <a:schemeClr val="dk1"/>
                </a:solidFill>
                <a:latin typeface="Montserrat Medium"/>
                <a:ea typeface="Montserrat Medium"/>
                <a:cs typeface="Montserrat Medium"/>
                <a:sym typeface="Montserrat Medium"/>
              </a:rPr>
              <a:t>angiboni indondo</a:t>
            </a:r>
            <a:endParaRPr sz="1200">
              <a:solidFill>
                <a:schemeClr val="dk1"/>
              </a:solidFill>
              <a:latin typeface="Montserrat Medium"/>
              <a:ea typeface="Montserrat Medium"/>
              <a:cs typeface="Montserrat Medium"/>
              <a:sym typeface="Montserrat Medium"/>
            </a:endParaRPr>
          </a:p>
          <a:p>
            <a:pPr indent="0" lvl="0" marL="0" rtl="0" algn="l">
              <a:spcBef>
                <a:spcPts val="1200"/>
              </a:spcBef>
              <a:spcAft>
                <a:spcPts val="1200"/>
              </a:spcAft>
              <a:buNone/>
            </a:pPr>
            <a:r>
              <a:rPr lang="en-GB" sz="1200">
                <a:solidFill>
                  <a:schemeClr val="dk1"/>
                </a:solidFill>
                <a:latin typeface="Montserrat Medium"/>
                <a:ea typeface="Montserrat Medium"/>
                <a:cs typeface="Montserrat Medium"/>
                <a:sym typeface="Montserrat Medium"/>
              </a:rPr>
              <a:t>angiboni ndondo</a:t>
            </a:r>
            <a:endParaRPr sz="1200">
              <a:solidFill>
                <a:schemeClr val="dk1"/>
              </a:solidFill>
              <a:latin typeface="Montserrat Medium"/>
              <a:ea typeface="Montserrat Medium"/>
              <a:cs typeface="Montserrat Medium"/>
              <a:sym typeface="Montserrat Medium"/>
            </a:endParaRPr>
          </a:p>
        </p:txBody>
      </p:sp>
      <p:sp>
        <p:nvSpPr>
          <p:cNvPr id="263" name="Google Shape;263;p37"/>
          <p:cNvSpPr txBox="1"/>
          <p:nvPr>
            <p:ph idx="1" type="body"/>
          </p:nvPr>
        </p:nvSpPr>
        <p:spPr>
          <a:xfrm>
            <a:off x="6624125" y="2266625"/>
            <a:ext cx="1950300" cy="11298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i="1" lang="en-GB" sz="1200">
                <a:solidFill>
                  <a:schemeClr val="dk1"/>
                </a:solidFill>
                <a:latin typeface="Montserrat"/>
                <a:ea typeface="Montserrat"/>
                <a:cs typeface="Montserrat"/>
                <a:sym typeface="Montserrat"/>
              </a:rPr>
              <a:t>I see a/the medal</a:t>
            </a:r>
            <a:endParaRPr i="1" sz="1200">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n-GB" sz="1200">
                <a:solidFill>
                  <a:schemeClr val="dk1"/>
                </a:solidFill>
                <a:latin typeface="Montserrat Medium"/>
                <a:ea typeface="Montserrat Medium"/>
                <a:cs typeface="Montserrat Medium"/>
                <a:sym typeface="Montserrat Medium"/>
              </a:rPr>
              <a:t>I don’t see the medal</a:t>
            </a:r>
            <a:endParaRPr i="1" sz="1200">
              <a:solidFill>
                <a:schemeClr val="dk1"/>
              </a:solidFill>
              <a:latin typeface="Montserrat Medium"/>
              <a:ea typeface="Montserrat Medium"/>
              <a:cs typeface="Montserrat Medium"/>
              <a:sym typeface="Montserrat Medium"/>
            </a:endParaRPr>
          </a:p>
          <a:p>
            <a:pPr indent="0" lvl="0" marL="0" rtl="0" algn="l">
              <a:spcBef>
                <a:spcPts val="1200"/>
              </a:spcBef>
              <a:spcAft>
                <a:spcPts val="1200"/>
              </a:spcAft>
              <a:buNone/>
            </a:pPr>
            <a:r>
              <a:rPr i="1" lang="en-GB" sz="1200">
                <a:solidFill>
                  <a:schemeClr val="dk1"/>
                </a:solidFill>
                <a:latin typeface="Montserrat Medium"/>
                <a:ea typeface="Montserrat Medium"/>
                <a:cs typeface="Montserrat Medium"/>
                <a:sym typeface="Montserrat Medium"/>
              </a:rPr>
              <a:t>I don’t see a medal</a:t>
            </a:r>
            <a:endParaRPr i="1" sz="1200">
              <a:solidFill>
                <a:schemeClr val="dk1"/>
              </a:solidFill>
              <a:latin typeface="Montserrat Medium"/>
              <a:ea typeface="Montserrat Medium"/>
              <a:cs typeface="Montserrat Medium"/>
              <a:sym typeface="Montserrat Medium"/>
            </a:endParaRPr>
          </a:p>
        </p:txBody>
      </p:sp>
      <p:cxnSp>
        <p:nvCxnSpPr>
          <p:cNvPr id="264" name="Google Shape;264;p37"/>
          <p:cNvCxnSpPr>
            <a:stCxn id="261" idx="7"/>
            <a:endCxn id="256" idx="1"/>
          </p:cNvCxnSpPr>
          <p:nvPr/>
        </p:nvCxnSpPr>
        <p:spPr>
          <a:xfrm flipH="1" rot="10800000">
            <a:off x="2646346" y="2426306"/>
            <a:ext cx="1925700" cy="773100"/>
          </a:xfrm>
          <a:prstGeom prst="straightConnector1">
            <a:avLst/>
          </a:prstGeom>
          <a:noFill/>
          <a:ln cap="flat" cmpd="sng" w="9525">
            <a:solidFill>
              <a:schemeClr val="dk2"/>
            </a:solidFill>
            <a:prstDash val="dash"/>
            <a:round/>
            <a:headEnd len="med" w="med" type="none"/>
            <a:tailEnd len="med" w="med" type="triangle"/>
          </a:ln>
        </p:spPr>
      </p:cxnSp>
      <p:graphicFrame>
        <p:nvGraphicFramePr>
          <p:cNvPr id="265" name="Google Shape;265;p37"/>
          <p:cNvGraphicFramePr/>
          <p:nvPr/>
        </p:nvGraphicFramePr>
        <p:xfrm>
          <a:off x="5498775" y="3680650"/>
          <a:ext cx="3000000" cy="3000000"/>
        </p:xfrm>
        <a:graphic>
          <a:graphicData uri="http://schemas.openxmlformats.org/drawingml/2006/table">
            <a:tbl>
              <a:tblPr>
                <a:noFill/>
                <a:tableStyleId>{632C793A-673B-42C1-9324-A0E5CA759ECC}</a:tableStyleId>
              </a:tblPr>
              <a:tblGrid>
                <a:gridCol w="628900"/>
                <a:gridCol w="11357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VP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comp</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Polarity =&gt; Str</a:t>
                      </a:r>
                      <a:endParaRPr sz="1000">
                        <a:latin typeface="Montserrat"/>
                        <a:ea typeface="Montserrat"/>
                        <a:cs typeface="Montserrat"/>
                        <a:sym typeface="Montserrat"/>
                      </a:endParaRPr>
                    </a:p>
                  </a:txBody>
                  <a:tcPr marT="91425" marB="91425" marR="91425" marL="91425"/>
                </a:tc>
              </a:tr>
            </a:tbl>
          </a:graphicData>
        </a:graphic>
      </p:graphicFrame>
      <p:sp>
        <p:nvSpPr>
          <p:cNvPr id="266" name="Google Shape;266;p37"/>
          <p:cNvSpPr txBox="1"/>
          <p:nvPr>
            <p:ph idx="1" type="body"/>
          </p:nvPr>
        </p:nvSpPr>
        <p:spPr>
          <a:xfrm>
            <a:off x="4622950" y="1447150"/>
            <a:ext cx="1950300" cy="7665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ngiyabona le ndondo</a:t>
            </a:r>
            <a:endParaRPr sz="1200">
              <a:solidFill>
                <a:schemeClr val="dk1"/>
              </a:solidFill>
              <a:latin typeface="Montserrat"/>
              <a:ea typeface="Montserrat"/>
              <a:cs typeface="Montserrat"/>
              <a:sym typeface="Montserrat"/>
            </a:endParaRPr>
          </a:p>
          <a:p>
            <a:pPr indent="0" lvl="0" marL="0" rtl="0" algn="l">
              <a:spcBef>
                <a:spcPts val="1200"/>
              </a:spcBef>
              <a:spcAft>
                <a:spcPts val="1200"/>
              </a:spcAft>
              <a:buNone/>
            </a:pPr>
            <a:r>
              <a:rPr lang="en-GB" sz="1200">
                <a:solidFill>
                  <a:schemeClr val="dk1"/>
                </a:solidFill>
                <a:latin typeface="Montserrat"/>
                <a:ea typeface="Montserrat"/>
                <a:cs typeface="Montserrat"/>
                <a:sym typeface="Montserrat"/>
              </a:rPr>
              <a:t>angiboni le ndondo</a:t>
            </a:r>
            <a:endParaRPr sz="1200">
              <a:solidFill>
                <a:schemeClr val="dk1"/>
              </a:solidFill>
              <a:latin typeface="Montserrat Medium"/>
              <a:ea typeface="Montserrat Medium"/>
              <a:cs typeface="Montserrat Medium"/>
              <a:sym typeface="Montserrat Medium"/>
            </a:endParaRPr>
          </a:p>
        </p:txBody>
      </p:sp>
      <p:sp>
        <p:nvSpPr>
          <p:cNvPr id="267" name="Google Shape;267;p37"/>
          <p:cNvSpPr txBox="1"/>
          <p:nvPr>
            <p:ph idx="1" type="body"/>
          </p:nvPr>
        </p:nvSpPr>
        <p:spPr>
          <a:xfrm>
            <a:off x="6624125" y="1447150"/>
            <a:ext cx="1950300" cy="7665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GB" sz="1200">
                <a:solidFill>
                  <a:schemeClr val="dk1"/>
                </a:solidFill>
                <a:latin typeface="Montserrat"/>
                <a:ea typeface="Montserrat"/>
                <a:cs typeface="Montserrat"/>
                <a:sym typeface="Montserrat"/>
              </a:rPr>
              <a:t>I see this medal</a:t>
            </a:r>
            <a:endParaRPr i="1" sz="1200">
              <a:solidFill>
                <a:schemeClr val="dk1"/>
              </a:solidFill>
              <a:latin typeface="Montserrat"/>
              <a:ea typeface="Montserrat"/>
              <a:cs typeface="Montserrat"/>
              <a:sym typeface="Montserrat"/>
            </a:endParaRPr>
          </a:p>
          <a:p>
            <a:pPr indent="0" lvl="0" marL="0" rtl="0" algn="l">
              <a:spcBef>
                <a:spcPts val="1200"/>
              </a:spcBef>
              <a:spcAft>
                <a:spcPts val="1200"/>
              </a:spcAft>
              <a:buClr>
                <a:schemeClr val="dk1"/>
              </a:buClr>
              <a:buSzPts val="1100"/>
              <a:buFont typeface="Arial"/>
              <a:buNone/>
            </a:pPr>
            <a:r>
              <a:rPr i="1" lang="en-GB" sz="1200">
                <a:solidFill>
                  <a:schemeClr val="dk1"/>
                </a:solidFill>
                <a:latin typeface="Montserrat"/>
                <a:ea typeface="Montserrat"/>
                <a:cs typeface="Montserrat"/>
                <a:sym typeface="Montserrat"/>
              </a:rPr>
              <a:t>I don’t see this medal</a:t>
            </a:r>
            <a:endParaRPr i="1" sz="1200">
              <a:solidFill>
                <a:schemeClr val="dk1"/>
              </a:solidFill>
              <a:latin typeface="Montserrat"/>
              <a:ea typeface="Montserrat"/>
              <a:cs typeface="Montserrat"/>
              <a:sym typeface="Montserrat"/>
            </a:endParaRPr>
          </a:p>
        </p:txBody>
      </p:sp>
      <p:cxnSp>
        <p:nvCxnSpPr>
          <p:cNvPr id="268" name="Google Shape;268;p37"/>
          <p:cNvCxnSpPr>
            <a:stCxn id="261" idx="5"/>
          </p:cNvCxnSpPr>
          <p:nvPr/>
        </p:nvCxnSpPr>
        <p:spPr>
          <a:xfrm>
            <a:off x="2646346" y="3537544"/>
            <a:ext cx="2854500" cy="100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phrases in GF</a:t>
            </a:r>
            <a:endParaRPr>
              <a:latin typeface="Montserrat SemiBold"/>
              <a:ea typeface="Montserrat SemiBold"/>
              <a:cs typeface="Montserrat SemiBold"/>
              <a:sym typeface="Montserrat SemiBold"/>
            </a:endParaRPr>
          </a:p>
        </p:txBody>
      </p:sp>
      <p:graphicFrame>
        <p:nvGraphicFramePr>
          <p:cNvPr id="274" name="Google Shape;274;p38"/>
          <p:cNvGraphicFramePr/>
          <p:nvPr/>
        </p:nvGraphicFramePr>
        <p:xfrm>
          <a:off x="311700" y="1157200"/>
          <a:ext cx="3000000" cy="3000000"/>
        </p:xfrm>
        <a:graphic>
          <a:graphicData uri="http://schemas.openxmlformats.org/drawingml/2006/table">
            <a:tbl>
              <a:tblPr>
                <a:noFill/>
                <a:tableStyleId>{632C793A-673B-42C1-9324-A0E5CA759ECC}</a:tableStyleId>
              </a:tblPr>
              <a:tblGrid>
                <a:gridCol w="890875"/>
                <a:gridCol w="818400"/>
                <a:gridCol w="774875"/>
                <a:gridCol w="783575"/>
                <a:gridCol w="992575"/>
              </a:tblGrid>
              <a:tr h="349775">
                <a:tc gridSpan="5">
                  <a:txBody>
                    <a:bodyPr/>
                    <a:lstStyle/>
                    <a:p>
                      <a:pPr indent="0" lvl="0" marL="0" rtl="0" algn="l">
                        <a:spcBef>
                          <a:spcPts val="0"/>
                        </a:spcBef>
                        <a:spcAft>
                          <a:spcPts val="0"/>
                        </a:spcAft>
                        <a:buNone/>
                      </a:pPr>
                      <a:r>
                        <a:rPr lang="en-GB" sz="1100">
                          <a:latin typeface="Montserrat SemiBold"/>
                          <a:ea typeface="Montserrat SemiBold"/>
                          <a:cs typeface="Montserrat SemiBold"/>
                          <a:sym typeface="Montserrat SemiBold"/>
                        </a:rPr>
                        <a:t>PredetNP all_pre_Predet (DetCN (DetQuant that_Quant NumPl) (AdjCN (PositA big_A) (UseN stadium_N)))</a:t>
                      </a:r>
                      <a:endParaRPr sz="1100">
                        <a:latin typeface="Montserrat SemiBold"/>
                        <a:ea typeface="Montserrat SemiBold"/>
                        <a:cs typeface="Montserrat SemiBold"/>
                        <a:sym typeface="Montserrat SemiBold"/>
                      </a:endParaRPr>
                    </a:p>
                  </a:txBody>
                  <a:tcPr marT="91425" marB="91425" marR="91425" marL="91425"/>
                </a:tc>
                <a:tc hMerge="1"/>
                <a:tc hMerge="1"/>
                <a:tc hMerge="1"/>
                <a:tc hMerge="1"/>
              </a:tr>
              <a:tr h="320625">
                <a:tc rowSpan="2">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s</a:t>
                      </a:r>
                      <a:endParaRPr sz="9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nchor="b"/>
                </a:tc>
              </a:tr>
              <a:tr h="320625">
                <a:tc vMerge="1"/>
                <a:tc>
                  <a:txBody>
                    <a:bodyPr/>
                    <a:lstStyle/>
                    <a:p>
                      <a:pPr indent="0" lvl="0" marL="0" rtl="0" algn="l">
                        <a:spcBef>
                          <a:spcPts val="0"/>
                        </a:spcBef>
                        <a:spcAft>
                          <a:spcPts val="0"/>
                        </a:spcAft>
                        <a:buNone/>
                      </a:pPr>
                      <a:r>
                        <a:rPr lang="en-GB" sz="900">
                          <a:latin typeface="Montserrat"/>
                          <a:ea typeface="Montserrat"/>
                          <a:cs typeface="Montserrat"/>
                          <a:sym typeface="Montserrat"/>
                        </a:rPr>
                        <a:t>izinkundla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solidFill>
                            <a:schemeClr val="dk1"/>
                          </a:solidFill>
                          <a:latin typeface="Montserrat"/>
                          <a:ea typeface="Montserrat"/>
                          <a:cs typeface="Montserrat"/>
                          <a:sym typeface="Montserrat"/>
                        </a:rPr>
                        <a:t>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ezinkundleni</a:t>
                      </a:r>
                      <a:endParaRPr sz="900">
                        <a:latin typeface="Montserrat"/>
                        <a:ea typeface="Montserrat"/>
                        <a:cs typeface="Montserrat"/>
                        <a:sym typeface="Montserrat"/>
                      </a:endParaRPr>
                    </a:p>
                  </a:txBody>
                  <a:tcPr marT="91425" marB="91425" marR="91425" marL="91425"/>
                </a:tc>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mod</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ezinkulu</a:t>
                      </a:r>
                      <a:endParaRPr sz="900">
                        <a:latin typeface="Montserrat"/>
                        <a:ea typeface="Montserrat"/>
                        <a:cs typeface="Montserrat"/>
                        <a:sym typeface="Montserrat"/>
                      </a:endParaRPr>
                    </a:p>
                  </a:txBody>
                  <a:tcPr marT="91425" marB="91425" marR="91425" marL="91425"/>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predet_pre</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zo &amp;+ nke</a:t>
                      </a:r>
                      <a:endParaRPr sz="900">
                        <a:latin typeface="Montserrat"/>
                        <a:ea typeface="Montserrat"/>
                        <a:cs typeface="Montserrat"/>
                        <a:sym typeface="Montserrat"/>
                      </a:endParaRPr>
                    </a:p>
                  </a:txBody>
                  <a:tcPr marT="91425" marB="91425" marR="91425" marL="91425"/>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predet_post</a:t>
                      </a:r>
                      <a:endParaRPr sz="900">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agr</a:t>
                      </a:r>
                      <a:endParaRPr sz="9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Third C9_10 Pl</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32387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qdef</a:t>
                      </a:r>
                      <a:endParaRPr sz="9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Demonstrative Dem1</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3067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proDrop</a:t>
                      </a:r>
                      <a:endParaRPr sz="9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False</a:t>
                      </a:r>
                      <a:endParaRPr sz="900">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hMerge="1"/>
                <a:tc hMerge="1"/>
                <a:tc hMerge="1"/>
              </a:tr>
              <a:tr h="2920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isPron</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False</a:t>
                      </a:r>
                      <a:endParaRPr sz="900">
                        <a:latin typeface="Montserrat"/>
                        <a:ea typeface="Montserrat"/>
                        <a:cs typeface="Montserrat"/>
                        <a:sym typeface="Montserrat"/>
                      </a:endParaRPr>
                    </a:p>
                  </a:txBody>
                  <a:tcPr marT="91425" marB="91425" marR="91425" marL="91425"/>
                </a:tc>
                <a:tc hMerge="1"/>
                <a:tc hMerge="1"/>
                <a:tc hMerge="1"/>
              </a:tr>
              <a:tr h="3067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empty</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tc>
                <a:tc hMerge="1"/>
                <a:tc hMerge="1"/>
                <a:tc hMerge="1"/>
              </a:tr>
            </a:tbl>
          </a:graphicData>
        </a:graphic>
      </p:graphicFrame>
      <p:sp>
        <p:nvSpPr>
          <p:cNvPr id="275" name="Google Shape;275;p38"/>
          <p:cNvSpPr txBox="1"/>
          <p:nvPr/>
        </p:nvSpPr>
        <p:spPr>
          <a:xfrm>
            <a:off x="4786075" y="1137388"/>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saw </a:t>
            </a:r>
            <a:r>
              <a:rPr i="1" lang="en-GB" sz="1200">
                <a:solidFill>
                  <a:srgbClr val="E69138"/>
                </a:solidFill>
                <a:latin typeface="Montserrat Medium"/>
                <a:ea typeface="Montserrat Medium"/>
                <a:cs typeface="Montserrat Medium"/>
                <a:sym typeface="Montserrat Medium"/>
              </a:rPr>
              <a:t>all</a:t>
            </a:r>
            <a:r>
              <a:rPr i="1" lang="en-GB" sz="1200">
                <a:solidFill>
                  <a:schemeClr val="dk1"/>
                </a:solidFill>
                <a:latin typeface="Montserrat"/>
                <a:ea typeface="Montserrat"/>
                <a:cs typeface="Montserrat"/>
                <a:sym typeface="Montserrat"/>
              </a:rPr>
              <a:t> </a:t>
            </a:r>
            <a:r>
              <a:rPr i="1" lang="en-GB" sz="1200">
                <a:solidFill>
                  <a:srgbClr val="6AA84F"/>
                </a:solidFill>
                <a:latin typeface="Montserrat Medium"/>
                <a:ea typeface="Montserrat Medium"/>
                <a:cs typeface="Montserrat Medium"/>
                <a:sym typeface="Montserrat Medium"/>
              </a:rPr>
              <a:t>those</a:t>
            </a:r>
            <a:r>
              <a:rPr i="1" lang="en-GB" sz="1200">
                <a:solidFill>
                  <a:schemeClr val="dk1"/>
                </a:solidFill>
                <a:latin typeface="Montserrat Medium"/>
                <a:ea typeface="Montserrat Medium"/>
                <a:cs typeface="Montserrat Medium"/>
                <a:sym typeface="Montserrat Medium"/>
              </a:rPr>
              <a:t> </a:t>
            </a:r>
            <a:r>
              <a:rPr i="1" lang="en-GB" sz="1200">
                <a:solidFill>
                  <a:srgbClr val="3C78D8"/>
                </a:solidFill>
                <a:latin typeface="Montserrat Medium"/>
                <a:ea typeface="Montserrat Medium"/>
                <a:cs typeface="Montserrat Medium"/>
                <a:sym typeface="Montserrat Medium"/>
              </a:rPr>
              <a:t>big</a:t>
            </a:r>
            <a:r>
              <a:rPr i="1" lang="en-GB" sz="1200">
                <a:latin typeface="Montserrat"/>
                <a:ea typeface="Montserrat"/>
                <a:cs typeface="Montserrat"/>
                <a:sym typeface="Montserrat"/>
              </a:rPr>
              <a:t>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ngibone </a:t>
            </a:r>
            <a:r>
              <a:rPr lang="en-GB" sz="1200">
                <a:solidFill>
                  <a:srgbClr val="E69138"/>
                </a:solidFill>
                <a:latin typeface="Montserrat Medium"/>
                <a:ea typeface="Montserrat Medium"/>
                <a:cs typeface="Montserrat Medium"/>
                <a:sym typeface="Montserrat Medium"/>
              </a:rPr>
              <a:t>zonke</a:t>
            </a:r>
            <a:r>
              <a:rPr lang="en-GB" sz="1200">
                <a:solidFill>
                  <a:schemeClr val="dk1"/>
                </a:solidFill>
                <a:latin typeface="Montserrat Medium"/>
                <a:ea typeface="Montserrat Medium"/>
                <a:cs typeface="Montserrat Medium"/>
                <a:sym typeface="Montserrat Medium"/>
              </a:rPr>
              <a:t> </a:t>
            </a:r>
            <a:r>
              <a:rPr lang="en-GB" sz="1200">
                <a:solidFill>
                  <a:srgbClr val="6AA84F"/>
                </a:solidFill>
                <a:latin typeface="Montserrat Medium"/>
                <a:ea typeface="Montserrat Medium"/>
                <a:cs typeface="Montserrat Medium"/>
                <a:sym typeface="Montserrat Medium"/>
              </a:rPr>
              <a:t>lezi</a:t>
            </a:r>
            <a:r>
              <a:rPr lang="en-GB" sz="1200">
                <a:solidFill>
                  <a:schemeClr val="dk1"/>
                </a:solidFill>
                <a:latin typeface="Montserrat"/>
                <a:ea typeface="Montserrat"/>
                <a:cs typeface="Montserrat"/>
                <a:sym typeface="Montserrat"/>
              </a:rPr>
              <a:t> zinkundla </a:t>
            </a:r>
            <a:r>
              <a:rPr lang="en-GB" sz="1200">
                <a:solidFill>
                  <a:srgbClr val="3C78D8"/>
                </a:solidFill>
                <a:latin typeface="Montserrat Medium"/>
                <a:ea typeface="Montserrat Medium"/>
                <a:cs typeface="Montserrat Medium"/>
                <a:sym typeface="Montserrat Medium"/>
              </a:rPr>
              <a:t>ezinkulu</a:t>
            </a:r>
            <a:endParaRPr sz="1200">
              <a:latin typeface="Montserrat Medium"/>
              <a:ea typeface="Montserrat Medium"/>
              <a:cs typeface="Montserrat Medium"/>
              <a:sym typeface="Montserrat Medium"/>
            </a:endParaRPr>
          </a:p>
        </p:txBody>
      </p:sp>
      <p:sp>
        <p:nvSpPr>
          <p:cNvPr id="276" name="Google Shape;276;p38"/>
          <p:cNvSpPr txBox="1"/>
          <p:nvPr/>
        </p:nvSpPr>
        <p:spPr>
          <a:xfrm>
            <a:off x="4786075" y="1936125"/>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all those big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a:t>
            </a:r>
            <a:endParaRPr sz="1200">
              <a:latin typeface="Montserrat"/>
              <a:ea typeface="Montserrat"/>
              <a:cs typeface="Montserrat"/>
              <a:sym typeface="Montserrat"/>
            </a:endParaRPr>
          </a:p>
        </p:txBody>
      </p:sp>
      <p:sp>
        <p:nvSpPr>
          <p:cNvPr id="277" name="Google Shape;277;p38"/>
          <p:cNvSpPr txBox="1"/>
          <p:nvPr/>
        </p:nvSpPr>
        <p:spPr>
          <a:xfrm>
            <a:off x="4786075" y="2675025"/>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the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ezinkundleni</a:t>
            </a:r>
            <a:endParaRPr sz="1200">
              <a:latin typeface="Montserrat"/>
              <a:ea typeface="Montserrat"/>
              <a:cs typeface="Montserrat"/>
              <a:sym typeface="Montserrat"/>
            </a:endParaRPr>
          </a:p>
        </p:txBody>
      </p:sp>
      <p:sp>
        <p:nvSpPr>
          <p:cNvPr id="278" name="Google Shape;278;p38"/>
          <p:cNvSpPr txBox="1"/>
          <p:nvPr/>
        </p:nvSpPr>
        <p:spPr>
          <a:xfrm>
            <a:off x="4786075" y="3413925"/>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a:t>
            </a:r>
            <a:r>
              <a:rPr i="1" lang="en-GB" sz="1200">
                <a:solidFill>
                  <a:srgbClr val="E69138"/>
                </a:solidFill>
                <a:latin typeface="Montserrat Medium"/>
                <a:ea typeface="Montserrat Medium"/>
                <a:cs typeface="Montserrat Medium"/>
                <a:sym typeface="Montserrat Medium"/>
              </a:rPr>
              <a:t>all</a:t>
            </a:r>
            <a:r>
              <a:rPr i="1" lang="en-GB" sz="1200">
                <a:latin typeface="Montserrat"/>
                <a:ea typeface="Montserrat"/>
                <a:cs typeface="Montserrat"/>
                <a:sym typeface="Montserrat"/>
              </a:rPr>
              <a:t> </a:t>
            </a:r>
            <a:r>
              <a:rPr i="1" lang="en-GB" sz="1200">
                <a:solidFill>
                  <a:srgbClr val="6AA84F"/>
                </a:solidFill>
                <a:latin typeface="Montserrat Medium"/>
                <a:ea typeface="Montserrat Medium"/>
                <a:cs typeface="Montserrat Medium"/>
                <a:sym typeface="Montserrat Medium"/>
              </a:rPr>
              <a:t>those</a:t>
            </a:r>
            <a:r>
              <a:rPr i="1" lang="en-GB" sz="1200">
                <a:latin typeface="Montserrat Medium"/>
                <a:ea typeface="Montserrat Medium"/>
                <a:cs typeface="Montserrat Medium"/>
                <a:sym typeface="Montserrat Medium"/>
              </a:rPr>
              <a:t> </a:t>
            </a:r>
            <a:r>
              <a:rPr i="1" lang="en-GB" sz="1200">
                <a:solidFill>
                  <a:srgbClr val="3C78D8"/>
                </a:solidFill>
                <a:latin typeface="Montserrat Medium"/>
                <a:ea typeface="Montserrat Medium"/>
                <a:cs typeface="Montserrat Medium"/>
                <a:sym typeface="Montserrat Medium"/>
              </a:rPr>
              <a:t>big</a:t>
            </a:r>
            <a:r>
              <a:rPr i="1" lang="en-GB" sz="1200">
                <a:latin typeface="Montserrat"/>
                <a:ea typeface="Montserrat"/>
                <a:cs typeface="Montserrat"/>
                <a:sym typeface="Montserrat"/>
              </a:rPr>
              <a:t>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ezinkundleni </a:t>
            </a:r>
            <a:r>
              <a:rPr lang="en-GB" sz="1200">
                <a:solidFill>
                  <a:srgbClr val="6AA84F"/>
                </a:solidFill>
                <a:latin typeface="Montserrat Medium"/>
                <a:ea typeface="Montserrat Medium"/>
                <a:cs typeface="Montserrat Medium"/>
                <a:sym typeface="Montserrat Medium"/>
              </a:rPr>
              <a:t>lezi</a:t>
            </a:r>
            <a:r>
              <a:rPr lang="en-GB" sz="1200">
                <a:solidFill>
                  <a:schemeClr val="dk1"/>
                </a:solidFill>
                <a:latin typeface="Montserrat"/>
                <a:ea typeface="Montserrat"/>
                <a:cs typeface="Montserrat"/>
                <a:sym typeface="Montserrat"/>
              </a:rPr>
              <a:t> </a:t>
            </a:r>
            <a:r>
              <a:rPr lang="en-GB" sz="1200">
                <a:solidFill>
                  <a:srgbClr val="E69138"/>
                </a:solidFill>
                <a:latin typeface="Montserrat Medium"/>
                <a:ea typeface="Montserrat Medium"/>
                <a:cs typeface="Montserrat Medium"/>
                <a:sym typeface="Montserrat Medium"/>
              </a:rPr>
              <a:t>zonke</a:t>
            </a:r>
            <a:r>
              <a:rPr lang="en-GB" sz="1200">
                <a:solidFill>
                  <a:schemeClr val="dk1"/>
                </a:solidFill>
                <a:latin typeface="Montserrat Medium"/>
                <a:ea typeface="Montserrat Medium"/>
                <a:cs typeface="Montserrat Medium"/>
                <a:sym typeface="Montserrat Medium"/>
              </a:rPr>
              <a:t> </a:t>
            </a:r>
            <a:r>
              <a:rPr lang="en-GB" sz="1200">
                <a:solidFill>
                  <a:srgbClr val="3C78D8"/>
                </a:solidFill>
                <a:latin typeface="Montserrat Medium"/>
                <a:ea typeface="Montserrat Medium"/>
                <a:cs typeface="Montserrat Medium"/>
                <a:sym typeface="Montserrat Medium"/>
              </a:rPr>
              <a:t>ezinkulu</a:t>
            </a:r>
            <a:endParaRPr sz="1200">
              <a:solidFill>
                <a:srgbClr val="3C78D8"/>
              </a:solidFill>
              <a:latin typeface="Montserrat Medium"/>
              <a:ea typeface="Montserrat Medium"/>
              <a:cs typeface="Montserrat Medium"/>
              <a:sym typeface="Montserrat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phrases in GF</a:t>
            </a:r>
            <a:endParaRPr>
              <a:latin typeface="Montserrat SemiBold"/>
              <a:ea typeface="Montserrat SemiBold"/>
              <a:cs typeface="Montserrat SemiBold"/>
              <a:sym typeface="Montserrat SemiBold"/>
            </a:endParaRPr>
          </a:p>
        </p:txBody>
      </p:sp>
      <p:graphicFrame>
        <p:nvGraphicFramePr>
          <p:cNvPr id="284" name="Google Shape;284;p39"/>
          <p:cNvGraphicFramePr/>
          <p:nvPr/>
        </p:nvGraphicFramePr>
        <p:xfrm>
          <a:off x="311700" y="1157200"/>
          <a:ext cx="3000000" cy="3000000"/>
        </p:xfrm>
        <a:graphic>
          <a:graphicData uri="http://schemas.openxmlformats.org/drawingml/2006/table">
            <a:tbl>
              <a:tblPr>
                <a:noFill/>
                <a:tableStyleId>{632C793A-673B-42C1-9324-A0E5CA759ECC}</a:tableStyleId>
              </a:tblPr>
              <a:tblGrid>
                <a:gridCol w="890875"/>
                <a:gridCol w="818400"/>
                <a:gridCol w="774875"/>
                <a:gridCol w="783575"/>
                <a:gridCol w="992575"/>
              </a:tblGrid>
              <a:tr h="349775">
                <a:tc gridSpan="5">
                  <a:txBody>
                    <a:bodyPr/>
                    <a:lstStyle/>
                    <a:p>
                      <a:pPr indent="0" lvl="0" marL="0" rtl="0" algn="l">
                        <a:spcBef>
                          <a:spcPts val="0"/>
                        </a:spcBef>
                        <a:spcAft>
                          <a:spcPts val="0"/>
                        </a:spcAft>
                        <a:buNone/>
                      </a:pPr>
                      <a:r>
                        <a:rPr lang="en-GB" sz="1100">
                          <a:latin typeface="Montserrat SemiBold"/>
                          <a:ea typeface="Montserrat SemiBold"/>
                          <a:cs typeface="Montserrat SemiBold"/>
                          <a:sym typeface="Montserrat SemiBold"/>
                        </a:rPr>
                        <a:t>PredetNP all_pre_Predet (DetCN (DetQuant that_Quant NumPl) (AdjCN (PositA big_A) (UseN stadium_N)))</a:t>
                      </a:r>
                      <a:endParaRPr sz="1100">
                        <a:latin typeface="Montserrat SemiBold"/>
                        <a:ea typeface="Montserrat SemiBold"/>
                        <a:cs typeface="Montserrat SemiBold"/>
                        <a:sym typeface="Montserrat SemiBold"/>
                      </a:endParaRPr>
                    </a:p>
                  </a:txBody>
                  <a:tcPr marT="91425" marB="91425" marR="91425" marL="91425"/>
                </a:tc>
                <a:tc hMerge="1"/>
                <a:tc hMerge="1"/>
                <a:tc hMerge="1"/>
                <a:tc hMerge="1"/>
              </a:tr>
              <a:tr h="320625">
                <a:tc rowSpan="2">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s</a:t>
                      </a:r>
                      <a:endParaRPr sz="9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nchor="b"/>
                </a:tc>
              </a:tr>
              <a:tr h="320625">
                <a:tc vMerge="1"/>
                <a:tc>
                  <a:txBody>
                    <a:bodyPr/>
                    <a:lstStyle/>
                    <a:p>
                      <a:pPr indent="0" lvl="0" marL="0" rtl="0" algn="l">
                        <a:spcBef>
                          <a:spcPts val="0"/>
                        </a:spcBef>
                        <a:spcAft>
                          <a:spcPts val="0"/>
                        </a:spcAft>
                        <a:buNone/>
                      </a:pPr>
                      <a:r>
                        <a:rPr lang="en-GB" sz="900">
                          <a:latin typeface="Montserrat"/>
                          <a:ea typeface="Montserrat"/>
                          <a:cs typeface="Montserrat"/>
                          <a:sym typeface="Montserrat"/>
                        </a:rPr>
                        <a:t>izinkundla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solidFill>
                            <a:schemeClr val="dk1"/>
                          </a:solidFill>
                          <a:latin typeface="Montserrat"/>
                          <a:ea typeface="Montserrat"/>
                          <a:cs typeface="Montserrat"/>
                          <a:sym typeface="Montserrat"/>
                        </a:rPr>
                        <a:t>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ezinkundleni</a:t>
                      </a:r>
                      <a:endParaRPr sz="900">
                        <a:latin typeface="Montserrat"/>
                        <a:ea typeface="Montserrat"/>
                        <a:cs typeface="Montserrat"/>
                        <a:sym typeface="Montserrat"/>
                      </a:endParaRPr>
                    </a:p>
                  </a:txBody>
                  <a:tcPr marT="91425" marB="91425" marR="91425" marL="91425"/>
                </a:tc>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mod</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ezinkulu</a:t>
                      </a:r>
                      <a:endParaRPr sz="900">
                        <a:latin typeface="Montserrat"/>
                        <a:ea typeface="Montserrat"/>
                        <a:cs typeface="Montserrat"/>
                        <a:sym typeface="Montserrat"/>
                      </a:endParaRPr>
                    </a:p>
                  </a:txBody>
                  <a:tcPr marT="91425" marB="91425" marR="91425" marL="91425"/>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predet_pre</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zo &amp;+ nke</a:t>
                      </a:r>
                      <a:endParaRPr sz="900">
                        <a:latin typeface="Montserrat"/>
                        <a:ea typeface="Montserrat"/>
                        <a:cs typeface="Montserrat"/>
                        <a:sym typeface="Montserrat"/>
                      </a:endParaRPr>
                    </a:p>
                  </a:txBody>
                  <a:tcPr marT="91425" marB="91425" marR="91425" marL="91425"/>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predet_post</a:t>
                      </a:r>
                      <a:endParaRPr sz="900">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agr</a:t>
                      </a:r>
                      <a:endParaRPr sz="9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Third C9_10 Pl</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32387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qdef</a:t>
                      </a:r>
                      <a:endParaRPr sz="9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Demonstrative Dem1</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3067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proDrop</a:t>
                      </a:r>
                      <a:endParaRPr sz="9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False</a:t>
                      </a:r>
                      <a:endParaRPr sz="900">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hMerge="1"/>
                <a:tc hMerge="1"/>
                <a:tc hMerge="1"/>
              </a:tr>
              <a:tr h="2920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isPron</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False</a:t>
                      </a:r>
                      <a:endParaRPr sz="900">
                        <a:latin typeface="Montserrat"/>
                        <a:ea typeface="Montserrat"/>
                        <a:cs typeface="Montserrat"/>
                        <a:sym typeface="Montserrat"/>
                      </a:endParaRPr>
                    </a:p>
                  </a:txBody>
                  <a:tcPr marT="91425" marB="91425" marR="91425" marL="91425"/>
                </a:tc>
                <a:tc hMerge="1"/>
                <a:tc hMerge="1"/>
                <a:tc hMerge="1"/>
              </a:tr>
              <a:tr h="3067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empty</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tc>
                <a:tc hMerge="1"/>
                <a:tc hMerge="1"/>
                <a:tc hMerge="1"/>
              </a:tr>
            </a:tbl>
          </a:graphicData>
        </a:graphic>
      </p:graphicFrame>
      <p:sp>
        <p:nvSpPr>
          <p:cNvPr id="285" name="Google Shape;285;p39"/>
          <p:cNvSpPr txBox="1"/>
          <p:nvPr/>
        </p:nvSpPr>
        <p:spPr>
          <a:xfrm>
            <a:off x="4786075" y="1936125"/>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all those big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a:t>
            </a:r>
            <a:endParaRPr sz="1200">
              <a:latin typeface="Montserrat"/>
              <a:ea typeface="Montserrat"/>
              <a:cs typeface="Montserrat"/>
              <a:sym typeface="Montserrat"/>
            </a:endParaRPr>
          </a:p>
        </p:txBody>
      </p:sp>
      <p:sp>
        <p:nvSpPr>
          <p:cNvPr id="286" name="Google Shape;286;p39"/>
          <p:cNvSpPr txBox="1"/>
          <p:nvPr/>
        </p:nvSpPr>
        <p:spPr>
          <a:xfrm>
            <a:off x="4786075" y="2675025"/>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the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ezinkundleni</a:t>
            </a:r>
            <a:endParaRPr sz="1200">
              <a:latin typeface="Montserrat"/>
              <a:ea typeface="Montserrat"/>
              <a:cs typeface="Montserrat"/>
              <a:sym typeface="Montserrat"/>
            </a:endParaRPr>
          </a:p>
        </p:txBody>
      </p:sp>
      <p:sp>
        <p:nvSpPr>
          <p:cNvPr id="287" name="Google Shape;287;p39"/>
          <p:cNvSpPr txBox="1"/>
          <p:nvPr/>
        </p:nvSpPr>
        <p:spPr>
          <a:xfrm>
            <a:off x="4786075" y="3413925"/>
            <a:ext cx="39927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all those big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rgbClr val="980000"/>
                </a:solidFill>
                <a:latin typeface="Montserrat Medium"/>
                <a:ea typeface="Montserrat Medium"/>
                <a:cs typeface="Montserrat Medium"/>
                <a:sym typeface="Montserrat Medium"/>
              </a:rPr>
              <a:t>ngiye ezinkundleni lezi zonke ezinkulu</a:t>
            </a:r>
            <a:endParaRPr sz="1200">
              <a:solidFill>
                <a:srgbClr val="980000"/>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a:t>
            </a:r>
            <a:r>
              <a:rPr lang="en-GB" sz="1200">
                <a:solidFill>
                  <a:schemeClr val="dk1"/>
                </a:solidFill>
                <a:latin typeface="Montserrat Medium"/>
                <a:ea typeface="Montserrat Medium"/>
                <a:cs typeface="Montserrat Medium"/>
                <a:sym typeface="Montserrat Medium"/>
              </a:rPr>
              <a:t>kuzo</a:t>
            </a:r>
            <a:r>
              <a:rPr lang="en-GB" sz="1200">
                <a:solidFill>
                  <a:schemeClr val="dk1"/>
                </a:solidFill>
                <a:latin typeface="Montserrat"/>
                <a:ea typeface="Montserrat"/>
                <a:cs typeface="Montserrat"/>
                <a:sym typeface="Montserrat"/>
              </a:rPr>
              <a:t> </a:t>
            </a:r>
            <a:r>
              <a:rPr lang="en-GB" sz="1200">
                <a:solidFill>
                  <a:srgbClr val="E69138"/>
                </a:solidFill>
                <a:latin typeface="Montserrat Medium"/>
                <a:ea typeface="Montserrat Medium"/>
                <a:cs typeface="Montserrat Medium"/>
                <a:sym typeface="Montserrat Medium"/>
              </a:rPr>
              <a:t>zonke</a:t>
            </a:r>
            <a:r>
              <a:rPr lang="en-GB" sz="1200">
                <a:solidFill>
                  <a:schemeClr val="dk1"/>
                </a:solidFill>
                <a:latin typeface="Montserrat"/>
                <a:ea typeface="Montserrat"/>
                <a:cs typeface="Montserrat"/>
                <a:sym typeface="Montserrat"/>
              </a:rPr>
              <a:t> </a:t>
            </a:r>
            <a:r>
              <a:rPr lang="en-GB" sz="1200">
                <a:solidFill>
                  <a:srgbClr val="6AA84F"/>
                </a:solidFill>
                <a:latin typeface="Montserrat Medium"/>
                <a:ea typeface="Montserrat Medium"/>
                <a:cs typeface="Montserrat Medium"/>
                <a:sym typeface="Montserrat Medium"/>
              </a:rPr>
              <a:t>lezi</a:t>
            </a:r>
            <a:r>
              <a:rPr lang="en-GB" sz="1200">
                <a:solidFill>
                  <a:schemeClr val="dk1"/>
                </a:solidFill>
                <a:latin typeface="Montserrat"/>
                <a:ea typeface="Montserrat"/>
                <a:cs typeface="Montserrat"/>
                <a:sym typeface="Montserrat"/>
              </a:rPr>
              <a:t> zinkundla </a:t>
            </a:r>
            <a:r>
              <a:rPr lang="en-GB" sz="1200">
                <a:solidFill>
                  <a:srgbClr val="3C78D8"/>
                </a:solidFill>
                <a:latin typeface="Montserrat Medium"/>
                <a:ea typeface="Montserrat Medium"/>
                <a:cs typeface="Montserrat Medium"/>
                <a:sym typeface="Montserrat Medium"/>
              </a:rPr>
              <a:t>ezinkulu</a:t>
            </a:r>
            <a:endParaRPr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1"/>
                </a:solidFill>
                <a:latin typeface="Montserrat"/>
                <a:ea typeface="Montserrat"/>
                <a:cs typeface="Montserrat"/>
                <a:sym typeface="Montserrat"/>
              </a:rPr>
              <a:t>I went </a:t>
            </a:r>
            <a:r>
              <a:rPr i="1" lang="en-GB" sz="1200">
                <a:solidFill>
                  <a:schemeClr val="dk1"/>
                </a:solidFill>
                <a:latin typeface="Montserrat Medium"/>
                <a:ea typeface="Montserrat Medium"/>
                <a:cs typeface="Montserrat Medium"/>
                <a:sym typeface="Montserrat Medium"/>
              </a:rPr>
              <a:t>to them</a:t>
            </a:r>
            <a:r>
              <a:rPr i="1" lang="en-GB" sz="1200">
                <a:solidFill>
                  <a:schemeClr val="dk1"/>
                </a:solidFill>
                <a:latin typeface="Montserrat"/>
                <a:ea typeface="Montserrat"/>
                <a:cs typeface="Montserrat"/>
                <a:sym typeface="Montserrat"/>
              </a:rPr>
              <a:t>, </a:t>
            </a:r>
            <a:r>
              <a:rPr i="1" lang="en-GB" sz="1200">
                <a:solidFill>
                  <a:srgbClr val="E69138"/>
                </a:solidFill>
                <a:latin typeface="Montserrat Medium"/>
                <a:ea typeface="Montserrat Medium"/>
                <a:cs typeface="Montserrat Medium"/>
                <a:sym typeface="Montserrat Medium"/>
              </a:rPr>
              <a:t>all</a:t>
            </a:r>
            <a:r>
              <a:rPr i="1" lang="en-GB" sz="1200">
                <a:solidFill>
                  <a:schemeClr val="dk1"/>
                </a:solidFill>
                <a:latin typeface="Montserrat"/>
                <a:ea typeface="Montserrat"/>
                <a:cs typeface="Montserrat"/>
                <a:sym typeface="Montserrat"/>
              </a:rPr>
              <a:t> </a:t>
            </a:r>
            <a:r>
              <a:rPr i="1" lang="en-GB" sz="1200">
                <a:solidFill>
                  <a:srgbClr val="6AA84F"/>
                </a:solidFill>
                <a:latin typeface="Montserrat Medium"/>
                <a:ea typeface="Montserrat Medium"/>
                <a:cs typeface="Montserrat Medium"/>
                <a:sym typeface="Montserrat Medium"/>
              </a:rPr>
              <a:t>those</a:t>
            </a:r>
            <a:r>
              <a:rPr i="1" lang="en-GB" sz="1200">
                <a:solidFill>
                  <a:schemeClr val="dk1"/>
                </a:solidFill>
                <a:latin typeface="Montserrat Medium"/>
                <a:ea typeface="Montserrat Medium"/>
                <a:cs typeface="Montserrat Medium"/>
                <a:sym typeface="Montserrat Medium"/>
              </a:rPr>
              <a:t> </a:t>
            </a:r>
            <a:r>
              <a:rPr i="1" lang="en-GB" sz="1200">
                <a:solidFill>
                  <a:srgbClr val="3C78D8"/>
                </a:solidFill>
                <a:latin typeface="Montserrat Medium"/>
                <a:ea typeface="Montserrat Medium"/>
                <a:cs typeface="Montserrat Medium"/>
                <a:sym typeface="Montserrat Medium"/>
              </a:rPr>
              <a:t>big</a:t>
            </a:r>
            <a:r>
              <a:rPr i="1" lang="en-GB" sz="1200">
                <a:solidFill>
                  <a:schemeClr val="dk1"/>
                </a:solidFill>
                <a:latin typeface="Montserrat"/>
                <a:ea typeface="Montserrat"/>
                <a:cs typeface="Montserrat"/>
                <a:sym typeface="Montserrat"/>
              </a:rPr>
              <a:t> stadiums</a:t>
            </a:r>
            <a:endParaRPr i="1" sz="1200">
              <a:solidFill>
                <a:schemeClr val="dk1"/>
              </a:solidFill>
              <a:latin typeface="Montserrat"/>
              <a:ea typeface="Montserrat"/>
              <a:cs typeface="Montserrat"/>
              <a:sym typeface="Montserrat"/>
            </a:endParaRPr>
          </a:p>
        </p:txBody>
      </p:sp>
      <p:sp>
        <p:nvSpPr>
          <p:cNvPr id="288" name="Google Shape;288;p39"/>
          <p:cNvSpPr txBox="1"/>
          <p:nvPr/>
        </p:nvSpPr>
        <p:spPr>
          <a:xfrm>
            <a:off x="4786075" y="1137388"/>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saw </a:t>
            </a:r>
            <a:r>
              <a:rPr i="1" lang="en-GB" sz="1200">
                <a:solidFill>
                  <a:srgbClr val="E69138"/>
                </a:solidFill>
                <a:latin typeface="Montserrat Medium"/>
                <a:ea typeface="Montserrat Medium"/>
                <a:cs typeface="Montserrat Medium"/>
                <a:sym typeface="Montserrat Medium"/>
              </a:rPr>
              <a:t>all</a:t>
            </a:r>
            <a:r>
              <a:rPr i="1" lang="en-GB" sz="1200">
                <a:solidFill>
                  <a:schemeClr val="dk1"/>
                </a:solidFill>
                <a:latin typeface="Montserrat"/>
                <a:ea typeface="Montserrat"/>
                <a:cs typeface="Montserrat"/>
                <a:sym typeface="Montserrat"/>
              </a:rPr>
              <a:t> </a:t>
            </a:r>
            <a:r>
              <a:rPr i="1" lang="en-GB" sz="1200">
                <a:solidFill>
                  <a:srgbClr val="6AA84F"/>
                </a:solidFill>
                <a:latin typeface="Montserrat Medium"/>
                <a:ea typeface="Montserrat Medium"/>
                <a:cs typeface="Montserrat Medium"/>
                <a:sym typeface="Montserrat Medium"/>
              </a:rPr>
              <a:t>those</a:t>
            </a:r>
            <a:r>
              <a:rPr i="1" lang="en-GB" sz="1200">
                <a:solidFill>
                  <a:schemeClr val="dk1"/>
                </a:solidFill>
                <a:latin typeface="Montserrat Medium"/>
                <a:ea typeface="Montserrat Medium"/>
                <a:cs typeface="Montserrat Medium"/>
                <a:sym typeface="Montserrat Medium"/>
              </a:rPr>
              <a:t> </a:t>
            </a:r>
            <a:r>
              <a:rPr i="1" lang="en-GB" sz="1200">
                <a:solidFill>
                  <a:srgbClr val="3C78D8"/>
                </a:solidFill>
                <a:latin typeface="Montserrat Medium"/>
                <a:ea typeface="Montserrat Medium"/>
                <a:cs typeface="Montserrat Medium"/>
                <a:sym typeface="Montserrat Medium"/>
              </a:rPr>
              <a:t>big</a:t>
            </a:r>
            <a:r>
              <a:rPr i="1" lang="en-GB" sz="1200">
                <a:latin typeface="Montserrat"/>
                <a:ea typeface="Montserrat"/>
                <a:cs typeface="Montserrat"/>
                <a:sym typeface="Montserrat"/>
              </a:rPr>
              <a:t>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ngibone </a:t>
            </a:r>
            <a:r>
              <a:rPr lang="en-GB" sz="1200">
                <a:solidFill>
                  <a:srgbClr val="E69138"/>
                </a:solidFill>
                <a:latin typeface="Montserrat Medium"/>
                <a:ea typeface="Montserrat Medium"/>
                <a:cs typeface="Montserrat Medium"/>
                <a:sym typeface="Montserrat Medium"/>
              </a:rPr>
              <a:t>zonke</a:t>
            </a:r>
            <a:r>
              <a:rPr lang="en-GB" sz="1200">
                <a:solidFill>
                  <a:schemeClr val="dk1"/>
                </a:solidFill>
                <a:latin typeface="Montserrat Medium"/>
                <a:ea typeface="Montserrat Medium"/>
                <a:cs typeface="Montserrat Medium"/>
                <a:sym typeface="Montserrat Medium"/>
              </a:rPr>
              <a:t> </a:t>
            </a:r>
            <a:r>
              <a:rPr lang="en-GB" sz="1200">
                <a:solidFill>
                  <a:srgbClr val="6AA84F"/>
                </a:solidFill>
                <a:latin typeface="Montserrat Medium"/>
                <a:ea typeface="Montserrat Medium"/>
                <a:cs typeface="Montserrat Medium"/>
                <a:sym typeface="Montserrat Medium"/>
              </a:rPr>
              <a:t>lezi</a:t>
            </a:r>
            <a:r>
              <a:rPr lang="en-GB" sz="1200">
                <a:solidFill>
                  <a:schemeClr val="dk1"/>
                </a:solidFill>
                <a:latin typeface="Montserrat"/>
                <a:ea typeface="Montserrat"/>
                <a:cs typeface="Montserrat"/>
                <a:sym typeface="Montserrat"/>
              </a:rPr>
              <a:t> zinkundla </a:t>
            </a:r>
            <a:r>
              <a:rPr lang="en-GB" sz="1200">
                <a:solidFill>
                  <a:srgbClr val="3C78D8"/>
                </a:solidFill>
                <a:latin typeface="Montserrat Medium"/>
                <a:ea typeface="Montserrat Medium"/>
                <a:cs typeface="Montserrat Medium"/>
                <a:sym typeface="Montserrat Medium"/>
              </a:rPr>
              <a:t>ezinkulu</a:t>
            </a:r>
            <a:endParaRPr sz="1200">
              <a:latin typeface="Montserrat Medium"/>
              <a:ea typeface="Montserrat Medium"/>
              <a:cs typeface="Montserrat Medium"/>
              <a:sym typeface="Montserrat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phrases in GF</a:t>
            </a:r>
            <a:endParaRPr>
              <a:latin typeface="Montserrat SemiBold"/>
              <a:ea typeface="Montserrat SemiBold"/>
              <a:cs typeface="Montserrat SemiBold"/>
              <a:sym typeface="Montserrat SemiBold"/>
            </a:endParaRPr>
          </a:p>
        </p:txBody>
      </p:sp>
      <p:graphicFrame>
        <p:nvGraphicFramePr>
          <p:cNvPr id="294" name="Google Shape;294;p40"/>
          <p:cNvGraphicFramePr/>
          <p:nvPr/>
        </p:nvGraphicFramePr>
        <p:xfrm>
          <a:off x="311700" y="1157200"/>
          <a:ext cx="3000000" cy="3000000"/>
        </p:xfrm>
        <a:graphic>
          <a:graphicData uri="http://schemas.openxmlformats.org/drawingml/2006/table">
            <a:tbl>
              <a:tblPr>
                <a:noFill/>
                <a:tableStyleId>{632C793A-673B-42C1-9324-A0E5CA759ECC}</a:tableStyleId>
              </a:tblPr>
              <a:tblGrid>
                <a:gridCol w="890875"/>
                <a:gridCol w="818400"/>
                <a:gridCol w="774875"/>
                <a:gridCol w="783575"/>
                <a:gridCol w="992575"/>
              </a:tblGrid>
              <a:tr h="349775">
                <a:tc gridSpan="5">
                  <a:txBody>
                    <a:bodyPr/>
                    <a:lstStyle/>
                    <a:p>
                      <a:pPr indent="0" lvl="0" marL="0" rtl="0" algn="l">
                        <a:spcBef>
                          <a:spcPts val="0"/>
                        </a:spcBef>
                        <a:spcAft>
                          <a:spcPts val="0"/>
                        </a:spcAft>
                        <a:buNone/>
                      </a:pPr>
                      <a:r>
                        <a:rPr lang="en-GB" sz="1100">
                          <a:latin typeface="Montserrat SemiBold"/>
                          <a:ea typeface="Montserrat SemiBold"/>
                          <a:cs typeface="Montserrat SemiBold"/>
                          <a:sym typeface="Montserrat SemiBold"/>
                        </a:rPr>
                        <a:t>PredetNP all_pre_Predet (DetCN (DetQuant that_Quant NumPl) (AdjCN (PositA big_A) (UseN stadium_N)))</a:t>
                      </a:r>
                      <a:endParaRPr sz="1100">
                        <a:latin typeface="Montserrat SemiBold"/>
                        <a:ea typeface="Montserrat SemiBold"/>
                        <a:cs typeface="Montserrat SemiBold"/>
                        <a:sym typeface="Montserrat SemiBold"/>
                      </a:endParaRPr>
                    </a:p>
                  </a:txBody>
                  <a:tcPr marT="91425" marB="91425" marR="91425" marL="91425"/>
                </a:tc>
                <a:tc hMerge="1"/>
                <a:tc hMerge="1"/>
                <a:tc hMerge="1"/>
                <a:tc hMerge="1"/>
              </a:tr>
              <a:tr h="320625">
                <a:tc rowSpan="2">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s</a:t>
                      </a:r>
                      <a:endParaRPr sz="9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nchor="b"/>
                </a:tc>
              </a:tr>
              <a:tr h="320625">
                <a:tc vMerge="1"/>
                <a:tc>
                  <a:txBody>
                    <a:bodyPr/>
                    <a:lstStyle/>
                    <a:p>
                      <a:pPr indent="0" lvl="0" marL="0" rtl="0" algn="l">
                        <a:spcBef>
                          <a:spcPts val="0"/>
                        </a:spcBef>
                        <a:spcAft>
                          <a:spcPts val="0"/>
                        </a:spcAft>
                        <a:buNone/>
                      </a:pPr>
                      <a:r>
                        <a:rPr lang="en-GB" sz="900">
                          <a:latin typeface="Montserrat"/>
                          <a:ea typeface="Montserrat"/>
                          <a:cs typeface="Montserrat"/>
                          <a:sym typeface="Montserrat"/>
                        </a:rPr>
                        <a:t>izinkundla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solidFill>
                            <a:schemeClr val="dk1"/>
                          </a:solidFill>
                          <a:latin typeface="Montserrat"/>
                          <a:ea typeface="Montserrat"/>
                          <a:cs typeface="Montserrat"/>
                          <a:sym typeface="Montserrat"/>
                        </a:rPr>
                        <a:t>zinkundla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ezinkundleni</a:t>
                      </a:r>
                      <a:endParaRPr sz="900">
                        <a:latin typeface="Montserrat"/>
                        <a:ea typeface="Montserrat"/>
                        <a:cs typeface="Montserrat"/>
                        <a:sym typeface="Montserrat"/>
                      </a:endParaRPr>
                    </a:p>
                  </a:txBody>
                  <a:tcPr marT="91425" marB="91425" marR="91425" marL="91425"/>
                </a:tc>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mod</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ezinkulu</a:t>
                      </a:r>
                      <a:endParaRPr sz="900">
                        <a:latin typeface="Montserrat"/>
                        <a:ea typeface="Montserrat"/>
                        <a:cs typeface="Montserrat"/>
                        <a:sym typeface="Montserrat"/>
                      </a:endParaRPr>
                    </a:p>
                  </a:txBody>
                  <a:tcPr marT="91425" marB="91425" marR="91425" marL="91425"/>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predet_pre</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zo &amp;+ nke</a:t>
                      </a:r>
                      <a:endParaRPr sz="900">
                        <a:latin typeface="Montserrat"/>
                        <a:ea typeface="Montserrat"/>
                        <a:cs typeface="Montserrat"/>
                        <a:sym typeface="Montserrat"/>
                      </a:endParaRPr>
                    </a:p>
                  </a:txBody>
                  <a:tcPr marT="91425" marB="91425" marR="91425" marL="91425"/>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predet_post</a:t>
                      </a:r>
                      <a:endParaRPr sz="900">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hMerge="1"/>
                <a:tc hMerge="1"/>
                <a:tc hMerge="1"/>
              </a:tr>
              <a:tr h="3206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agr</a:t>
                      </a:r>
                      <a:endParaRPr sz="9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Third C9_10 Pl</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32387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qdef</a:t>
                      </a:r>
                      <a:endParaRPr sz="9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Demonstrative Dem1</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3067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proDrop</a:t>
                      </a:r>
                      <a:endParaRPr sz="9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False</a:t>
                      </a:r>
                      <a:endParaRPr sz="900">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hMerge="1"/>
                <a:tc hMerge="1"/>
                <a:tc hMerge="1"/>
              </a:tr>
              <a:tr h="2920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isPron</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rPr lang="en-GB" sz="900">
                          <a:latin typeface="Montserrat"/>
                          <a:ea typeface="Montserrat"/>
                          <a:cs typeface="Montserrat"/>
                          <a:sym typeface="Montserrat"/>
                        </a:rPr>
                        <a:t>False</a:t>
                      </a:r>
                      <a:endParaRPr sz="900">
                        <a:latin typeface="Montserrat"/>
                        <a:ea typeface="Montserrat"/>
                        <a:cs typeface="Montserrat"/>
                        <a:sym typeface="Montserrat"/>
                      </a:endParaRPr>
                    </a:p>
                  </a:txBody>
                  <a:tcPr marT="91425" marB="91425" marR="91425" marL="91425"/>
                </a:tc>
                <a:tc hMerge="1"/>
                <a:tc hMerge="1"/>
                <a:tc hMerge="1"/>
              </a:tr>
              <a:tr h="3067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empty</a:t>
                      </a:r>
                      <a:endParaRPr sz="900">
                        <a:latin typeface="Montserrat Medium"/>
                        <a:ea typeface="Montserrat Medium"/>
                        <a:cs typeface="Montserrat Medium"/>
                        <a:sym typeface="Montserrat Medium"/>
                      </a:endParaRPr>
                    </a:p>
                  </a:txBody>
                  <a:tcPr marT="91425" marB="91425" marR="91425" marL="91425"/>
                </a:tc>
                <a:tc gridSpan="4">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tc>
                <a:tc hMerge="1"/>
                <a:tc hMerge="1"/>
                <a:tc hMerge="1"/>
              </a:tr>
            </a:tbl>
          </a:graphicData>
        </a:graphic>
      </p:graphicFrame>
      <p:sp>
        <p:nvSpPr>
          <p:cNvPr id="295" name="Google Shape;295;p40"/>
          <p:cNvSpPr txBox="1"/>
          <p:nvPr/>
        </p:nvSpPr>
        <p:spPr>
          <a:xfrm>
            <a:off x="4786075" y="3413925"/>
            <a:ext cx="39927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all those big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rgbClr val="980000"/>
                </a:solidFill>
                <a:latin typeface="Montserrat Medium"/>
                <a:ea typeface="Montserrat Medium"/>
                <a:cs typeface="Montserrat Medium"/>
                <a:sym typeface="Montserrat Medium"/>
              </a:rPr>
              <a:t>ngiye ezinkundleni lezi zonke ezinkulu</a:t>
            </a:r>
            <a:endParaRPr sz="1200">
              <a:solidFill>
                <a:srgbClr val="980000"/>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a:t>
            </a:r>
            <a:r>
              <a:rPr lang="en-GB" sz="1200">
                <a:solidFill>
                  <a:schemeClr val="dk1"/>
                </a:solidFill>
                <a:latin typeface="Montserrat Medium"/>
                <a:ea typeface="Montserrat Medium"/>
                <a:cs typeface="Montserrat Medium"/>
                <a:sym typeface="Montserrat Medium"/>
              </a:rPr>
              <a:t>kuzo</a:t>
            </a:r>
            <a:r>
              <a:rPr lang="en-GB" sz="1200">
                <a:solidFill>
                  <a:schemeClr val="dk1"/>
                </a:solidFill>
                <a:latin typeface="Montserrat"/>
                <a:ea typeface="Montserrat"/>
                <a:cs typeface="Montserrat"/>
                <a:sym typeface="Montserrat"/>
              </a:rPr>
              <a:t> </a:t>
            </a:r>
            <a:r>
              <a:rPr lang="en-GB" sz="1200">
                <a:solidFill>
                  <a:srgbClr val="E69138"/>
                </a:solidFill>
                <a:latin typeface="Montserrat Medium"/>
                <a:ea typeface="Montserrat Medium"/>
                <a:cs typeface="Montserrat Medium"/>
                <a:sym typeface="Montserrat Medium"/>
              </a:rPr>
              <a:t>zonke</a:t>
            </a:r>
            <a:r>
              <a:rPr lang="en-GB" sz="1200">
                <a:solidFill>
                  <a:schemeClr val="dk1"/>
                </a:solidFill>
                <a:latin typeface="Montserrat"/>
                <a:ea typeface="Montserrat"/>
                <a:cs typeface="Montserrat"/>
                <a:sym typeface="Montserrat"/>
              </a:rPr>
              <a:t> </a:t>
            </a:r>
            <a:r>
              <a:rPr lang="en-GB" sz="1200">
                <a:solidFill>
                  <a:srgbClr val="6AA84F"/>
                </a:solidFill>
                <a:latin typeface="Montserrat Medium"/>
                <a:ea typeface="Montserrat Medium"/>
                <a:cs typeface="Montserrat Medium"/>
                <a:sym typeface="Montserrat Medium"/>
              </a:rPr>
              <a:t>lezi</a:t>
            </a:r>
            <a:r>
              <a:rPr lang="en-GB" sz="1200">
                <a:solidFill>
                  <a:schemeClr val="dk1"/>
                </a:solidFill>
                <a:latin typeface="Montserrat"/>
                <a:ea typeface="Montserrat"/>
                <a:cs typeface="Montserrat"/>
                <a:sym typeface="Montserrat"/>
              </a:rPr>
              <a:t> zinkundla </a:t>
            </a:r>
            <a:r>
              <a:rPr lang="en-GB" sz="1200">
                <a:solidFill>
                  <a:srgbClr val="3C78D8"/>
                </a:solidFill>
                <a:latin typeface="Montserrat Medium"/>
                <a:ea typeface="Montserrat Medium"/>
                <a:cs typeface="Montserrat Medium"/>
                <a:sym typeface="Montserrat Medium"/>
              </a:rPr>
              <a:t>ezinkulu</a:t>
            </a:r>
            <a:endParaRPr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1"/>
                </a:solidFill>
                <a:latin typeface="Montserrat"/>
                <a:ea typeface="Montserrat"/>
                <a:cs typeface="Montserrat"/>
                <a:sym typeface="Montserrat"/>
              </a:rPr>
              <a:t>I went </a:t>
            </a:r>
            <a:r>
              <a:rPr i="1" lang="en-GB" sz="1200">
                <a:solidFill>
                  <a:schemeClr val="dk1"/>
                </a:solidFill>
                <a:latin typeface="Montserrat Medium"/>
                <a:ea typeface="Montserrat Medium"/>
                <a:cs typeface="Montserrat Medium"/>
                <a:sym typeface="Montserrat Medium"/>
              </a:rPr>
              <a:t>to </a:t>
            </a:r>
            <a:r>
              <a:rPr i="1" lang="en-GB" sz="1200">
                <a:solidFill>
                  <a:schemeClr val="dk1"/>
                </a:solidFill>
                <a:latin typeface="Montserrat Medium"/>
                <a:ea typeface="Montserrat Medium"/>
                <a:cs typeface="Montserrat Medium"/>
                <a:sym typeface="Montserrat Medium"/>
              </a:rPr>
              <a:t>them</a:t>
            </a:r>
            <a:r>
              <a:rPr i="1" lang="en-GB" sz="1200">
                <a:solidFill>
                  <a:schemeClr val="dk1"/>
                </a:solidFill>
                <a:latin typeface="Montserrat"/>
                <a:ea typeface="Montserrat"/>
                <a:cs typeface="Montserrat"/>
                <a:sym typeface="Montserrat"/>
              </a:rPr>
              <a:t>, </a:t>
            </a:r>
            <a:r>
              <a:rPr i="1" lang="en-GB" sz="1200">
                <a:solidFill>
                  <a:srgbClr val="E69138"/>
                </a:solidFill>
                <a:latin typeface="Montserrat Medium"/>
                <a:ea typeface="Montserrat Medium"/>
                <a:cs typeface="Montserrat Medium"/>
                <a:sym typeface="Montserrat Medium"/>
              </a:rPr>
              <a:t>all</a:t>
            </a:r>
            <a:r>
              <a:rPr i="1" lang="en-GB" sz="1200">
                <a:solidFill>
                  <a:schemeClr val="dk1"/>
                </a:solidFill>
                <a:latin typeface="Montserrat"/>
                <a:ea typeface="Montserrat"/>
                <a:cs typeface="Montserrat"/>
                <a:sym typeface="Montserrat"/>
              </a:rPr>
              <a:t> </a:t>
            </a:r>
            <a:r>
              <a:rPr i="1" lang="en-GB" sz="1200">
                <a:solidFill>
                  <a:srgbClr val="6AA84F"/>
                </a:solidFill>
                <a:latin typeface="Montserrat Medium"/>
                <a:ea typeface="Montserrat Medium"/>
                <a:cs typeface="Montserrat Medium"/>
                <a:sym typeface="Montserrat Medium"/>
              </a:rPr>
              <a:t>those</a:t>
            </a:r>
            <a:r>
              <a:rPr i="1" lang="en-GB" sz="1200">
                <a:solidFill>
                  <a:schemeClr val="dk1"/>
                </a:solidFill>
                <a:latin typeface="Montserrat Medium"/>
                <a:ea typeface="Montserrat Medium"/>
                <a:cs typeface="Montserrat Medium"/>
                <a:sym typeface="Montserrat Medium"/>
              </a:rPr>
              <a:t> </a:t>
            </a:r>
            <a:r>
              <a:rPr i="1" lang="en-GB" sz="1200">
                <a:solidFill>
                  <a:srgbClr val="3C78D8"/>
                </a:solidFill>
                <a:latin typeface="Montserrat Medium"/>
                <a:ea typeface="Montserrat Medium"/>
                <a:cs typeface="Montserrat Medium"/>
                <a:sym typeface="Montserrat Medium"/>
              </a:rPr>
              <a:t>big</a:t>
            </a:r>
            <a:r>
              <a:rPr i="1" lang="en-GB" sz="1200">
                <a:solidFill>
                  <a:schemeClr val="dk1"/>
                </a:solidFill>
                <a:latin typeface="Montserrat"/>
                <a:ea typeface="Montserrat"/>
                <a:cs typeface="Montserrat"/>
                <a:sym typeface="Montserrat"/>
              </a:rPr>
              <a:t> stadiums</a:t>
            </a:r>
            <a:endParaRPr i="1" sz="1200">
              <a:solidFill>
                <a:schemeClr val="dk1"/>
              </a:solidFill>
              <a:latin typeface="Montserrat"/>
              <a:ea typeface="Montserrat"/>
              <a:cs typeface="Montserrat"/>
              <a:sym typeface="Montserrat"/>
            </a:endParaRPr>
          </a:p>
        </p:txBody>
      </p:sp>
      <p:sp>
        <p:nvSpPr>
          <p:cNvPr id="296" name="Google Shape;296;p40"/>
          <p:cNvSpPr txBox="1"/>
          <p:nvPr/>
        </p:nvSpPr>
        <p:spPr>
          <a:xfrm>
            <a:off x="4786075" y="1061800"/>
            <a:ext cx="29379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chemeClr val="dk2"/>
                </a:solidFill>
                <a:latin typeface="Montserrat"/>
                <a:ea typeface="Montserrat"/>
                <a:cs typeface="Montserrat"/>
                <a:sym typeface="Montserrat"/>
              </a:rPr>
              <a:t>ApposNP : NP -&gt; NP -&gt; NP</a:t>
            </a:r>
            <a:endParaRPr i="1">
              <a:solidFill>
                <a:schemeClr val="dk2"/>
              </a:solidFill>
              <a:latin typeface="Montserrat"/>
              <a:ea typeface="Montserrat"/>
              <a:cs typeface="Montserrat"/>
              <a:sym typeface="Montserrat"/>
            </a:endParaRPr>
          </a:p>
        </p:txBody>
      </p:sp>
      <p:pic>
        <p:nvPicPr>
          <p:cNvPr id="297" name="Google Shape;297;p40"/>
          <p:cNvPicPr preferRelativeResize="0"/>
          <p:nvPr/>
        </p:nvPicPr>
        <p:blipFill>
          <a:blip r:embed="rId3">
            <a:alphaModFix/>
          </a:blip>
          <a:stretch>
            <a:fillRect/>
          </a:stretch>
        </p:blipFill>
        <p:spPr>
          <a:xfrm>
            <a:off x="4786075" y="1462000"/>
            <a:ext cx="4088541" cy="1951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Locatives (“adverbs”)</a:t>
            </a:r>
            <a:endParaRPr>
              <a:latin typeface="Montserrat SemiBold"/>
              <a:ea typeface="Montserrat SemiBold"/>
              <a:cs typeface="Montserrat SemiBold"/>
              <a:sym typeface="Montserrat SemiBold"/>
            </a:endParaRPr>
          </a:p>
        </p:txBody>
      </p:sp>
      <p:pic>
        <p:nvPicPr>
          <p:cNvPr id="303" name="Google Shape;303;p41"/>
          <p:cNvPicPr preferRelativeResize="0"/>
          <p:nvPr/>
        </p:nvPicPr>
        <p:blipFill>
          <a:blip r:embed="rId3">
            <a:alphaModFix/>
          </a:blip>
          <a:stretch>
            <a:fillRect/>
          </a:stretch>
        </p:blipFill>
        <p:spPr>
          <a:xfrm>
            <a:off x="311700" y="1195325"/>
            <a:ext cx="2704600" cy="1532400"/>
          </a:xfrm>
          <a:prstGeom prst="rect">
            <a:avLst/>
          </a:prstGeom>
          <a:noFill/>
          <a:ln>
            <a:noFill/>
          </a:ln>
        </p:spPr>
      </p:pic>
      <p:sp>
        <p:nvSpPr>
          <p:cNvPr id="304" name="Google Shape;304;p41"/>
          <p:cNvSpPr txBox="1"/>
          <p:nvPr/>
        </p:nvSpPr>
        <p:spPr>
          <a:xfrm>
            <a:off x="3146700" y="1195325"/>
            <a:ext cx="28506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latin typeface="Montserrat Medium"/>
                <a:ea typeface="Montserrat Medium"/>
                <a:cs typeface="Montserrat Medium"/>
                <a:sym typeface="Montserrat Medium"/>
              </a:rPr>
              <a:t>k</a:t>
            </a:r>
            <a:r>
              <a:rPr lang="en-GB" sz="1200">
                <a:latin typeface="Montserrat Medium"/>
                <a:ea typeface="Montserrat Medium"/>
                <a:cs typeface="Montserrat Medium"/>
                <a:sym typeface="Montserrat Medium"/>
              </a:rPr>
              <a:t>uzo</a:t>
            </a:r>
            <a:r>
              <a:rPr lang="en-GB" sz="1200">
                <a:latin typeface="Montserrat"/>
                <a:ea typeface="Montserrat"/>
                <a:cs typeface="Montserrat"/>
                <a:sym typeface="Montserrat"/>
              </a:rPr>
              <a:t> zonke lezi zinkundla ezinkulu</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latin typeface="Montserrat Medium"/>
                <a:ea typeface="Montserrat Medium"/>
                <a:cs typeface="Montserrat Medium"/>
                <a:sym typeface="Montserrat Medium"/>
              </a:rPr>
              <a:t>t</a:t>
            </a:r>
            <a:r>
              <a:rPr i="1" lang="en-GB" sz="1200">
                <a:latin typeface="Montserrat Medium"/>
                <a:ea typeface="Montserrat Medium"/>
                <a:cs typeface="Montserrat Medium"/>
                <a:sym typeface="Montserrat Medium"/>
              </a:rPr>
              <a:t>o them,</a:t>
            </a:r>
            <a:r>
              <a:rPr i="1" lang="en-GB" sz="1200">
                <a:latin typeface="Montserrat"/>
                <a:ea typeface="Montserrat"/>
                <a:cs typeface="Montserrat"/>
                <a:sym typeface="Montserrat"/>
              </a:rPr>
              <a:t> all those big stadiums</a:t>
            </a:r>
            <a:endParaRPr i="1" sz="12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Zulu</a:t>
            </a:r>
            <a:endParaRPr>
              <a:latin typeface="Montserrat SemiBold"/>
              <a:ea typeface="Montserrat SemiBold"/>
              <a:cs typeface="Montserrat SemiBold"/>
              <a:sym typeface="Montserrat SemiBol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Montserrat"/>
                <a:ea typeface="Montserrat"/>
                <a:cs typeface="Montserrat"/>
                <a:sym typeface="Montserrat"/>
              </a:rPr>
              <a:t>Bantu → Southern Bantu </a:t>
            </a:r>
            <a:r>
              <a:rPr lang="en-GB" sz="1600">
                <a:latin typeface="Montserrat"/>
                <a:ea typeface="Montserrat"/>
                <a:cs typeface="Montserrat"/>
                <a:sym typeface="Montserrat"/>
              </a:rPr>
              <a:t>→ </a:t>
            </a:r>
            <a:r>
              <a:rPr lang="en-GB" sz="1600">
                <a:latin typeface="Montserrat"/>
                <a:ea typeface="Montserrat"/>
                <a:cs typeface="Montserrat"/>
                <a:sym typeface="Montserrat"/>
              </a:rPr>
              <a:t>Nguni</a:t>
            </a:r>
            <a:endParaRPr sz="1600">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GB" sz="1600">
                <a:latin typeface="Montserrat"/>
                <a:ea typeface="Montserrat"/>
                <a:cs typeface="Montserrat"/>
                <a:sym typeface="Montserrat"/>
              </a:rPr>
              <a:t>One of 11 official languages of South Africa</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~11.5M home language speakers as of 2011</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Largest home language in South Africa</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Understood by 50% of South Africans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Second most widely spoken Bantu language after Swahili</a:t>
            </a:r>
            <a:endParaRPr sz="1600">
              <a:latin typeface="Montserrat"/>
              <a:ea typeface="Montserrat"/>
              <a:cs typeface="Montserrat"/>
              <a:sym typeface="Montserrat"/>
            </a:endParaRPr>
          </a:p>
          <a:p>
            <a:pPr indent="0" lvl="0" marL="0" rtl="0" algn="l">
              <a:spcBef>
                <a:spcPts val="1200"/>
              </a:spcBef>
              <a:spcAft>
                <a:spcPts val="1200"/>
              </a:spcAft>
              <a:buNone/>
            </a:pPr>
            <a:r>
              <a:rPr lang="en-GB" sz="1600">
                <a:latin typeface="Montserrat"/>
                <a:ea typeface="Montserrat"/>
                <a:cs typeface="Montserrat"/>
                <a:sym typeface="Montserrat"/>
              </a:rPr>
              <a:t>9 174 Wikipedia articles (mostly stubs), 28 active registered users</a:t>
            </a:r>
            <a:endParaRPr sz="1600">
              <a:latin typeface="Montserrat"/>
              <a:ea typeface="Montserrat"/>
              <a:cs typeface="Montserrat"/>
              <a:sym typeface="Montserrat"/>
            </a:endParaRPr>
          </a:p>
        </p:txBody>
      </p:sp>
      <p:pic>
        <p:nvPicPr>
          <p:cNvPr id="68" name="Google Shape;68;p15"/>
          <p:cNvPicPr preferRelativeResize="0"/>
          <p:nvPr/>
        </p:nvPicPr>
        <p:blipFill>
          <a:blip r:embed="rId3">
            <a:alphaModFix/>
          </a:blip>
          <a:stretch>
            <a:fillRect/>
          </a:stretch>
        </p:blipFill>
        <p:spPr>
          <a:xfrm>
            <a:off x="5806051" y="897425"/>
            <a:ext cx="2337201" cy="2048299"/>
          </a:xfrm>
          <a:prstGeom prst="rect">
            <a:avLst/>
          </a:prstGeom>
          <a:noFill/>
          <a:ln>
            <a:noFill/>
          </a:ln>
        </p:spPr>
      </p:pic>
      <p:sp>
        <p:nvSpPr>
          <p:cNvPr id="69" name="Google Shape;69;p15"/>
          <p:cNvSpPr txBox="1"/>
          <p:nvPr/>
        </p:nvSpPr>
        <p:spPr>
          <a:xfrm>
            <a:off x="311700" y="4568875"/>
            <a:ext cx="852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u="sng">
                <a:solidFill>
                  <a:schemeClr val="hlink"/>
                </a:solidFill>
                <a:latin typeface="Montserrat"/>
                <a:ea typeface="Montserrat"/>
                <a:cs typeface="Montserrat"/>
                <a:sym typeface="Montserrat"/>
                <a:hlinkClick r:id="rId4"/>
              </a:rPr>
              <a:t>https://en.wikipedia.org/wiki/Zulu_language</a:t>
            </a:r>
            <a:r>
              <a:rPr lang="en-GB" sz="800">
                <a:latin typeface="Montserrat"/>
                <a:ea typeface="Montserrat"/>
                <a:cs typeface="Montserrat"/>
                <a:sym typeface="Montserrat"/>
              </a:rPr>
              <a:t>, image: </a:t>
            </a:r>
            <a:r>
              <a:rPr lang="en-GB" sz="800" u="sng">
                <a:solidFill>
                  <a:schemeClr val="hlink"/>
                </a:solidFill>
                <a:latin typeface="Montserrat"/>
                <a:ea typeface="Montserrat"/>
                <a:cs typeface="Montserrat"/>
                <a:sym typeface="Montserrat"/>
                <a:hlinkClick r:id="rId5"/>
              </a:rPr>
              <a:t>https://commons.wikimedia.org/w/index.php?curid=28087429</a:t>
            </a:r>
            <a:endParaRPr sz="8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Locatives (“adverbs”)</a:t>
            </a:r>
            <a:endParaRPr>
              <a:latin typeface="Montserrat SemiBold"/>
              <a:ea typeface="Montserrat SemiBold"/>
              <a:cs typeface="Montserrat SemiBold"/>
              <a:sym typeface="Montserrat SemiBold"/>
            </a:endParaRPr>
          </a:p>
        </p:txBody>
      </p:sp>
      <p:sp>
        <p:nvSpPr>
          <p:cNvPr id="310" name="Google Shape;310;p42"/>
          <p:cNvSpPr txBox="1"/>
          <p:nvPr/>
        </p:nvSpPr>
        <p:spPr>
          <a:xfrm>
            <a:off x="3146700" y="1195325"/>
            <a:ext cx="29967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latin typeface="Montserrat Medium"/>
                <a:ea typeface="Montserrat Medium"/>
                <a:cs typeface="Montserrat Medium"/>
                <a:sym typeface="Montserrat Medium"/>
              </a:rPr>
              <a:t>kuzo</a:t>
            </a:r>
            <a:r>
              <a:rPr lang="en-GB" sz="1200">
                <a:latin typeface="Montserrat"/>
                <a:ea typeface="Montserrat"/>
                <a:cs typeface="Montserrat"/>
                <a:sym typeface="Montserrat"/>
              </a:rPr>
              <a:t> zonke lezi zinkundla ezinkulu</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latin typeface="Montserrat Medium"/>
                <a:ea typeface="Montserrat Medium"/>
                <a:cs typeface="Montserrat Medium"/>
                <a:sym typeface="Montserrat Medium"/>
              </a:rPr>
              <a:t>to them</a:t>
            </a:r>
            <a:r>
              <a:rPr i="1" lang="en-GB" sz="1200">
                <a:latin typeface="Montserrat"/>
                <a:ea typeface="Montserrat"/>
                <a:cs typeface="Montserrat"/>
                <a:sym typeface="Montserrat"/>
              </a:rPr>
              <a:t>, all those big stadiums</a:t>
            </a:r>
            <a:endParaRPr i="1"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i</a:t>
            </a:r>
            <a:r>
              <a:rPr i="1" lang="en-GB" sz="1200">
                <a:solidFill>
                  <a:schemeClr val="dk2"/>
                </a:solidFill>
                <a:latin typeface="Montserrat"/>
                <a:ea typeface="Montserrat"/>
                <a:cs typeface="Montserrat"/>
                <a:sym typeface="Montserrat"/>
              </a:rPr>
              <a:t>n them, all those big stadiums</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o</a:t>
            </a:r>
            <a:r>
              <a:rPr i="1" lang="en-GB" sz="1200">
                <a:solidFill>
                  <a:schemeClr val="dk2"/>
                </a:solidFill>
                <a:latin typeface="Montserrat"/>
                <a:ea typeface="Montserrat"/>
                <a:cs typeface="Montserrat"/>
                <a:sym typeface="Montserrat"/>
              </a:rPr>
              <a:t>n them, all those big stadiums</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b</a:t>
            </a:r>
            <a:r>
              <a:rPr i="1" lang="en-GB" sz="1200">
                <a:solidFill>
                  <a:schemeClr val="dk2"/>
                </a:solidFill>
                <a:latin typeface="Montserrat"/>
                <a:ea typeface="Montserrat"/>
                <a:cs typeface="Montserrat"/>
                <a:sym typeface="Montserrat"/>
              </a:rPr>
              <a:t>elow them, all those big stadiums</a:t>
            </a:r>
            <a:endParaRPr i="1" sz="1200">
              <a:solidFill>
                <a:schemeClr val="dk2"/>
              </a:solidFill>
              <a:latin typeface="Montserrat"/>
              <a:ea typeface="Montserrat"/>
              <a:cs typeface="Montserrat"/>
              <a:sym typeface="Montserrat"/>
            </a:endParaRPr>
          </a:p>
        </p:txBody>
      </p:sp>
      <p:pic>
        <p:nvPicPr>
          <p:cNvPr id="311" name="Google Shape;311;p42"/>
          <p:cNvPicPr preferRelativeResize="0"/>
          <p:nvPr/>
        </p:nvPicPr>
        <p:blipFill>
          <a:blip r:embed="rId3">
            <a:alphaModFix/>
          </a:blip>
          <a:stretch>
            <a:fillRect/>
          </a:stretch>
        </p:blipFill>
        <p:spPr>
          <a:xfrm>
            <a:off x="311700" y="1195325"/>
            <a:ext cx="2704600" cy="1532400"/>
          </a:xfrm>
          <a:prstGeom prst="rect">
            <a:avLst/>
          </a:prstGeom>
          <a:noFill/>
          <a:ln>
            <a:noFill/>
          </a:ln>
        </p:spPr>
      </p:pic>
      <p:sp>
        <p:nvSpPr>
          <p:cNvPr id="312" name="Google Shape;312;p42"/>
          <p:cNvSpPr txBox="1"/>
          <p:nvPr/>
        </p:nvSpPr>
        <p:spPr>
          <a:xfrm>
            <a:off x="6143300" y="1195325"/>
            <a:ext cx="27045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i="1"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phakathi</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phezulu</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phansi</a:t>
            </a:r>
            <a:endParaRPr i="1" sz="1200">
              <a:solidFill>
                <a:schemeClr val="dk2"/>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Locatives (“adverbs”)</a:t>
            </a:r>
            <a:endParaRPr>
              <a:latin typeface="Montserrat SemiBold"/>
              <a:ea typeface="Montserrat SemiBold"/>
              <a:cs typeface="Montserrat SemiBold"/>
              <a:sym typeface="Montserrat SemiBold"/>
            </a:endParaRPr>
          </a:p>
        </p:txBody>
      </p:sp>
      <p:sp>
        <p:nvSpPr>
          <p:cNvPr id="318" name="Google Shape;318;p43"/>
          <p:cNvSpPr txBox="1"/>
          <p:nvPr/>
        </p:nvSpPr>
        <p:spPr>
          <a:xfrm>
            <a:off x="311700" y="2905325"/>
            <a:ext cx="2796000" cy="11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LocNPAdv : NP -&gt; Adv</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KwaNPAdv : NP -&gt; Adv</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InstrNPAdv : NP -&gt; Adv</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KwaAdvNPAdv : Adv -&gt; NP -&gt; Adv</a:t>
            </a:r>
            <a:endParaRPr i="1" sz="1100">
              <a:solidFill>
                <a:schemeClr val="dk1"/>
              </a:solidFill>
              <a:latin typeface="Montserrat"/>
              <a:ea typeface="Montserrat"/>
              <a:cs typeface="Montserrat"/>
              <a:sym typeface="Montserrat"/>
            </a:endParaRPr>
          </a:p>
        </p:txBody>
      </p:sp>
      <p:pic>
        <p:nvPicPr>
          <p:cNvPr id="319" name="Google Shape;319;p43"/>
          <p:cNvPicPr preferRelativeResize="0"/>
          <p:nvPr/>
        </p:nvPicPr>
        <p:blipFill>
          <a:blip r:embed="rId3">
            <a:alphaModFix/>
          </a:blip>
          <a:stretch>
            <a:fillRect/>
          </a:stretch>
        </p:blipFill>
        <p:spPr>
          <a:xfrm>
            <a:off x="311700" y="1195325"/>
            <a:ext cx="2704600" cy="1532400"/>
          </a:xfrm>
          <a:prstGeom prst="rect">
            <a:avLst/>
          </a:prstGeom>
          <a:noFill/>
          <a:ln>
            <a:noFill/>
          </a:ln>
        </p:spPr>
      </p:pic>
      <p:sp>
        <p:nvSpPr>
          <p:cNvPr id="320" name="Google Shape;320;p43"/>
          <p:cNvSpPr txBox="1"/>
          <p:nvPr/>
        </p:nvSpPr>
        <p:spPr>
          <a:xfrm>
            <a:off x="3107750" y="2905325"/>
            <a:ext cx="1604100" cy="11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100">
                <a:solidFill>
                  <a:schemeClr val="dk1"/>
                </a:solidFill>
                <a:latin typeface="Montserrat"/>
                <a:ea typeface="Montserrat"/>
                <a:cs typeface="Montserrat"/>
                <a:sym typeface="Montserrat"/>
              </a:rPr>
              <a:t>esitejini</a:t>
            </a:r>
            <a:endParaRPr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1100">
                <a:solidFill>
                  <a:schemeClr val="dk1"/>
                </a:solidFill>
                <a:latin typeface="Montserrat"/>
                <a:ea typeface="Montserrat"/>
                <a:cs typeface="Montserrat"/>
                <a:sym typeface="Montserrat"/>
              </a:rPr>
              <a:t>kwa-Tatjana</a:t>
            </a:r>
            <a:endParaRPr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1100">
                <a:solidFill>
                  <a:schemeClr val="dk1"/>
                </a:solidFill>
                <a:latin typeface="Montserrat"/>
                <a:ea typeface="Montserrat"/>
                <a:cs typeface="Montserrat"/>
                <a:sym typeface="Montserrat"/>
              </a:rPr>
              <a:t>ngamusa</a:t>
            </a:r>
            <a:endParaRPr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1100">
                <a:solidFill>
                  <a:schemeClr val="dk1"/>
                </a:solidFill>
                <a:latin typeface="Montserrat"/>
                <a:ea typeface="Montserrat"/>
                <a:cs typeface="Montserrat"/>
                <a:sym typeface="Montserrat"/>
              </a:rPr>
              <a:t>ngaphezu kwesiteji</a:t>
            </a:r>
            <a:endParaRPr sz="1100">
              <a:solidFill>
                <a:schemeClr val="dk1"/>
              </a:solidFill>
              <a:latin typeface="Montserrat"/>
              <a:ea typeface="Montserrat"/>
              <a:cs typeface="Montserrat"/>
              <a:sym typeface="Montserrat"/>
            </a:endParaRPr>
          </a:p>
        </p:txBody>
      </p:sp>
      <p:sp>
        <p:nvSpPr>
          <p:cNvPr id="321" name="Google Shape;321;p43"/>
          <p:cNvSpPr txBox="1"/>
          <p:nvPr/>
        </p:nvSpPr>
        <p:spPr>
          <a:xfrm>
            <a:off x="4711850" y="2905325"/>
            <a:ext cx="2277900" cy="11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(to, in, on, below) the podium</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at Tatjana’s place</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g</a:t>
            </a:r>
            <a:r>
              <a:rPr i="1" lang="en-GB" sz="1100">
                <a:solidFill>
                  <a:schemeClr val="dk1"/>
                </a:solidFill>
                <a:latin typeface="Montserrat"/>
                <a:ea typeface="Montserrat"/>
                <a:cs typeface="Montserrat"/>
                <a:sym typeface="Montserrat"/>
              </a:rPr>
              <a:t>raciously / with grace</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on top of the podium</a:t>
            </a:r>
            <a:endParaRPr i="1" sz="1100">
              <a:solidFill>
                <a:schemeClr val="dk1"/>
              </a:solidFill>
              <a:latin typeface="Montserrat"/>
              <a:ea typeface="Montserrat"/>
              <a:cs typeface="Montserrat"/>
              <a:sym typeface="Montserrat"/>
            </a:endParaRPr>
          </a:p>
        </p:txBody>
      </p:sp>
      <p:sp>
        <p:nvSpPr>
          <p:cNvPr id="322" name="Google Shape;322;p43"/>
          <p:cNvSpPr txBox="1"/>
          <p:nvPr/>
        </p:nvSpPr>
        <p:spPr>
          <a:xfrm>
            <a:off x="6143300" y="1195325"/>
            <a:ext cx="27045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i="1"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phakathi</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phezulu</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phansi</a:t>
            </a:r>
            <a:endParaRPr i="1" sz="1200">
              <a:solidFill>
                <a:schemeClr val="dk2"/>
              </a:solidFill>
              <a:latin typeface="Montserrat"/>
              <a:ea typeface="Montserrat"/>
              <a:cs typeface="Montserrat"/>
              <a:sym typeface="Montserrat"/>
            </a:endParaRPr>
          </a:p>
        </p:txBody>
      </p:sp>
      <p:sp>
        <p:nvSpPr>
          <p:cNvPr id="323" name="Google Shape;323;p43"/>
          <p:cNvSpPr txBox="1"/>
          <p:nvPr/>
        </p:nvSpPr>
        <p:spPr>
          <a:xfrm>
            <a:off x="3146700" y="1195325"/>
            <a:ext cx="29967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latin typeface="Montserrat Medium"/>
                <a:ea typeface="Montserrat Medium"/>
                <a:cs typeface="Montserrat Medium"/>
                <a:sym typeface="Montserrat Medium"/>
              </a:rPr>
              <a:t>kuzo</a:t>
            </a:r>
            <a:r>
              <a:rPr lang="en-GB" sz="1200">
                <a:latin typeface="Montserrat"/>
                <a:ea typeface="Montserrat"/>
                <a:cs typeface="Montserrat"/>
                <a:sym typeface="Montserrat"/>
              </a:rPr>
              <a:t> zonke lezi zinkundla ezinkulu</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latin typeface="Montserrat Medium"/>
                <a:ea typeface="Montserrat Medium"/>
                <a:cs typeface="Montserrat Medium"/>
                <a:sym typeface="Montserrat Medium"/>
              </a:rPr>
              <a:t>to them</a:t>
            </a:r>
            <a:r>
              <a:rPr i="1" lang="en-GB" sz="1200">
                <a:latin typeface="Montserrat"/>
                <a:ea typeface="Montserrat"/>
                <a:cs typeface="Montserrat"/>
                <a:sym typeface="Montserrat"/>
              </a:rPr>
              <a:t>, all those big stadiums</a:t>
            </a:r>
            <a:endParaRPr i="1"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in them, all those big stadiums</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on them, all those big stadiums</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below them, all those big stadiums</a:t>
            </a:r>
            <a:endParaRPr i="1" sz="1200">
              <a:solidFill>
                <a:schemeClr val="dk2"/>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Locatives (“adverbs”)</a:t>
            </a:r>
            <a:endParaRPr>
              <a:latin typeface="Montserrat SemiBold"/>
              <a:ea typeface="Montserrat SemiBold"/>
              <a:cs typeface="Montserrat SemiBold"/>
              <a:sym typeface="Montserrat SemiBold"/>
            </a:endParaRPr>
          </a:p>
        </p:txBody>
      </p:sp>
      <p:sp>
        <p:nvSpPr>
          <p:cNvPr id="329" name="Google Shape;329;p44"/>
          <p:cNvSpPr txBox="1"/>
          <p:nvPr/>
        </p:nvSpPr>
        <p:spPr>
          <a:xfrm>
            <a:off x="311700" y="2905325"/>
            <a:ext cx="2796000" cy="11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LocNPAdv : NP -&gt; Adv</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KwaNPAdv : NP -&gt; Adv</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InstrNPAdv : NP -&gt; Adv</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KwaAdvNPAdv : Adv -&gt; NP -&gt; Adv</a:t>
            </a:r>
            <a:endParaRPr i="1" sz="1100">
              <a:solidFill>
                <a:schemeClr val="dk1"/>
              </a:solidFill>
              <a:latin typeface="Montserrat"/>
              <a:ea typeface="Montserrat"/>
              <a:cs typeface="Montserrat"/>
              <a:sym typeface="Montserrat"/>
            </a:endParaRPr>
          </a:p>
        </p:txBody>
      </p:sp>
      <p:pic>
        <p:nvPicPr>
          <p:cNvPr id="330" name="Google Shape;330;p44"/>
          <p:cNvPicPr preferRelativeResize="0"/>
          <p:nvPr/>
        </p:nvPicPr>
        <p:blipFill>
          <a:blip r:embed="rId3">
            <a:alphaModFix/>
          </a:blip>
          <a:stretch>
            <a:fillRect/>
          </a:stretch>
        </p:blipFill>
        <p:spPr>
          <a:xfrm>
            <a:off x="311700" y="1195325"/>
            <a:ext cx="2704600" cy="1532400"/>
          </a:xfrm>
          <a:prstGeom prst="rect">
            <a:avLst/>
          </a:prstGeom>
          <a:noFill/>
          <a:ln>
            <a:noFill/>
          </a:ln>
        </p:spPr>
      </p:pic>
      <p:sp>
        <p:nvSpPr>
          <p:cNvPr id="331" name="Google Shape;331;p44"/>
          <p:cNvSpPr txBox="1"/>
          <p:nvPr/>
        </p:nvSpPr>
        <p:spPr>
          <a:xfrm>
            <a:off x="3107750" y="2905325"/>
            <a:ext cx="1604100" cy="11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100">
                <a:solidFill>
                  <a:schemeClr val="dk1"/>
                </a:solidFill>
                <a:latin typeface="Montserrat"/>
                <a:ea typeface="Montserrat"/>
                <a:cs typeface="Montserrat"/>
                <a:sym typeface="Montserrat"/>
              </a:rPr>
              <a:t>esitejini</a:t>
            </a:r>
            <a:endParaRPr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1100">
                <a:solidFill>
                  <a:schemeClr val="dk1"/>
                </a:solidFill>
                <a:latin typeface="Montserrat"/>
                <a:ea typeface="Montserrat"/>
                <a:cs typeface="Montserrat"/>
                <a:sym typeface="Montserrat"/>
              </a:rPr>
              <a:t>kwa-Tatjana</a:t>
            </a:r>
            <a:endParaRPr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1100">
                <a:solidFill>
                  <a:schemeClr val="dk1"/>
                </a:solidFill>
                <a:latin typeface="Montserrat"/>
                <a:ea typeface="Montserrat"/>
                <a:cs typeface="Montserrat"/>
                <a:sym typeface="Montserrat"/>
              </a:rPr>
              <a:t>ngamusa</a:t>
            </a:r>
            <a:endParaRPr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GB" sz="1100">
                <a:solidFill>
                  <a:schemeClr val="dk1"/>
                </a:solidFill>
                <a:latin typeface="Montserrat"/>
                <a:ea typeface="Montserrat"/>
                <a:cs typeface="Montserrat"/>
                <a:sym typeface="Montserrat"/>
              </a:rPr>
              <a:t>ngaphezu kwesiteji</a:t>
            </a:r>
            <a:endParaRPr sz="1100">
              <a:solidFill>
                <a:schemeClr val="dk1"/>
              </a:solidFill>
              <a:latin typeface="Montserrat"/>
              <a:ea typeface="Montserrat"/>
              <a:cs typeface="Montserrat"/>
              <a:sym typeface="Montserrat"/>
            </a:endParaRPr>
          </a:p>
        </p:txBody>
      </p:sp>
      <p:sp>
        <p:nvSpPr>
          <p:cNvPr id="332" name="Google Shape;332;p44"/>
          <p:cNvSpPr txBox="1"/>
          <p:nvPr/>
        </p:nvSpPr>
        <p:spPr>
          <a:xfrm>
            <a:off x="4711850" y="2905325"/>
            <a:ext cx="2277900" cy="11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(to, in, on, below) the podium</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at Tatjana’s place</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graciously / with grace</a:t>
            </a:r>
            <a:endParaRPr i="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100">
                <a:solidFill>
                  <a:schemeClr val="dk1"/>
                </a:solidFill>
                <a:latin typeface="Montserrat"/>
                <a:ea typeface="Montserrat"/>
                <a:cs typeface="Montserrat"/>
                <a:sym typeface="Montserrat"/>
              </a:rPr>
              <a:t>on top of the podium</a:t>
            </a:r>
            <a:endParaRPr i="1" sz="1100">
              <a:solidFill>
                <a:schemeClr val="dk1"/>
              </a:solidFill>
              <a:latin typeface="Montserrat"/>
              <a:ea typeface="Montserrat"/>
              <a:cs typeface="Montserrat"/>
              <a:sym typeface="Montserrat"/>
            </a:endParaRPr>
          </a:p>
        </p:txBody>
      </p:sp>
      <p:sp>
        <p:nvSpPr>
          <p:cNvPr id="333" name="Google Shape;333;p44"/>
          <p:cNvSpPr txBox="1"/>
          <p:nvPr/>
        </p:nvSpPr>
        <p:spPr>
          <a:xfrm>
            <a:off x="6143300" y="1195325"/>
            <a:ext cx="27045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i="1"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phakathi</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phezulu</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phansi</a:t>
            </a:r>
            <a:endParaRPr i="1" sz="1200">
              <a:solidFill>
                <a:schemeClr val="dk2"/>
              </a:solidFill>
              <a:latin typeface="Montserrat"/>
              <a:ea typeface="Montserrat"/>
              <a:cs typeface="Montserrat"/>
              <a:sym typeface="Montserrat"/>
            </a:endParaRPr>
          </a:p>
        </p:txBody>
      </p:sp>
      <p:sp>
        <p:nvSpPr>
          <p:cNvPr id="334" name="Google Shape;334;p44"/>
          <p:cNvSpPr txBox="1"/>
          <p:nvPr/>
        </p:nvSpPr>
        <p:spPr>
          <a:xfrm>
            <a:off x="3146700" y="1195325"/>
            <a:ext cx="29967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latin typeface="Montserrat Medium"/>
                <a:ea typeface="Montserrat Medium"/>
                <a:cs typeface="Montserrat Medium"/>
                <a:sym typeface="Montserrat Medium"/>
              </a:rPr>
              <a:t>kuzo</a:t>
            </a:r>
            <a:r>
              <a:rPr lang="en-GB" sz="1200">
                <a:latin typeface="Montserrat"/>
                <a:ea typeface="Montserrat"/>
                <a:cs typeface="Montserrat"/>
                <a:sym typeface="Montserrat"/>
              </a:rPr>
              <a:t> zonke lezi zinkundla ezinkulu</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latin typeface="Montserrat Medium"/>
                <a:ea typeface="Montserrat Medium"/>
                <a:cs typeface="Montserrat Medium"/>
                <a:sym typeface="Montserrat Medium"/>
              </a:rPr>
              <a:t>to them</a:t>
            </a:r>
            <a:r>
              <a:rPr i="1" lang="en-GB" sz="1200">
                <a:latin typeface="Montserrat"/>
                <a:ea typeface="Montserrat"/>
                <a:cs typeface="Montserrat"/>
                <a:sym typeface="Montserrat"/>
              </a:rPr>
              <a:t>, all those big stadiums</a:t>
            </a:r>
            <a:endParaRPr i="1" sz="1200">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in them, all those big stadiums</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on them, all those big stadiums</a:t>
            </a:r>
            <a:endParaRPr i="1" sz="12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2"/>
                </a:solidFill>
                <a:latin typeface="Montserrat"/>
                <a:ea typeface="Montserrat"/>
                <a:cs typeface="Montserrat"/>
                <a:sym typeface="Montserrat"/>
              </a:rPr>
              <a:t>below them, all those big stadiums</a:t>
            </a:r>
            <a:endParaRPr i="1" sz="1200">
              <a:solidFill>
                <a:schemeClr val="dk2"/>
              </a:solidFill>
              <a:latin typeface="Montserrat"/>
              <a:ea typeface="Montserrat"/>
              <a:cs typeface="Montserrat"/>
              <a:sym typeface="Montserrat"/>
            </a:endParaRPr>
          </a:p>
        </p:txBody>
      </p:sp>
      <p:graphicFrame>
        <p:nvGraphicFramePr>
          <p:cNvPr id="335" name="Google Shape;335;p44"/>
          <p:cNvGraphicFramePr/>
          <p:nvPr/>
        </p:nvGraphicFramePr>
        <p:xfrm>
          <a:off x="7285500" y="3030825"/>
          <a:ext cx="3000000" cy="3000000"/>
        </p:xfrm>
        <a:graphic>
          <a:graphicData uri="http://schemas.openxmlformats.org/drawingml/2006/table">
            <a:tbl>
              <a:tblPr>
                <a:noFill/>
                <a:tableStyleId>{632C793A-673B-42C1-9324-A0E5CA759ECC}</a:tableStyleId>
              </a:tblPr>
              <a:tblGrid>
                <a:gridCol w="693275"/>
                <a:gridCol w="853525"/>
              </a:tblGrid>
              <a:tr h="318825">
                <a:tc gridSpan="2">
                  <a:txBody>
                    <a:bodyPr/>
                    <a:lstStyle/>
                    <a:p>
                      <a:pPr indent="0" lvl="0" marL="0" rtl="0" algn="l">
                        <a:spcBef>
                          <a:spcPts val="0"/>
                        </a:spcBef>
                        <a:spcAft>
                          <a:spcPts val="0"/>
                        </a:spcAft>
                        <a:buNone/>
                      </a:pPr>
                      <a:r>
                        <a:rPr lang="en-GB" sz="1100">
                          <a:latin typeface="Montserrat SemiBold"/>
                          <a:ea typeface="Montserrat SemiBold"/>
                          <a:cs typeface="Montserrat SemiBold"/>
                          <a:sym typeface="Montserrat SemiBold"/>
                        </a:rPr>
                        <a:t>above_Adv</a:t>
                      </a:r>
                      <a:endParaRPr sz="1100">
                        <a:latin typeface="Montserrat SemiBold"/>
                        <a:ea typeface="Montserrat SemiBold"/>
                        <a:cs typeface="Montserrat SemiBold"/>
                        <a:sym typeface="Montserrat SemiBold"/>
                      </a:endParaRPr>
                    </a:p>
                  </a:txBody>
                  <a:tcPr marT="91425" marB="91425" marR="91425" marL="91425"/>
                </a:tc>
                <a:tc hMerge="1"/>
              </a:tr>
              <a:tr h="29110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s</a:t>
                      </a:r>
                      <a:endParaRPr sz="9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ngaphezu</a:t>
                      </a:r>
                      <a:endParaRPr sz="900">
                        <a:latin typeface="Montserrat"/>
                        <a:ea typeface="Montserrat"/>
                        <a:cs typeface="Montserrat"/>
                        <a:sym typeface="Montserrat"/>
                      </a:endParaRPr>
                    </a:p>
                  </a:txBody>
                  <a:tcPr marT="91425" marB="91425" marR="91425" marL="91425"/>
                </a:tc>
              </a:tr>
              <a:tr h="29110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reqLocS</a:t>
                      </a:r>
                      <a:endParaRPr sz="9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False</a:t>
                      </a:r>
                      <a:endParaRPr sz="9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Quick verb morphology</a:t>
            </a:r>
            <a:endParaRPr>
              <a:latin typeface="Montserrat SemiBold"/>
              <a:ea typeface="Montserrat SemiBold"/>
              <a:cs typeface="Montserrat SemiBold"/>
              <a:sym typeface="Montserrat SemiBold"/>
            </a:endParaRPr>
          </a:p>
        </p:txBody>
      </p:sp>
      <p:graphicFrame>
        <p:nvGraphicFramePr>
          <p:cNvPr id="341" name="Google Shape;341;p45"/>
          <p:cNvGraphicFramePr/>
          <p:nvPr/>
        </p:nvGraphicFramePr>
        <p:xfrm>
          <a:off x="311700" y="1067050"/>
          <a:ext cx="3000000" cy="3000000"/>
        </p:xfrm>
        <a:graphic>
          <a:graphicData uri="http://schemas.openxmlformats.org/drawingml/2006/table">
            <a:tbl>
              <a:tblPr>
                <a:noFill/>
                <a:tableStyleId>{632C793A-673B-42C1-9324-A0E5CA759ECC}</a:tableStyleId>
              </a:tblPr>
              <a:tblGrid>
                <a:gridCol w="1022775"/>
                <a:gridCol w="2368850"/>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RForm</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R_a | R_ile | R_e | R_i | R_anga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RInit</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RA | RE | RI | RO | RU | RC</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Syl</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SylMono | SylMult</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Voice</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Active | Passive</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42" name="Google Shape;342;p45"/>
          <p:cNvGraphicFramePr/>
          <p:nvPr/>
        </p:nvGraphicFramePr>
        <p:xfrm>
          <a:off x="3838825" y="1067050"/>
          <a:ext cx="3000000" cy="3000000"/>
        </p:xfrm>
        <a:graphic>
          <a:graphicData uri="http://schemas.openxmlformats.org/drawingml/2006/table">
            <a:tbl>
              <a:tblPr>
                <a:noFill/>
                <a:tableStyleId>{632C793A-673B-42C1-9324-A0E5CA759ECC}</a:tableStyleId>
              </a:tblPr>
              <a:tblGrid>
                <a:gridCol w="694075"/>
                <a:gridCol w="1977175"/>
              </a:tblGrid>
              <a:tr h="306350">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V, V2, VS</a:t>
                      </a:r>
                      <a:endParaRPr sz="1200">
                        <a:latin typeface="Montserrat SemiBold"/>
                        <a:ea typeface="Montserrat SemiBold"/>
                        <a:cs typeface="Montserrat SemiBold"/>
                        <a:sym typeface="Montserrat SemiBold"/>
                      </a:endParaRPr>
                    </a:p>
                  </a:txBody>
                  <a:tcPr marT="91425" marB="91425" marR="91425" marL="91425"/>
                </a:tc>
                <a:tc hMerge="1"/>
              </a:tr>
              <a:tr h="3250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RForm =&gt; Str</a:t>
                      </a:r>
                      <a:endParaRPr sz="1000">
                        <a:latin typeface="Montserrat"/>
                        <a:ea typeface="Montserrat"/>
                        <a:cs typeface="Montserrat"/>
                        <a:sym typeface="Montserrat"/>
                      </a:endParaRPr>
                    </a:p>
                  </a:txBody>
                  <a:tcPr marT="91425" marB="91425" marR="91425" marL="91425"/>
                </a:tc>
              </a:tr>
              <a:tr h="29472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RInit</a:t>
                      </a:r>
                      <a:endParaRPr sz="1000">
                        <a:latin typeface="Montserrat"/>
                        <a:ea typeface="Montserrat"/>
                        <a:cs typeface="Montserrat"/>
                        <a:sym typeface="Montserrat"/>
                      </a:endParaRPr>
                    </a:p>
                  </a:txBody>
                  <a:tcPr marT="91425" marB="91425" marR="91425" marL="91425"/>
                </a:tc>
              </a:tr>
              <a:tr h="29472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syl</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Syl</a:t>
                      </a:r>
                      <a:endParaRPr sz="1000">
                        <a:latin typeface="Montserrat"/>
                        <a:ea typeface="Montserrat"/>
                        <a:cs typeface="Montserrat"/>
                        <a:sym typeface="Montserrat"/>
                      </a:endParaRPr>
                    </a:p>
                  </a:txBody>
                  <a:tcPr marT="91425" marB="91425" marR="91425" marL="91425"/>
                </a:tc>
              </a:tr>
              <a:tr h="29472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voice</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Voice</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343" name="Google Shape;343;p45"/>
          <p:cNvGraphicFramePr/>
          <p:nvPr/>
        </p:nvGraphicFramePr>
        <p:xfrm>
          <a:off x="311700" y="2924800"/>
          <a:ext cx="3000000" cy="3000000"/>
        </p:xfrm>
        <a:graphic>
          <a:graphicData uri="http://schemas.openxmlformats.org/drawingml/2006/table">
            <a:tbl>
              <a:tblPr>
                <a:noFill/>
                <a:tableStyleId>{632C793A-673B-42C1-9324-A0E5CA759ECC}</a:tableStyleId>
              </a:tblPr>
              <a:tblGrid>
                <a:gridCol w="512875"/>
                <a:gridCol w="618500"/>
                <a:gridCol w="546800"/>
                <a:gridCol w="501925"/>
                <a:gridCol w="488175"/>
                <a:gridCol w="723350"/>
              </a:tblGrid>
              <a:tr h="270050">
                <a:tc gridSpan="6">
                  <a:txBody>
                    <a:bodyPr/>
                    <a:lstStyle/>
                    <a:p>
                      <a:pPr indent="0" lvl="0" marL="0" rtl="0" algn="l">
                        <a:spcBef>
                          <a:spcPts val="0"/>
                        </a:spcBef>
                        <a:spcAft>
                          <a:spcPts val="0"/>
                        </a:spcAft>
                        <a:buNone/>
                      </a:pPr>
                      <a:r>
                        <a:rPr lang="en-GB" sz="1100">
                          <a:latin typeface="Montserrat SemiBold"/>
                          <a:ea typeface="Montserrat SemiBold"/>
                          <a:cs typeface="Montserrat SemiBold"/>
                          <a:sym typeface="Montserrat SemiBold"/>
                        </a:rPr>
                        <a:t>bon</a:t>
                      </a:r>
                      <a:r>
                        <a:rPr lang="en-GB" sz="1100">
                          <a:latin typeface="Montserrat SemiBold"/>
                          <a:ea typeface="Montserrat SemiBold"/>
                          <a:cs typeface="Montserrat SemiBold"/>
                          <a:sym typeface="Montserrat SemiBold"/>
                        </a:rPr>
                        <a:t>_V2 (</a:t>
                      </a:r>
                      <a:r>
                        <a:rPr i="1" lang="en-GB" sz="1100">
                          <a:latin typeface="Montserrat SemiBold"/>
                          <a:ea typeface="Montserrat SemiBold"/>
                          <a:cs typeface="Montserrat SemiBold"/>
                          <a:sym typeface="Montserrat SemiBold"/>
                        </a:rPr>
                        <a:t>see</a:t>
                      </a:r>
                      <a:r>
                        <a:rPr lang="en-GB" sz="1100">
                          <a:latin typeface="Montserrat SemiBold"/>
                          <a:ea typeface="Montserrat SemiBold"/>
                          <a:cs typeface="Montserrat SemiBold"/>
                          <a:sym typeface="Montserrat SemiBold"/>
                        </a:rPr>
                        <a:t>)</a:t>
                      </a:r>
                      <a:endParaRPr sz="1100">
                        <a:latin typeface="Montserrat SemiBold"/>
                        <a:ea typeface="Montserrat SemiBold"/>
                        <a:cs typeface="Montserrat SemiBold"/>
                        <a:sym typeface="Montserrat SemiBold"/>
                      </a:endParaRPr>
                    </a:p>
                  </a:txBody>
                  <a:tcPr marT="91425" marB="91425" marR="91425" marL="91425"/>
                </a:tc>
                <a:tc hMerge="1"/>
                <a:tc hMerge="1"/>
                <a:tc hMerge="1"/>
                <a:tc hMerge="1"/>
                <a:tc hMerge="1"/>
              </a:tr>
              <a:tr h="247025">
                <a:tc rowSpan="2">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s</a:t>
                      </a:r>
                      <a:endParaRPr sz="9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R_a</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R_ile</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R_e</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R_i</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R_anga</a:t>
                      </a:r>
                      <a:endParaRPr sz="800">
                        <a:latin typeface="Montserrat"/>
                        <a:ea typeface="Montserrat"/>
                        <a:cs typeface="Montserrat"/>
                        <a:sym typeface="Montserrat"/>
                      </a:endParaRPr>
                    </a:p>
                  </a:txBody>
                  <a:tcPr marT="91425" marB="91425" marR="91425" marL="91425" anchor="b"/>
                </a:tc>
              </a:tr>
              <a:tr h="276375">
                <a:tc vMerge="1"/>
                <a:tc>
                  <a:txBody>
                    <a:bodyPr/>
                    <a:lstStyle/>
                    <a:p>
                      <a:pPr indent="0" lvl="0" marL="0" rtl="0" algn="l">
                        <a:spcBef>
                          <a:spcPts val="0"/>
                        </a:spcBef>
                        <a:spcAft>
                          <a:spcPts val="0"/>
                        </a:spcAft>
                        <a:buNone/>
                      </a:pPr>
                      <a:r>
                        <a:rPr lang="en-GB" sz="900">
                          <a:latin typeface="Montserrat"/>
                          <a:ea typeface="Montserrat"/>
                          <a:cs typeface="Montserrat"/>
                          <a:sym typeface="Montserrat"/>
                        </a:rPr>
                        <a:t>bona</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bonile</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solidFill>
                            <a:schemeClr val="dk1"/>
                          </a:solidFill>
                          <a:latin typeface="Montserrat"/>
                          <a:ea typeface="Montserrat"/>
                          <a:cs typeface="Montserrat"/>
                          <a:sym typeface="Montserrat"/>
                        </a:rPr>
                        <a:t>bone</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boni</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bonanga</a:t>
                      </a:r>
                      <a:endParaRPr sz="900">
                        <a:latin typeface="Montserrat"/>
                        <a:ea typeface="Montserrat"/>
                        <a:cs typeface="Montserrat"/>
                        <a:sym typeface="Montserrat"/>
                      </a:endParaRPr>
                    </a:p>
                  </a:txBody>
                  <a:tcPr marT="91425" marB="91425" marR="91425" marL="91425"/>
                </a:tc>
              </a:tr>
              <a:tr h="2470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r</a:t>
                      </a:r>
                      <a:endParaRPr sz="900">
                        <a:latin typeface="Montserrat Medium"/>
                        <a:ea typeface="Montserrat Medium"/>
                        <a:cs typeface="Montserrat Medium"/>
                        <a:sym typeface="Montserrat Medium"/>
                      </a:endParaRPr>
                    </a:p>
                  </a:txBody>
                  <a:tcPr marT="91425" marB="91425" marR="91425" marL="91425"/>
                </a:tc>
                <a:tc gridSpan="5">
                  <a:txBody>
                    <a:bodyPr/>
                    <a:lstStyle/>
                    <a:p>
                      <a:pPr indent="0" lvl="0" marL="0" rtl="0" algn="l">
                        <a:spcBef>
                          <a:spcPts val="0"/>
                        </a:spcBef>
                        <a:spcAft>
                          <a:spcPts val="0"/>
                        </a:spcAft>
                        <a:buNone/>
                      </a:pPr>
                      <a:r>
                        <a:rPr lang="en-GB" sz="900">
                          <a:latin typeface="Montserrat"/>
                          <a:ea typeface="Montserrat"/>
                          <a:cs typeface="Montserrat"/>
                          <a:sym typeface="Montserrat"/>
                        </a:rPr>
                        <a:t>RC</a:t>
                      </a:r>
                      <a:endParaRPr sz="900">
                        <a:latin typeface="Montserrat"/>
                        <a:ea typeface="Montserrat"/>
                        <a:cs typeface="Montserrat"/>
                        <a:sym typeface="Montserrat"/>
                      </a:endParaRPr>
                    </a:p>
                  </a:txBody>
                  <a:tcPr marT="91425" marB="91425" marR="91425" marL="91425"/>
                </a:tc>
                <a:tc hMerge="1"/>
                <a:tc hMerge="1"/>
                <a:tc hMerge="1"/>
                <a:tc hMerge="1"/>
              </a:tr>
              <a:tr h="3522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syl</a:t>
                      </a:r>
                      <a:endParaRPr sz="900">
                        <a:latin typeface="Montserrat Medium"/>
                        <a:ea typeface="Montserrat Medium"/>
                        <a:cs typeface="Montserrat Medium"/>
                        <a:sym typeface="Montserrat Medium"/>
                      </a:endParaRPr>
                    </a:p>
                  </a:txBody>
                  <a:tcPr marT="91425" marB="91425" marR="91425" marL="91425"/>
                </a:tc>
                <a:tc gridSpan="5">
                  <a:txBody>
                    <a:bodyPr/>
                    <a:lstStyle/>
                    <a:p>
                      <a:pPr indent="0" lvl="0" marL="0" rtl="0" algn="l">
                        <a:spcBef>
                          <a:spcPts val="0"/>
                        </a:spcBef>
                        <a:spcAft>
                          <a:spcPts val="0"/>
                        </a:spcAft>
                        <a:buNone/>
                      </a:pPr>
                      <a:r>
                        <a:rPr lang="en-GB" sz="900">
                          <a:latin typeface="Montserrat"/>
                          <a:ea typeface="Montserrat"/>
                          <a:cs typeface="Montserrat"/>
                          <a:sym typeface="Montserrat"/>
                        </a:rPr>
                        <a:t>SylMult</a:t>
                      </a:r>
                      <a:endParaRPr sz="900">
                        <a:latin typeface="Montserrat"/>
                        <a:ea typeface="Montserrat"/>
                        <a:cs typeface="Montserrat"/>
                        <a:sym typeface="Montserrat"/>
                      </a:endParaRPr>
                    </a:p>
                  </a:txBody>
                  <a:tcPr marT="91425" marB="91425" marR="91425" marL="91425"/>
                </a:tc>
                <a:tc hMerge="1"/>
                <a:tc hMerge="1"/>
                <a:tc hMerge="1"/>
                <a:tc hMerge="1"/>
              </a:tr>
              <a:tr h="3522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voice</a:t>
                      </a:r>
                      <a:endParaRPr sz="900">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gridSpan="5">
                  <a:txBody>
                    <a:bodyPr/>
                    <a:lstStyle/>
                    <a:p>
                      <a:pPr indent="0" lvl="0" marL="0" rtl="0" algn="l">
                        <a:spcBef>
                          <a:spcPts val="0"/>
                        </a:spcBef>
                        <a:spcAft>
                          <a:spcPts val="0"/>
                        </a:spcAft>
                        <a:buNone/>
                      </a:pPr>
                      <a:r>
                        <a:rPr lang="en-GB" sz="900">
                          <a:latin typeface="Montserrat"/>
                          <a:ea typeface="Montserrat"/>
                          <a:cs typeface="Montserrat"/>
                          <a:sym typeface="Montserrat"/>
                        </a:rPr>
                        <a:t>Active</a:t>
                      </a:r>
                      <a:endParaRPr sz="9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hMerge="1"/>
                <a:tc hMerge="1"/>
                <a:tc hMerge="1"/>
                <a:tc hMerge="1"/>
              </a:tr>
            </a:tbl>
          </a:graphicData>
        </a:graphic>
      </p:graphicFrame>
      <p:graphicFrame>
        <p:nvGraphicFramePr>
          <p:cNvPr id="344" name="Google Shape;344;p45"/>
          <p:cNvGraphicFramePr/>
          <p:nvPr/>
        </p:nvGraphicFramePr>
        <p:xfrm>
          <a:off x="3838825" y="2924800"/>
          <a:ext cx="3000000" cy="3000000"/>
        </p:xfrm>
        <a:graphic>
          <a:graphicData uri="http://schemas.openxmlformats.org/drawingml/2006/table">
            <a:tbl>
              <a:tblPr>
                <a:noFill/>
                <a:tableStyleId>{632C793A-673B-42C1-9324-A0E5CA759ECC}</a:tableStyleId>
              </a:tblPr>
              <a:tblGrid>
                <a:gridCol w="512875"/>
                <a:gridCol w="618500"/>
                <a:gridCol w="546800"/>
                <a:gridCol w="501925"/>
                <a:gridCol w="488175"/>
                <a:gridCol w="723350"/>
              </a:tblGrid>
              <a:tr h="270050">
                <a:tc gridSpan="6">
                  <a:txBody>
                    <a:bodyPr/>
                    <a:lstStyle/>
                    <a:p>
                      <a:pPr indent="0" lvl="0" marL="0" rtl="0" algn="l">
                        <a:spcBef>
                          <a:spcPts val="0"/>
                        </a:spcBef>
                        <a:spcAft>
                          <a:spcPts val="0"/>
                        </a:spcAft>
                        <a:buNone/>
                      </a:pPr>
                      <a:r>
                        <a:rPr lang="en-GB" sz="1100">
                          <a:latin typeface="Montserrat SemiBold"/>
                          <a:ea typeface="Montserrat SemiBold"/>
                          <a:cs typeface="Montserrat SemiBold"/>
                          <a:sym typeface="Montserrat SemiBold"/>
                        </a:rPr>
                        <a:t>th</a:t>
                      </a:r>
                      <a:r>
                        <a:rPr lang="en-GB" sz="1100">
                          <a:latin typeface="Montserrat SemiBold"/>
                          <a:ea typeface="Montserrat SemiBold"/>
                          <a:cs typeface="Montserrat SemiBold"/>
                          <a:sym typeface="Montserrat SemiBold"/>
                        </a:rPr>
                        <a:t>_V2 (</a:t>
                      </a:r>
                      <a:r>
                        <a:rPr i="1" lang="en-GB" sz="1100">
                          <a:latin typeface="Montserrat SemiBold"/>
                          <a:ea typeface="Montserrat SemiBold"/>
                          <a:cs typeface="Montserrat SemiBold"/>
                          <a:sym typeface="Montserrat SemiBold"/>
                        </a:rPr>
                        <a:t>say</a:t>
                      </a:r>
                      <a:r>
                        <a:rPr lang="en-GB" sz="1100">
                          <a:latin typeface="Montserrat SemiBold"/>
                          <a:ea typeface="Montserrat SemiBold"/>
                          <a:cs typeface="Montserrat SemiBold"/>
                          <a:sym typeface="Montserrat SemiBold"/>
                        </a:rPr>
                        <a:t>)</a:t>
                      </a:r>
                      <a:endParaRPr sz="1100">
                        <a:latin typeface="Montserrat SemiBold"/>
                        <a:ea typeface="Montserrat SemiBold"/>
                        <a:cs typeface="Montserrat SemiBold"/>
                        <a:sym typeface="Montserrat SemiBold"/>
                      </a:endParaRPr>
                    </a:p>
                  </a:txBody>
                  <a:tcPr marT="91425" marB="91425" marR="91425" marL="91425"/>
                </a:tc>
                <a:tc hMerge="1"/>
                <a:tc hMerge="1"/>
                <a:tc hMerge="1"/>
                <a:tc hMerge="1"/>
                <a:tc hMerge="1"/>
              </a:tr>
              <a:tr h="247025">
                <a:tc rowSpan="2">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s</a:t>
                      </a:r>
                      <a:endParaRPr sz="9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R_a</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R_ile</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R_e</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R_i</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R_anga</a:t>
                      </a:r>
                      <a:endParaRPr sz="800">
                        <a:latin typeface="Montserrat"/>
                        <a:ea typeface="Montserrat"/>
                        <a:cs typeface="Montserrat"/>
                        <a:sym typeface="Montserrat"/>
                      </a:endParaRPr>
                    </a:p>
                  </a:txBody>
                  <a:tcPr marT="91425" marB="91425" marR="91425" marL="91425" anchor="b"/>
                </a:tc>
              </a:tr>
              <a:tr h="276375">
                <a:tc vMerge="1"/>
                <a:tc>
                  <a:txBody>
                    <a:bodyPr/>
                    <a:lstStyle/>
                    <a:p>
                      <a:pPr indent="0" lvl="0" marL="0" rtl="0" algn="l">
                        <a:spcBef>
                          <a:spcPts val="0"/>
                        </a:spcBef>
                        <a:spcAft>
                          <a:spcPts val="0"/>
                        </a:spcAft>
                        <a:buNone/>
                      </a:pPr>
                      <a:r>
                        <a:rPr lang="en-GB" sz="900">
                          <a:latin typeface="Montserrat"/>
                          <a:ea typeface="Montserrat"/>
                          <a:cs typeface="Montserrat"/>
                          <a:sym typeface="Montserrat"/>
                        </a:rPr>
                        <a:t>thi</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thile</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solidFill>
                            <a:schemeClr val="dk1"/>
                          </a:solidFill>
                          <a:latin typeface="Montserrat"/>
                          <a:ea typeface="Montserrat"/>
                          <a:cs typeface="Montserrat"/>
                          <a:sym typeface="Montserrat"/>
                        </a:rPr>
                        <a:t>the</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thi</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thanga</a:t>
                      </a:r>
                      <a:endParaRPr sz="900">
                        <a:latin typeface="Montserrat"/>
                        <a:ea typeface="Montserrat"/>
                        <a:cs typeface="Montserrat"/>
                        <a:sym typeface="Montserrat"/>
                      </a:endParaRPr>
                    </a:p>
                  </a:txBody>
                  <a:tcPr marT="91425" marB="91425" marR="91425" marL="91425"/>
                </a:tc>
              </a:tr>
              <a:tr h="247025">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r</a:t>
                      </a:r>
                      <a:endParaRPr sz="900">
                        <a:latin typeface="Montserrat Medium"/>
                        <a:ea typeface="Montserrat Medium"/>
                        <a:cs typeface="Montserrat Medium"/>
                        <a:sym typeface="Montserrat Medium"/>
                      </a:endParaRPr>
                    </a:p>
                  </a:txBody>
                  <a:tcPr marT="91425" marB="91425" marR="91425" marL="91425"/>
                </a:tc>
                <a:tc gridSpan="5">
                  <a:txBody>
                    <a:bodyPr/>
                    <a:lstStyle/>
                    <a:p>
                      <a:pPr indent="0" lvl="0" marL="0" rtl="0" algn="l">
                        <a:spcBef>
                          <a:spcPts val="0"/>
                        </a:spcBef>
                        <a:spcAft>
                          <a:spcPts val="0"/>
                        </a:spcAft>
                        <a:buNone/>
                      </a:pPr>
                      <a:r>
                        <a:rPr lang="en-GB" sz="900">
                          <a:latin typeface="Montserrat"/>
                          <a:ea typeface="Montserrat"/>
                          <a:cs typeface="Montserrat"/>
                          <a:sym typeface="Montserrat"/>
                        </a:rPr>
                        <a:t>RC</a:t>
                      </a:r>
                      <a:endParaRPr sz="900">
                        <a:latin typeface="Montserrat"/>
                        <a:ea typeface="Montserrat"/>
                        <a:cs typeface="Montserrat"/>
                        <a:sym typeface="Montserrat"/>
                      </a:endParaRPr>
                    </a:p>
                  </a:txBody>
                  <a:tcPr marT="91425" marB="91425" marR="91425" marL="91425"/>
                </a:tc>
                <a:tc hMerge="1"/>
                <a:tc hMerge="1"/>
                <a:tc hMerge="1"/>
                <a:tc hMerge="1"/>
              </a:tr>
              <a:tr h="3522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syl</a:t>
                      </a:r>
                      <a:endParaRPr sz="900">
                        <a:latin typeface="Montserrat Medium"/>
                        <a:ea typeface="Montserrat Medium"/>
                        <a:cs typeface="Montserrat Medium"/>
                        <a:sym typeface="Montserrat Medium"/>
                      </a:endParaRPr>
                    </a:p>
                  </a:txBody>
                  <a:tcPr marT="91425" marB="91425" marR="91425" marL="91425"/>
                </a:tc>
                <a:tc gridSpan="5">
                  <a:txBody>
                    <a:bodyPr/>
                    <a:lstStyle/>
                    <a:p>
                      <a:pPr indent="0" lvl="0" marL="0" rtl="0" algn="l">
                        <a:spcBef>
                          <a:spcPts val="0"/>
                        </a:spcBef>
                        <a:spcAft>
                          <a:spcPts val="0"/>
                        </a:spcAft>
                        <a:buNone/>
                      </a:pPr>
                      <a:r>
                        <a:rPr lang="en-GB" sz="900">
                          <a:latin typeface="Montserrat"/>
                          <a:ea typeface="Montserrat"/>
                          <a:cs typeface="Montserrat"/>
                          <a:sym typeface="Montserrat"/>
                        </a:rPr>
                        <a:t>SylMono</a:t>
                      </a:r>
                      <a:endParaRPr sz="900">
                        <a:latin typeface="Montserrat"/>
                        <a:ea typeface="Montserrat"/>
                        <a:cs typeface="Montserrat"/>
                        <a:sym typeface="Montserrat"/>
                      </a:endParaRPr>
                    </a:p>
                  </a:txBody>
                  <a:tcPr marT="91425" marB="91425" marR="91425" marL="91425"/>
                </a:tc>
                <a:tc hMerge="1"/>
                <a:tc hMerge="1"/>
                <a:tc hMerge="1"/>
                <a:tc hMerge="1"/>
              </a:tr>
              <a:tr h="352250">
                <a:tc>
                  <a:txBody>
                    <a:bodyPr/>
                    <a:lstStyle/>
                    <a:p>
                      <a:pPr indent="0" lvl="0" marL="0" rtl="0" algn="l">
                        <a:spcBef>
                          <a:spcPts val="0"/>
                        </a:spcBef>
                        <a:spcAft>
                          <a:spcPts val="0"/>
                        </a:spcAft>
                        <a:buNone/>
                      </a:pPr>
                      <a:r>
                        <a:rPr lang="en-GB" sz="900">
                          <a:latin typeface="Montserrat Medium"/>
                          <a:ea typeface="Montserrat Medium"/>
                          <a:cs typeface="Montserrat Medium"/>
                          <a:sym typeface="Montserrat Medium"/>
                        </a:rPr>
                        <a:t>voice</a:t>
                      </a:r>
                      <a:endParaRPr sz="900">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gridSpan="5">
                  <a:txBody>
                    <a:bodyPr/>
                    <a:lstStyle/>
                    <a:p>
                      <a:pPr indent="0" lvl="0" marL="0" rtl="0" algn="l">
                        <a:spcBef>
                          <a:spcPts val="0"/>
                        </a:spcBef>
                        <a:spcAft>
                          <a:spcPts val="0"/>
                        </a:spcAft>
                        <a:buNone/>
                      </a:pPr>
                      <a:r>
                        <a:rPr lang="en-GB" sz="900">
                          <a:latin typeface="Montserrat"/>
                          <a:ea typeface="Montserrat"/>
                          <a:cs typeface="Montserrat"/>
                          <a:sym typeface="Montserrat"/>
                        </a:rPr>
                        <a:t>Active</a:t>
                      </a:r>
                      <a:endParaRPr sz="9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hMerge="1"/>
                <a:tc hMerge="1"/>
                <a:tc hMerge="1"/>
                <a:tc hMerge="1"/>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Quick v</a:t>
            </a:r>
            <a:r>
              <a:rPr lang="en-GB">
                <a:latin typeface="Montserrat SemiBold"/>
                <a:ea typeface="Montserrat SemiBold"/>
                <a:cs typeface="Montserrat SemiBold"/>
                <a:sym typeface="Montserrat SemiBold"/>
              </a:rPr>
              <a:t>erb morphology</a:t>
            </a:r>
            <a:endParaRPr>
              <a:latin typeface="Montserrat SemiBold"/>
              <a:ea typeface="Montserrat SemiBold"/>
              <a:cs typeface="Montserrat SemiBold"/>
              <a:sym typeface="Montserrat SemiBold"/>
            </a:endParaRPr>
          </a:p>
        </p:txBody>
      </p:sp>
      <p:graphicFrame>
        <p:nvGraphicFramePr>
          <p:cNvPr id="350" name="Google Shape;350;p46"/>
          <p:cNvGraphicFramePr/>
          <p:nvPr/>
        </p:nvGraphicFramePr>
        <p:xfrm>
          <a:off x="311700" y="1144875"/>
          <a:ext cx="3000000" cy="3000000"/>
        </p:xfrm>
        <a:graphic>
          <a:graphicData uri="http://schemas.openxmlformats.org/drawingml/2006/table">
            <a:tbl>
              <a:tblPr>
                <a:noFill/>
                <a:tableStyleId>{632C793A-673B-42C1-9324-A0E5CA759ECC}</a:tableStyleId>
              </a:tblPr>
              <a:tblGrid>
                <a:gridCol w="832975"/>
                <a:gridCol w="5092075"/>
              </a:tblGrid>
              <a:tr h="250950">
                <a:tc gridSpan="2">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Params</a:t>
                      </a:r>
                      <a:endParaRPr sz="1000">
                        <a:latin typeface="Montserrat SemiBold"/>
                        <a:ea typeface="Montserrat SemiBold"/>
                        <a:cs typeface="Montserrat SemiBold"/>
                        <a:sym typeface="Montserrat SemiBold"/>
                      </a:endParaRPr>
                    </a:p>
                  </a:txBody>
                  <a:tcPr marT="91425" marB="91425" marR="91425" marL="91425"/>
                </a:tc>
                <a:tc hMerge="1"/>
              </a:tr>
              <a:tr h="209125">
                <a:tc>
                  <a:txBody>
                    <a:bodyPr/>
                    <a:lstStyle/>
                    <a:p>
                      <a:pPr indent="0" lvl="0" marL="0" rtl="0" algn="l">
                        <a:spcBef>
                          <a:spcPts val="0"/>
                        </a:spcBef>
                        <a:spcAft>
                          <a:spcPts val="0"/>
                        </a:spcAft>
                        <a:buClr>
                          <a:schemeClr val="dk1"/>
                        </a:buClr>
                        <a:buSzPts val="1100"/>
                        <a:buFont typeface="Arial"/>
                        <a:buNone/>
                      </a:pPr>
                      <a:r>
                        <a:rPr lang="en-GB" sz="800">
                          <a:solidFill>
                            <a:schemeClr val="dk1"/>
                          </a:solidFill>
                          <a:latin typeface="Montserrat Medium"/>
                          <a:ea typeface="Montserrat Medium"/>
                          <a:cs typeface="Montserrat Medium"/>
                          <a:sym typeface="Montserrat Medium"/>
                        </a:rPr>
                        <a:t>DMood</a:t>
                      </a:r>
                      <a:endParaRPr sz="8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800">
                          <a:solidFill>
                            <a:schemeClr val="dk1"/>
                          </a:solidFill>
                          <a:latin typeface="Montserrat"/>
                          <a:ea typeface="Montserrat"/>
                          <a:cs typeface="Montserrat"/>
                          <a:sym typeface="Montserrat"/>
                        </a:rPr>
                        <a:t>Princ | Part</a:t>
                      </a:r>
                      <a:endParaRPr sz="8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209125">
                <a:tc>
                  <a:txBody>
                    <a:bodyPr/>
                    <a:lstStyle/>
                    <a:p>
                      <a:pPr indent="0" lvl="0" marL="0" rtl="0" algn="l">
                        <a:spcBef>
                          <a:spcPts val="0"/>
                        </a:spcBef>
                        <a:spcAft>
                          <a:spcPts val="0"/>
                        </a:spcAft>
                        <a:buClr>
                          <a:schemeClr val="dk1"/>
                        </a:buClr>
                        <a:buSzPts val="1100"/>
                        <a:buFont typeface="Arial"/>
                        <a:buNone/>
                      </a:pPr>
                      <a:r>
                        <a:rPr lang="en-GB" sz="800">
                          <a:solidFill>
                            <a:schemeClr val="dk1"/>
                          </a:solidFill>
                          <a:latin typeface="Montserrat Medium"/>
                          <a:ea typeface="Montserrat Medium"/>
                          <a:cs typeface="Montserrat Medium"/>
                          <a:sym typeface="Montserrat Medium"/>
                        </a:rPr>
                        <a:t>Aspect</a:t>
                      </a:r>
                      <a:endParaRPr sz="8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800">
                          <a:solidFill>
                            <a:schemeClr val="dk1"/>
                          </a:solidFill>
                          <a:latin typeface="Montserrat"/>
                          <a:ea typeface="Montserrat"/>
                          <a:cs typeface="Montserrat"/>
                          <a:sym typeface="Montserrat"/>
                        </a:rPr>
                        <a:t>Null | Prog | Excl</a:t>
                      </a:r>
                      <a:endParaRPr sz="8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9125">
                <a:tc>
                  <a:txBody>
                    <a:bodyPr/>
                    <a:lstStyle/>
                    <a:p>
                      <a:pPr indent="0" lvl="0" marL="0" rtl="0" algn="l">
                        <a:spcBef>
                          <a:spcPts val="0"/>
                        </a:spcBef>
                        <a:spcAft>
                          <a:spcPts val="0"/>
                        </a:spcAft>
                        <a:buClr>
                          <a:schemeClr val="dk1"/>
                        </a:buClr>
                        <a:buSzPts val="1100"/>
                        <a:buFont typeface="Arial"/>
                        <a:buNone/>
                      </a:pPr>
                      <a:r>
                        <a:rPr lang="en-GB" sz="800">
                          <a:solidFill>
                            <a:schemeClr val="dk1"/>
                          </a:solidFill>
                          <a:latin typeface="Montserrat Medium"/>
                          <a:ea typeface="Montserrat Medium"/>
                          <a:cs typeface="Montserrat Medium"/>
                          <a:sym typeface="Montserrat Medium"/>
                        </a:rPr>
                        <a:t>BasicTense</a:t>
                      </a:r>
                      <a:endParaRPr sz="8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800">
                          <a:solidFill>
                            <a:schemeClr val="dk1"/>
                          </a:solidFill>
                          <a:latin typeface="Montserrat"/>
                          <a:ea typeface="Montserrat"/>
                          <a:cs typeface="Montserrat"/>
                          <a:sym typeface="Montserrat"/>
                        </a:rPr>
                        <a:t>PerfTense | PastTense | PresTense | FutTense</a:t>
                      </a:r>
                      <a:endParaRPr sz="8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9125">
                <a:tc>
                  <a:txBody>
                    <a:bodyPr/>
                    <a:lstStyle/>
                    <a:p>
                      <a:pPr indent="0" lvl="0" marL="0" rtl="0" algn="l">
                        <a:spcBef>
                          <a:spcPts val="0"/>
                        </a:spcBef>
                        <a:spcAft>
                          <a:spcPts val="0"/>
                        </a:spcAft>
                        <a:buClr>
                          <a:schemeClr val="dk1"/>
                        </a:buClr>
                        <a:buSzPts val="1100"/>
                        <a:buFont typeface="Arial"/>
                        <a:buNone/>
                      </a:pPr>
                      <a:r>
                        <a:rPr lang="en-GB" sz="800">
                          <a:solidFill>
                            <a:schemeClr val="dk1"/>
                          </a:solidFill>
                          <a:latin typeface="Montserrat Medium"/>
                          <a:ea typeface="Montserrat Medium"/>
                          <a:cs typeface="Montserrat Medium"/>
                          <a:sym typeface="Montserrat Medium"/>
                        </a:rPr>
                        <a:t>ZTense</a:t>
                      </a:r>
                      <a:endParaRPr sz="8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800">
                          <a:solidFill>
                            <a:schemeClr val="dk1"/>
                          </a:solidFill>
                          <a:latin typeface="Montserrat"/>
                          <a:ea typeface="Montserrat"/>
                          <a:cs typeface="Montserrat"/>
                          <a:sym typeface="Montserrat"/>
                        </a:rPr>
                        <a:t>Absolute BasicTense | Relative BasicTense BasicTense</a:t>
                      </a:r>
                      <a:endParaRPr sz="8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9125">
                <a:tc>
                  <a:txBody>
                    <a:bodyPr/>
                    <a:lstStyle/>
                    <a:p>
                      <a:pPr indent="0" lvl="0" marL="0" rtl="0" algn="l">
                        <a:spcBef>
                          <a:spcPts val="0"/>
                        </a:spcBef>
                        <a:spcAft>
                          <a:spcPts val="0"/>
                        </a:spcAft>
                        <a:buNone/>
                      </a:pPr>
                      <a:r>
                        <a:rPr lang="en-GB" sz="800">
                          <a:solidFill>
                            <a:schemeClr val="dk1"/>
                          </a:solidFill>
                          <a:latin typeface="Montserrat Medium"/>
                          <a:ea typeface="Montserrat Medium"/>
                          <a:cs typeface="Montserrat Medium"/>
                          <a:sym typeface="Montserrat Medium"/>
                        </a:rPr>
                        <a:t>VForm</a:t>
                      </a:r>
                      <a:endParaRPr sz="8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800">
                          <a:solidFill>
                            <a:schemeClr val="dk1"/>
                          </a:solidFill>
                          <a:latin typeface="Montserrat"/>
                          <a:ea typeface="Montserrat"/>
                          <a:cs typeface="Montserrat"/>
                          <a:sym typeface="Montserrat"/>
                        </a:rPr>
                        <a:t>VFIndic DMood Polarity BasicTense Aspect</a:t>
                      </a:r>
                      <a:r>
                        <a:rPr lang="en-GB" sz="800">
                          <a:solidFill>
                            <a:srgbClr val="434343"/>
                          </a:solidFill>
                          <a:latin typeface="Montserrat"/>
                          <a:ea typeface="Montserrat"/>
                          <a:cs typeface="Montserrat"/>
                          <a:sym typeface="Montserrat"/>
                        </a:rPr>
                        <a:t> | VFPot DMood Polarity Aspect | VFSubj Polarity</a:t>
                      </a:r>
                      <a:endParaRPr sz="800">
                        <a:solidFill>
                          <a:srgbClr val="434343"/>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9125">
                <a:tc>
                  <a:txBody>
                    <a:bodyPr/>
                    <a:lstStyle/>
                    <a:p>
                      <a:pPr indent="0" lvl="0" marL="0" rtl="0" algn="l">
                        <a:spcBef>
                          <a:spcPts val="0"/>
                        </a:spcBef>
                        <a:spcAft>
                          <a:spcPts val="0"/>
                        </a:spcAft>
                        <a:buNone/>
                      </a:pPr>
                      <a:r>
                        <a:rPr lang="en-GB" sz="800">
                          <a:solidFill>
                            <a:schemeClr val="dk1"/>
                          </a:solidFill>
                          <a:latin typeface="Montserrat Medium"/>
                          <a:ea typeface="Montserrat Medium"/>
                          <a:cs typeface="Montserrat Medium"/>
                          <a:sym typeface="Montserrat Medium"/>
                        </a:rPr>
                        <a:t>VPType</a:t>
                      </a:r>
                      <a:endParaRPr sz="800">
                        <a:solidFill>
                          <a:schemeClr val="dk1"/>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800">
                          <a:solidFill>
                            <a:schemeClr val="dk1"/>
                          </a:solidFill>
                          <a:latin typeface="Montserrat"/>
                          <a:ea typeface="Montserrat"/>
                          <a:cs typeface="Montserrat"/>
                          <a:sym typeface="Montserrat"/>
                        </a:rPr>
                        <a:t>CopIdent | CopAssoc | CopDescr | CopEq | VNPCompl | NoComp | VSCompl | AdvComp</a:t>
                      </a:r>
                      <a:endParaRPr sz="8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51" name="Google Shape;351;p46"/>
          <p:cNvGraphicFramePr/>
          <p:nvPr/>
        </p:nvGraphicFramePr>
        <p:xfrm>
          <a:off x="311700" y="3385925"/>
          <a:ext cx="3000000" cy="3000000"/>
        </p:xfrm>
        <a:graphic>
          <a:graphicData uri="http://schemas.openxmlformats.org/drawingml/2006/table">
            <a:tbl>
              <a:tblPr>
                <a:noFill/>
                <a:tableStyleId>{632C793A-673B-42C1-9324-A0E5CA759ECC}</a:tableStyleId>
              </a:tblPr>
              <a:tblGrid>
                <a:gridCol w="2501825"/>
                <a:gridCol w="3423225"/>
              </a:tblGrid>
              <a:tr h="155650">
                <a:tc gridSpan="2">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Opers</a:t>
                      </a:r>
                      <a:endParaRPr sz="1000">
                        <a:latin typeface="Montserrat SemiBold"/>
                        <a:ea typeface="Montserrat SemiBold"/>
                        <a:cs typeface="Montserrat SemiBold"/>
                        <a:sym typeface="Montserrat SemiBold"/>
                      </a:endParaRPr>
                    </a:p>
                  </a:txBody>
                  <a:tcPr marT="91425" marB="91425" marR="91425" marL="91425"/>
                </a:tc>
                <a:tc hMerge="1"/>
              </a:tr>
              <a:tr h="304775">
                <a:tc>
                  <a:txBody>
                    <a:bodyPr/>
                    <a:lstStyle/>
                    <a:p>
                      <a:pPr indent="0" lvl="0" marL="0" rtl="0" algn="l">
                        <a:spcBef>
                          <a:spcPts val="0"/>
                        </a:spcBef>
                        <a:spcAft>
                          <a:spcPts val="0"/>
                        </a:spcAft>
                        <a:buNone/>
                      </a:pPr>
                      <a:r>
                        <a:rPr lang="en-GB" sz="800">
                          <a:solidFill>
                            <a:srgbClr val="3C78D8"/>
                          </a:solidFill>
                          <a:latin typeface="Montserrat Medium"/>
                          <a:ea typeface="Montserrat Medium"/>
                          <a:cs typeface="Montserrat Medium"/>
                          <a:sym typeface="Montserrat Medium"/>
                        </a:rPr>
                        <a:t>rform</a:t>
                      </a:r>
                      <a:endParaRPr sz="800">
                        <a:solidFill>
                          <a:srgbClr val="3C78D8"/>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800">
                          <a:latin typeface="Montserrat"/>
                          <a:ea typeface="Montserrat"/>
                          <a:cs typeface="Montserrat"/>
                          <a:sym typeface="Montserrat"/>
                        </a:rPr>
                        <a:t>VForm -&gt; Bool -&gt; RForm = \vform,longform -&gt; ...</a:t>
                      </a:r>
                      <a:endParaRPr sz="8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304775">
                <a:tc>
                  <a:txBody>
                    <a:bodyPr/>
                    <a:lstStyle/>
                    <a:p>
                      <a:pPr indent="0" lvl="0" marL="0" rtl="0" algn="l">
                        <a:spcBef>
                          <a:spcPts val="0"/>
                        </a:spcBef>
                        <a:spcAft>
                          <a:spcPts val="0"/>
                        </a:spcAft>
                        <a:buNone/>
                      </a:pPr>
                      <a:r>
                        <a:rPr lang="en-GB" sz="800">
                          <a:solidFill>
                            <a:srgbClr val="A61C00"/>
                          </a:solidFill>
                          <a:latin typeface="Montserrat Medium"/>
                          <a:ea typeface="Montserrat Medium"/>
                          <a:cs typeface="Montserrat Medium"/>
                          <a:sym typeface="Montserrat Medium"/>
                        </a:rPr>
                        <a:t>tensePref</a:t>
                      </a:r>
                      <a:r>
                        <a:rPr lang="en-GB" sz="800">
                          <a:latin typeface="Montserrat Medium"/>
                          <a:ea typeface="Montserrat Medium"/>
                          <a:cs typeface="Montserrat Medium"/>
                          <a:sym typeface="Montserrat Medium"/>
                        </a:rPr>
                        <a:t>, </a:t>
                      </a:r>
                      <a:r>
                        <a:rPr lang="en-GB" sz="800">
                          <a:solidFill>
                            <a:srgbClr val="E69138"/>
                          </a:solidFill>
                          <a:latin typeface="Montserrat Medium"/>
                          <a:ea typeface="Montserrat Medium"/>
                          <a:cs typeface="Montserrat Medium"/>
                          <a:sym typeface="Montserrat Medium"/>
                        </a:rPr>
                        <a:t>negPref</a:t>
                      </a:r>
                      <a:r>
                        <a:rPr lang="en-GB" sz="800">
                          <a:latin typeface="Montserrat Medium"/>
                          <a:ea typeface="Montserrat Medium"/>
                          <a:cs typeface="Montserrat Medium"/>
                          <a:sym typeface="Montserrat Medium"/>
                        </a:rPr>
                        <a:t>, negPrefNga, negPrefNge</a:t>
                      </a:r>
                      <a:endParaRPr sz="8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800">
                          <a:latin typeface="Montserrat"/>
                          <a:ea typeface="Montserrat"/>
                          <a:cs typeface="Montserrat"/>
                          <a:sym typeface="Montserrat"/>
                        </a:rPr>
                        <a:t>VForm -&gt; Str = \vform -&gt; ...</a:t>
                      </a:r>
                      <a:endParaRPr sz="8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4775">
                <a:tc>
                  <a:txBody>
                    <a:bodyPr/>
                    <a:lstStyle/>
                    <a:p>
                      <a:pPr indent="0" lvl="0" marL="0" rtl="0" algn="l">
                        <a:spcBef>
                          <a:spcPts val="0"/>
                        </a:spcBef>
                        <a:spcAft>
                          <a:spcPts val="0"/>
                        </a:spcAft>
                        <a:buNone/>
                      </a:pPr>
                      <a:r>
                        <a:rPr lang="en-GB" sz="800">
                          <a:solidFill>
                            <a:srgbClr val="6AA84F"/>
                          </a:solidFill>
                          <a:latin typeface="Montserrat Medium"/>
                          <a:ea typeface="Montserrat Medium"/>
                          <a:cs typeface="Montserrat Medium"/>
                          <a:sym typeface="Montserrat Medium"/>
                        </a:rPr>
                        <a:t>subjConc</a:t>
                      </a:r>
                      <a:endParaRPr sz="800">
                        <a:solidFill>
                          <a:srgbClr val="6AA84F"/>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800">
                          <a:latin typeface="Montserrat"/>
                          <a:ea typeface="Montserrat"/>
                          <a:cs typeface="Montserrat"/>
                          <a:sym typeface="Montserrat"/>
                        </a:rPr>
                        <a:t>VForm -&gt; Agr -&gt; Bool -&gt; Str = \vform,agr,prevow -&gt; ...</a:t>
                      </a:r>
                      <a:endParaRPr sz="8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4775">
                <a:tc>
                  <a:txBody>
                    <a:bodyPr/>
                    <a:lstStyle/>
                    <a:p>
                      <a:pPr indent="0" lvl="0" marL="0" rtl="0" algn="l">
                        <a:spcBef>
                          <a:spcPts val="0"/>
                        </a:spcBef>
                        <a:spcAft>
                          <a:spcPts val="0"/>
                        </a:spcAft>
                        <a:buNone/>
                      </a:pPr>
                      <a:r>
                        <a:rPr lang="en-GB" sz="800">
                          <a:latin typeface="Montserrat Medium"/>
                          <a:ea typeface="Montserrat Medium"/>
                          <a:cs typeface="Montserrat Medium"/>
                          <a:sym typeface="Montserrat Medium"/>
                        </a:rPr>
                        <a:t>objConc</a:t>
                      </a:r>
                      <a:endParaRPr sz="8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800">
                          <a:latin typeface="Montserrat"/>
                          <a:ea typeface="Montserrat"/>
                          <a:cs typeface="Montserrat"/>
                          <a:sym typeface="Montserrat"/>
                        </a:rPr>
                        <a:t>Agr -&gt; RInit -&gt; Syl -&gt; Str = \agr,rinit,syl -&gt; ...</a:t>
                      </a:r>
                      <a:endParaRPr sz="8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52" name="Google Shape;352;p46"/>
          <p:cNvSpPr txBox="1"/>
          <p:nvPr/>
        </p:nvSpPr>
        <p:spPr>
          <a:xfrm>
            <a:off x="6544175" y="3762900"/>
            <a:ext cx="59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E69138"/>
                </a:solidFill>
                <a:latin typeface="Montserrat SemiBold"/>
                <a:ea typeface="Montserrat SemiBold"/>
                <a:cs typeface="Montserrat SemiBold"/>
                <a:sym typeface="Montserrat SemiBold"/>
              </a:rPr>
              <a:t>a</a:t>
            </a:r>
            <a:r>
              <a:rPr lang="en-GB" sz="1000">
                <a:solidFill>
                  <a:schemeClr val="dk1"/>
                </a:solidFill>
                <a:latin typeface="Montserrat"/>
                <a:ea typeface="Montserrat"/>
                <a:cs typeface="Montserrat"/>
                <a:sym typeface="Montserrat"/>
              </a:rPr>
              <a:t> &amp;+</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sz="1000">
                <a:solidFill>
                  <a:srgbClr val="6AA84F"/>
                </a:solidFill>
                <a:latin typeface="Montserrat SemiBold"/>
                <a:ea typeface="Montserrat SemiBold"/>
                <a:cs typeface="Montserrat SemiBold"/>
                <a:sym typeface="Montserrat SemiBold"/>
              </a:rPr>
              <a:t>ka</a:t>
            </a:r>
            <a:r>
              <a:rPr lang="en-GB" sz="1000">
                <a:solidFill>
                  <a:schemeClr val="dk1"/>
                </a:solidFill>
                <a:latin typeface="Montserrat"/>
                <a:ea typeface="Montserrat"/>
                <a:cs typeface="Montserrat"/>
                <a:sym typeface="Montserrat"/>
              </a:rPr>
              <a:t> &amp;+</a:t>
            </a:r>
            <a:endParaRPr sz="1000">
              <a:solidFill>
                <a:srgbClr val="6AA84F"/>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GB" sz="1000">
                <a:solidFill>
                  <a:srgbClr val="A61C00"/>
                </a:solidFill>
                <a:latin typeface="Montserrat SemiBold"/>
                <a:ea typeface="Montserrat SemiBold"/>
                <a:cs typeface="Montserrat SemiBold"/>
                <a:sym typeface="Montserrat SemiBold"/>
              </a:rPr>
              <a:t>zu</a:t>
            </a:r>
            <a:r>
              <a:rPr lang="en-GB" sz="1000">
                <a:solidFill>
                  <a:schemeClr val="dk1"/>
                </a:solidFill>
                <a:latin typeface="Montserrat"/>
                <a:ea typeface="Montserrat"/>
                <a:cs typeface="Montserrat"/>
                <a:sym typeface="Montserrat"/>
              </a:rPr>
              <a:t> &amp;+</a:t>
            </a:r>
            <a:endParaRPr sz="1000">
              <a:solidFill>
                <a:srgbClr val="A61C00"/>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1100"/>
              <a:buFont typeface="Arial"/>
              <a:buNone/>
            </a:pPr>
            <a:r>
              <a:rPr lang="en-GB" sz="1000">
                <a:solidFill>
                  <a:srgbClr val="3C78D8"/>
                </a:solidFill>
                <a:latin typeface="Montserrat SemiBold"/>
                <a:ea typeface="Montserrat SemiBold"/>
                <a:cs typeface="Montserrat SemiBold"/>
                <a:sym typeface="Montserrat SemiBold"/>
              </a:rPr>
              <a:t>zuza</a:t>
            </a:r>
            <a:endParaRPr>
              <a:solidFill>
                <a:srgbClr val="3C78D8"/>
              </a:solidFill>
            </a:endParaRPr>
          </a:p>
        </p:txBody>
      </p:sp>
      <p:sp>
        <p:nvSpPr>
          <p:cNvPr id="353" name="Google Shape;353;p46"/>
          <p:cNvSpPr txBox="1"/>
          <p:nvPr/>
        </p:nvSpPr>
        <p:spPr>
          <a:xfrm>
            <a:off x="7135475" y="3993750"/>
            <a:ext cx="164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latin typeface="Montserrat"/>
                <a:ea typeface="Montserrat"/>
                <a:cs typeface="Montserrat"/>
                <a:sym typeface="Montserrat"/>
              </a:rPr>
              <a:t>= </a:t>
            </a:r>
            <a:r>
              <a:rPr lang="en-GB" sz="1000">
                <a:solidFill>
                  <a:srgbClr val="E69138"/>
                </a:solidFill>
                <a:latin typeface="Montserrat SemiBold"/>
                <a:ea typeface="Montserrat SemiBold"/>
                <a:cs typeface="Montserrat SemiBold"/>
                <a:sym typeface="Montserrat SemiBold"/>
              </a:rPr>
              <a:t>a</a:t>
            </a:r>
            <a:r>
              <a:rPr lang="en-GB" sz="1000">
                <a:solidFill>
                  <a:srgbClr val="6AA84F"/>
                </a:solidFill>
                <a:latin typeface="Montserrat SemiBold"/>
                <a:ea typeface="Montserrat SemiBold"/>
                <a:cs typeface="Montserrat SemiBold"/>
                <a:sym typeface="Montserrat SemiBold"/>
              </a:rPr>
              <a:t>ka</a:t>
            </a:r>
            <a:r>
              <a:rPr lang="en-GB" sz="1000">
                <a:solidFill>
                  <a:srgbClr val="A61C00"/>
                </a:solidFill>
                <a:latin typeface="Montserrat SemiBold"/>
                <a:ea typeface="Montserrat SemiBold"/>
                <a:cs typeface="Montserrat SemiBold"/>
                <a:sym typeface="Montserrat SemiBold"/>
              </a:rPr>
              <a:t>zu</a:t>
            </a:r>
            <a:r>
              <a:rPr lang="en-GB" sz="1000">
                <a:solidFill>
                  <a:srgbClr val="3C78D8"/>
                </a:solidFill>
                <a:latin typeface="Montserrat SemiBold"/>
                <a:ea typeface="Montserrat SemiBold"/>
                <a:cs typeface="Montserrat SemiBold"/>
                <a:sym typeface="Montserrat SemiBold"/>
              </a:rPr>
              <a:t>zuza</a:t>
            </a:r>
            <a:endParaRPr>
              <a:solidFill>
                <a:srgbClr val="3C78D8"/>
              </a:solidFill>
            </a:endParaRPr>
          </a:p>
        </p:txBody>
      </p:sp>
      <p:pic>
        <p:nvPicPr>
          <p:cNvPr id="354" name="Google Shape;354;p46"/>
          <p:cNvPicPr preferRelativeResize="0"/>
          <p:nvPr/>
        </p:nvPicPr>
        <p:blipFill>
          <a:blip r:embed="rId3">
            <a:alphaModFix/>
          </a:blip>
          <a:stretch>
            <a:fillRect/>
          </a:stretch>
        </p:blipFill>
        <p:spPr>
          <a:xfrm>
            <a:off x="6388550" y="1672749"/>
            <a:ext cx="2585626" cy="110812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Conclusion</a:t>
            </a:r>
            <a:endParaRPr>
              <a:latin typeface="Montserrat SemiBold"/>
              <a:ea typeface="Montserrat SemiBold"/>
              <a:cs typeface="Montserrat SemiBold"/>
              <a:sym typeface="Montserrat SemiBold"/>
            </a:endParaRPr>
          </a:p>
        </p:txBody>
      </p:sp>
      <p:sp>
        <p:nvSpPr>
          <p:cNvPr id="360" name="Google Shape;36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600">
                <a:latin typeface="Montserrat"/>
                <a:ea typeface="Montserrat"/>
                <a:cs typeface="Montserrat"/>
                <a:sym typeface="Montserrat"/>
              </a:rPr>
              <a:t>Noun phrase is nearing completion</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Next up: revamp TAMP</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Current challenges</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If wrong, how wrong?</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a:ea typeface="Montserrat"/>
                <a:cs typeface="Montserrat"/>
                <a:sym typeface="Montserrat"/>
              </a:rPr>
              <a:t>Ambiguity, overgeneration, compiling</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Future challenges</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Multilingual lexicon/GF WordNet</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a:ea typeface="Montserrat"/>
                <a:cs typeface="Montserrat"/>
                <a:sym typeface="Montserrat"/>
              </a:rPr>
              <a:t>Chunk-like parsing</a:t>
            </a:r>
            <a:endParaRPr sz="16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Zulu NLP resources</a:t>
            </a:r>
            <a:endParaRPr>
              <a:latin typeface="Montserrat SemiBold"/>
              <a:ea typeface="Montserrat SemiBold"/>
              <a:cs typeface="Montserrat SemiBold"/>
              <a:sym typeface="Montserrat SemiBold"/>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Montserrat"/>
                <a:ea typeface="Montserrat"/>
                <a:cs typeface="Montserrat"/>
                <a:sym typeface="Montserrat"/>
              </a:rPr>
              <a:t>ZulMorph - XFST morphological analyser</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WordNet project</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NCHLT monolingual corpus - 1.4M sentences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JW300 corpus - 1.1M sentences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Autshumato Eng-Zul parallel corpus - 35k sentences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i</a:t>
            </a:r>
            <a:r>
              <a:rPr lang="en-GB" sz="1600">
                <a:latin typeface="Montserrat"/>
                <a:ea typeface="Montserrat"/>
                <a:cs typeface="Montserrat"/>
                <a:sym typeface="Montserrat"/>
              </a:rPr>
              <a:t>sizulu.net - not directly an NLP resource, but very useful</a:t>
            </a:r>
            <a:endParaRPr sz="1600">
              <a:latin typeface="Montserrat"/>
              <a:ea typeface="Montserrat"/>
              <a:cs typeface="Montserrat"/>
              <a:sym typeface="Montserrat"/>
            </a:endParaRPr>
          </a:p>
          <a:p>
            <a:pPr indent="0" lvl="0" marL="0" rtl="0" algn="l">
              <a:spcBef>
                <a:spcPts val="1200"/>
              </a:spcBef>
              <a:spcAft>
                <a:spcPts val="1200"/>
              </a:spcAft>
              <a:buNone/>
            </a:pPr>
            <a:r>
              <a:rPr i="1" lang="en-GB" sz="1600">
                <a:latin typeface="Montserrat SemiBold"/>
                <a:ea typeface="Montserrat SemiBold"/>
                <a:cs typeface="Montserrat SemiBold"/>
                <a:sym typeface="Montserrat SemiBold"/>
              </a:rPr>
              <a:t>Resource grammar WiP</a:t>
            </a:r>
            <a:r>
              <a:rPr baseline="30000" lang="en-GB" sz="1600">
                <a:latin typeface="Montserrat"/>
                <a:ea typeface="Montserrat"/>
                <a:cs typeface="Montserrat"/>
                <a:sym typeface="Montserrat"/>
              </a:rPr>
              <a:t>1</a:t>
            </a:r>
            <a:endParaRPr baseline="30000" sz="1600">
              <a:latin typeface="Montserrat"/>
              <a:ea typeface="Montserrat"/>
              <a:cs typeface="Montserrat"/>
              <a:sym typeface="Montserrat"/>
            </a:endParaRPr>
          </a:p>
        </p:txBody>
      </p:sp>
      <p:sp>
        <p:nvSpPr>
          <p:cNvPr id="76" name="Google Shape;76;p16"/>
          <p:cNvSpPr txBox="1"/>
          <p:nvPr/>
        </p:nvSpPr>
        <p:spPr>
          <a:xfrm>
            <a:off x="311700" y="4568875"/>
            <a:ext cx="8520600" cy="3078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Montserrat"/>
              <a:buAutoNum type="arabicPeriod"/>
            </a:pPr>
            <a:r>
              <a:rPr lang="en-GB" sz="800" u="sng">
                <a:solidFill>
                  <a:schemeClr val="hlink"/>
                </a:solidFill>
                <a:latin typeface="Montserrat"/>
                <a:ea typeface="Montserrat"/>
                <a:cs typeface="Montserrat"/>
                <a:sym typeface="Montserrat"/>
                <a:hlinkClick r:id="rId3"/>
              </a:rPr>
              <a:t>https://github.com/LauretteM/gf-rgl-zul</a:t>
            </a:r>
            <a:endParaRPr sz="8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Characteristic features</a:t>
            </a:r>
            <a:endParaRPr>
              <a:latin typeface="Montserrat SemiBold"/>
              <a:ea typeface="Montserrat SemiBold"/>
              <a:cs typeface="Montserrat SemiBold"/>
              <a:sym typeface="Montserrat SemiBold"/>
            </a:endParaRPr>
          </a:p>
        </p:txBody>
      </p:sp>
      <p:sp>
        <p:nvSpPr>
          <p:cNvPr id="82" name="Google Shape;82;p17"/>
          <p:cNvSpPr txBox="1"/>
          <p:nvPr>
            <p:ph idx="1" type="body"/>
          </p:nvPr>
        </p:nvSpPr>
        <p:spPr>
          <a:xfrm>
            <a:off x="311700" y="1152475"/>
            <a:ext cx="8520600" cy="3806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600">
                <a:latin typeface="Montserrat"/>
                <a:ea typeface="Montserrat"/>
                <a:cs typeface="Montserrat"/>
                <a:sym typeface="Montserrat"/>
              </a:rPr>
              <a:t>Agglutinating morphology (conjunctive orthography)</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Nominal classification</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18 noun classes (depending on how you count)</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a:ea typeface="Montserrat"/>
                <a:cs typeface="Montserrat"/>
                <a:sym typeface="Montserrat"/>
              </a:rPr>
              <a:t>also called class gender</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Concordial agreement of nouns with</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v</a:t>
            </a:r>
            <a:r>
              <a:rPr lang="en-GB" sz="1600">
                <a:latin typeface="Montserrat"/>
                <a:ea typeface="Montserrat"/>
                <a:cs typeface="Montserrat"/>
                <a:sym typeface="Montserrat"/>
              </a:rPr>
              <a:t>erbs, copulatives, relative clauses, adjectives, demonstratives…</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solidFill>
                  <a:srgbClr val="E69138"/>
                </a:solidFill>
                <a:latin typeface="Montserrat SemiBold"/>
                <a:ea typeface="Montserrat SemiBold"/>
                <a:cs typeface="Montserrat SemiBold"/>
                <a:sym typeface="Montserrat SemiBold"/>
              </a:rPr>
              <a:t>u</a:t>
            </a:r>
            <a:r>
              <a:rPr lang="en-GB" sz="1600">
                <a:latin typeface="Montserrat"/>
                <a:ea typeface="Montserrat"/>
                <a:cs typeface="Montserrat"/>
                <a:sym typeface="Montserrat"/>
              </a:rPr>
              <a:t>Tatjana </a:t>
            </a:r>
            <a:r>
              <a:rPr lang="en-GB" sz="1600">
                <a:solidFill>
                  <a:srgbClr val="E69138"/>
                </a:solidFill>
                <a:latin typeface="Montserrat SemiBold"/>
                <a:ea typeface="Montserrat SemiBold"/>
                <a:cs typeface="Montserrat SemiBold"/>
                <a:sym typeface="Montserrat SemiBold"/>
              </a:rPr>
              <a:t>u</a:t>
            </a:r>
            <a:r>
              <a:rPr lang="en-GB" sz="1600">
                <a:latin typeface="Montserrat"/>
                <a:ea typeface="Montserrat"/>
                <a:cs typeface="Montserrat"/>
                <a:sym typeface="Montserrat"/>
              </a:rPr>
              <a:t>zozuza </a:t>
            </a:r>
            <a:r>
              <a:rPr lang="en-GB" sz="1600">
                <a:solidFill>
                  <a:srgbClr val="6AA84F"/>
                </a:solidFill>
                <a:latin typeface="Montserrat SemiBold"/>
                <a:ea typeface="Montserrat SemiBold"/>
                <a:cs typeface="Montserrat SemiBold"/>
                <a:sym typeface="Montserrat SemiBold"/>
              </a:rPr>
              <a:t>in</a:t>
            </a:r>
            <a:r>
              <a:rPr lang="en-GB" sz="1600">
                <a:latin typeface="Montserrat"/>
                <a:ea typeface="Montserrat"/>
                <a:cs typeface="Montserrat"/>
                <a:sym typeface="Montserrat"/>
              </a:rPr>
              <a:t>donda </a:t>
            </a:r>
            <a:r>
              <a:rPr lang="en-GB" sz="1600">
                <a:solidFill>
                  <a:srgbClr val="6AA84F"/>
                </a:solidFill>
                <a:latin typeface="Montserrat SemiBold"/>
                <a:ea typeface="Montserrat SemiBold"/>
                <a:cs typeface="Montserrat SemiBold"/>
                <a:sym typeface="Montserrat SemiBold"/>
              </a:rPr>
              <a:t>ye</a:t>
            </a:r>
            <a:r>
              <a:rPr lang="en-GB" sz="1600">
                <a:latin typeface="Montserrat"/>
                <a:ea typeface="Montserrat"/>
                <a:cs typeface="Montserrat"/>
                <a:sym typeface="Montserrat"/>
              </a:rPr>
              <a:t>golide (</a:t>
            </a:r>
            <a:r>
              <a:rPr i="1" lang="en-GB" sz="1600">
                <a:latin typeface="Montserrat"/>
                <a:ea typeface="Montserrat"/>
                <a:cs typeface="Montserrat"/>
                <a:sym typeface="Montserrat"/>
              </a:rPr>
              <a:t>Tatjana will win the gold medal</a:t>
            </a:r>
            <a:r>
              <a:rPr lang="en-GB" sz="1600">
                <a:latin typeface="Montserrat"/>
                <a:ea typeface="Montserrat"/>
                <a:cs typeface="Montserrat"/>
                <a:sym typeface="Montserrat"/>
              </a:rPr>
              <a:t>)</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SemiBold"/>
                <a:ea typeface="Montserrat SemiBold"/>
                <a:cs typeface="Montserrat SemiBold"/>
                <a:sym typeface="Montserrat SemiBold"/>
              </a:rPr>
              <a:t>ya</a:t>
            </a:r>
            <a:r>
              <a:rPr lang="en-GB" sz="1600">
                <a:latin typeface="Montserrat"/>
                <a:ea typeface="Montserrat"/>
                <a:cs typeface="Montserrat"/>
                <a:sym typeface="Montserrat"/>
              </a:rPr>
              <a:t> + </a:t>
            </a:r>
            <a:r>
              <a:rPr lang="en-GB" sz="1600">
                <a:latin typeface="Montserrat SemiBold"/>
                <a:ea typeface="Montserrat SemiBold"/>
                <a:cs typeface="Montserrat SemiBold"/>
                <a:sym typeface="Montserrat SemiBold"/>
              </a:rPr>
              <a:t>i</a:t>
            </a:r>
            <a:r>
              <a:rPr lang="en-GB" sz="1600">
                <a:latin typeface="Montserrat"/>
                <a:ea typeface="Montserrat"/>
                <a:cs typeface="Montserrat"/>
                <a:sym typeface="Montserrat"/>
              </a:rPr>
              <a:t>golide = </a:t>
            </a:r>
            <a:r>
              <a:rPr lang="en-GB" sz="1600">
                <a:latin typeface="Montserrat SemiBold"/>
                <a:ea typeface="Montserrat SemiBold"/>
                <a:cs typeface="Montserrat SemiBold"/>
                <a:sym typeface="Montserrat SemiBold"/>
              </a:rPr>
              <a:t>ye</a:t>
            </a:r>
            <a:r>
              <a:rPr lang="en-GB" sz="1600">
                <a:latin typeface="Montserrat"/>
                <a:ea typeface="Montserrat"/>
                <a:cs typeface="Montserrat"/>
                <a:sym typeface="Montserrat"/>
              </a:rPr>
              <a:t>golide</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In GF, this means allomorphs and BIND (&amp;+)</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u</a:t>
            </a:r>
            <a:r>
              <a:rPr lang="en-GB" sz="1600">
                <a:latin typeface="Montserrat"/>
                <a:ea typeface="Montserrat"/>
                <a:cs typeface="Montserrat"/>
                <a:sym typeface="Montserrat"/>
              </a:rPr>
              <a:t>Tatjana</a:t>
            </a:r>
            <a:r>
              <a:rPr lang="en-GB" sz="1600">
                <a:latin typeface="Montserrat"/>
                <a:ea typeface="Montserrat"/>
                <a:cs typeface="Montserrat"/>
                <a:sym typeface="Montserrat"/>
              </a:rPr>
              <a:t> u &amp;+ zo &amp;+ zuza indonda ye &amp;+ golide</a:t>
            </a:r>
            <a:endParaRPr sz="16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classes</a:t>
            </a:r>
            <a:endParaRPr>
              <a:latin typeface="Montserrat SemiBold"/>
              <a:ea typeface="Montserrat SemiBold"/>
              <a:cs typeface="Montserrat SemiBold"/>
              <a:sym typeface="Montserrat SemiBold"/>
            </a:endParaRPr>
          </a:p>
        </p:txBody>
      </p:sp>
      <p:graphicFrame>
        <p:nvGraphicFramePr>
          <p:cNvPr id="88" name="Google Shape;88;p18"/>
          <p:cNvGraphicFramePr/>
          <p:nvPr/>
        </p:nvGraphicFramePr>
        <p:xfrm>
          <a:off x="311675" y="1069088"/>
          <a:ext cx="3000000" cy="3000000"/>
        </p:xfrm>
        <a:graphic>
          <a:graphicData uri="http://schemas.openxmlformats.org/drawingml/2006/table">
            <a:tbl>
              <a:tblPr>
                <a:noFill/>
                <a:tableStyleId>{632C793A-673B-42C1-9324-A0E5CA759ECC}</a:tableStyleId>
              </a:tblPr>
              <a:tblGrid>
                <a:gridCol w="986950"/>
                <a:gridCol w="2421300"/>
                <a:gridCol w="1233475"/>
                <a:gridCol w="2174775"/>
                <a:gridCol w="1704125"/>
              </a:tblGrid>
              <a:tr h="363675">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Class</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Typical nouns</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Prefixes</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Subject concords</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Object concords</a:t>
                      </a:r>
                      <a:endParaRPr sz="1000">
                        <a:latin typeface="Montserrat SemiBold"/>
                        <a:ea typeface="Montserrat SemiBold"/>
                        <a:cs typeface="Montserrat SemiBold"/>
                        <a:sym typeface="Montserrat SemiBold"/>
                      </a:endParaRPr>
                    </a:p>
                  </a:txBody>
                  <a:tcPr marT="91425" marB="91425" marR="91425" marL="91425"/>
                </a:tc>
              </a:tr>
              <a:tr h="363675">
                <a:tc>
                  <a:txBody>
                    <a:bodyPr/>
                    <a:lstStyle/>
                    <a:p>
                      <a:pPr indent="0" lvl="0" marL="0" rtl="0" algn="l">
                        <a:spcBef>
                          <a:spcPts val="0"/>
                        </a:spcBef>
                        <a:spcAft>
                          <a:spcPts val="0"/>
                        </a:spcAft>
                        <a:buNone/>
                      </a:pPr>
                      <a:r>
                        <a:rPr lang="en-GB" sz="1000">
                          <a:latin typeface="Montserrat"/>
                          <a:ea typeface="Montserrat"/>
                          <a:cs typeface="Montserrat"/>
                          <a:sym typeface="Montserrat"/>
                        </a:rPr>
                        <a:t>1-2</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persons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mu- / ab(a)-</a:t>
                      </a:r>
                      <a:endParaRPr sz="1000">
                        <a:latin typeface="Montserrat"/>
                        <a:ea typeface="Montserrat"/>
                        <a:cs typeface="Montserrat"/>
                        <a:sym typeface="Montserrat"/>
                      </a:endParaRPr>
                    </a:p>
                  </a:txBody>
                  <a:tcPr marT="91425" marB="91425" marR="91425" marL="91425"/>
                </a:tc>
                <a:tc rowSpan="2">
                  <a:txBody>
                    <a:bodyPr/>
                    <a:lstStyle/>
                    <a:p>
                      <a:pPr indent="0" lvl="0" marL="0" rtl="0" algn="l">
                        <a:spcBef>
                          <a:spcPts val="0"/>
                        </a:spcBef>
                        <a:spcAft>
                          <a:spcPts val="0"/>
                        </a:spcAft>
                        <a:buNone/>
                      </a:pPr>
                      <a:r>
                        <a:rPr lang="en-GB" sz="1000">
                          <a:latin typeface="Montserrat"/>
                          <a:ea typeface="Montserrat"/>
                          <a:cs typeface="Montserrat"/>
                          <a:sym typeface="Montserrat"/>
                        </a:rPr>
                        <a:t>u, w, ka, e, a, wu / ba, b, be</a:t>
                      </a:r>
                      <a:endParaRPr sz="1000">
                        <a:latin typeface="Montserrat"/>
                        <a:ea typeface="Montserrat"/>
                        <a:cs typeface="Montserrat"/>
                        <a:sym typeface="Montserrat"/>
                      </a:endParaRPr>
                    </a:p>
                  </a:txBody>
                  <a:tcPr marT="91425" marB="91425" marR="91425" marL="91425"/>
                </a:tc>
                <a:tc rowSpan="2">
                  <a:txBody>
                    <a:bodyPr/>
                    <a:lstStyle/>
                    <a:p>
                      <a:pPr indent="0" lvl="0" marL="0" rtl="0" algn="l">
                        <a:spcBef>
                          <a:spcPts val="0"/>
                        </a:spcBef>
                        <a:spcAft>
                          <a:spcPts val="0"/>
                        </a:spcAft>
                        <a:buNone/>
                      </a:pPr>
                      <a:r>
                        <a:rPr lang="en-GB" sz="1000">
                          <a:latin typeface="Montserrat"/>
                          <a:ea typeface="Montserrat"/>
                          <a:cs typeface="Montserrat"/>
                          <a:sym typeface="Montserrat"/>
                        </a:rPr>
                        <a:t>m, mu / ba, b</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1a-2a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proper</a:t>
                      </a:r>
                      <a:r>
                        <a:rPr lang="en-GB" sz="1000">
                          <a:latin typeface="Montserrat"/>
                          <a:ea typeface="Montserrat"/>
                          <a:cs typeface="Montserrat"/>
                          <a:sym typeface="Montserrat"/>
                        </a:rPr>
                        <a:t> names, titles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 / o-</a:t>
                      </a:r>
                      <a:endParaRPr sz="1000">
                        <a:latin typeface="Montserrat"/>
                        <a:ea typeface="Montserrat"/>
                        <a:cs typeface="Montserrat"/>
                        <a:sym typeface="Montserrat"/>
                      </a:endParaRPr>
                    </a:p>
                  </a:txBody>
                  <a:tcPr marT="91425" marB="91425" marR="91425" marL="91425"/>
                </a:tc>
                <a:tc vMerge="1"/>
                <a:tc vMerge="1"/>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3-4</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nature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mu- / imi-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 w, wu / </a:t>
                      </a:r>
                      <a:r>
                        <a:rPr lang="en-GB" sz="1000">
                          <a:solidFill>
                            <a:schemeClr val="dk1"/>
                          </a:solidFill>
                          <a:latin typeface="Montserrat"/>
                          <a:ea typeface="Montserrat"/>
                          <a:cs typeface="Montserrat"/>
                          <a:sym typeface="Montserrat"/>
                        </a:rPr>
                        <a:t>i, y, yi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w</a:t>
                      </a:r>
                      <a:r>
                        <a:rPr lang="en-GB" sz="1000">
                          <a:latin typeface="Montserrat"/>
                          <a:ea typeface="Montserrat"/>
                          <a:cs typeface="Montserrat"/>
                          <a:sym typeface="Montserrat"/>
                        </a:rPr>
                        <a:t>u, w / yi, y</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5-6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anatomy, birds, fruits</a:t>
                      </a:r>
                      <a:r>
                        <a:rPr lang="en-GB" sz="1000">
                          <a:latin typeface="Montserrat"/>
                          <a:ea typeface="Montserrat"/>
                          <a:cs typeface="Montserrat"/>
                          <a:sym typeface="Montserrat"/>
                        </a:rPr>
                        <a:t>, loan words...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i(li)- / ama-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t>
                      </a:r>
                      <a:r>
                        <a:rPr lang="en-GB" sz="1000">
                          <a:latin typeface="Montserrat"/>
                          <a:ea typeface="Montserrat"/>
                          <a:cs typeface="Montserrat"/>
                          <a:sym typeface="Montserrat"/>
                        </a:rPr>
                        <a:t>i, l / a, , wa, 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t>
                      </a:r>
                      <a:r>
                        <a:rPr lang="en-GB" sz="1000">
                          <a:latin typeface="Montserrat"/>
                          <a:ea typeface="Montserrat"/>
                          <a:cs typeface="Montserrat"/>
                          <a:sym typeface="Montserrat"/>
                        </a:rPr>
                        <a:t>i, l / wa, w</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7-8</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a:t>
                      </a:r>
                      <a:r>
                        <a:rPr lang="en-GB" sz="1000">
                          <a:latin typeface="Montserrat"/>
                          <a:ea typeface="Montserrat"/>
                          <a:cs typeface="Montserrat"/>
                          <a:sym typeface="Montserrat"/>
                        </a:rPr>
                        <a:t>natomy, attitudes, collectives...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a:t>
                      </a:r>
                      <a:r>
                        <a:rPr lang="en-GB" sz="1000">
                          <a:latin typeface="Montserrat"/>
                          <a:ea typeface="Montserrat"/>
                          <a:cs typeface="Montserrat"/>
                          <a:sym typeface="Montserrat"/>
                        </a:rPr>
                        <a:t>si- / izi-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a:t>
                      </a:r>
                      <a:r>
                        <a:rPr lang="en-GB" sz="1000">
                          <a:latin typeface="Montserrat"/>
                          <a:ea typeface="Montserrat"/>
                          <a:cs typeface="Montserrat"/>
                          <a:sym typeface="Montserrat"/>
                        </a:rPr>
                        <a:t>i, s / zi, z</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Montserrat"/>
                          <a:ea typeface="Montserrat"/>
                          <a:cs typeface="Montserrat"/>
                          <a:sym typeface="Montserrat"/>
                        </a:rPr>
                        <a:t>si, s / zi, z</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9-10 </a:t>
                      </a:r>
                      <a:r>
                        <a:rPr i="1" lang="en-GB" sz="1000">
                          <a:latin typeface="Montserrat"/>
                          <a:ea typeface="Montserrat"/>
                          <a:cs typeface="Montserrat"/>
                          <a:sym typeface="Montserrat"/>
                        </a:rPr>
                        <a:t>(-6)</a:t>
                      </a:r>
                      <a:endParaRPr i="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animals, anatomy, tools...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 / isiN-</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a:t>
                      </a:r>
                      <a:r>
                        <a:rPr lang="en-GB" sz="1000">
                          <a:latin typeface="Montserrat"/>
                          <a:ea typeface="Montserrat"/>
                          <a:cs typeface="Montserrat"/>
                          <a:sym typeface="Montserrat"/>
                        </a:rPr>
                        <a:t>, y, yi / zi, z</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y</a:t>
                      </a:r>
                      <a:r>
                        <a:rPr lang="en-GB" sz="1000">
                          <a:latin typeface="Montserrat"/>
                          <a:ea typeface="Montserrat"/>
                          <a:cs typeface="Montserrat"/>
                          <a:sym typeface="Montserrat"/>
                        </a:rPr>
                        <a:t>i, y / zi, z</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11 </a:t>
                      </a:r>
                      <a:r>
                        <a:rPr i="1" lang="en-GB" sz="1000">
                          <a:latin typeface="Montserrat"/>
                          <a:ea typeface="Montserrat"/>
                          <a:cs typeface="Montserrat"/>
                          <a:sym typeface="Montserrat"/>
                        </a:rPr>
                        <a:t>(-10)</a:t>
                      </a:r>
                      <a:endParaRPr i="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m</a:t>
                      </a:r>
                      <a:r>
                        <a:rPr lang="en-GB" sz="1000">
                          <a:latin typeface="Montserrat"/>
                          <a:ea typeface="Montserrat"/>
                          <a:cs typeface="Montserrat"/>
                          <a:sym typeface="Montserrat"/>
                        </a:rPr>
                        <a:t>isc, diminutive significance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u(lu)-, lw-</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t>
                      </a:r>
                      <a:r>
                        <a:rPr lang="en-GB" sz="1000">
                          <a:latin typeface="Montserrat"/>
                          <a:ea typeface="Montserrat"/>
                          <a:cs typeface="Montserrat"/>
                          <a:sym typeface="Montserrat"/>
                        </a:rPr>
                        <a:t>u, lw</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t>
                      </a:r>
                      <a:r>
                        <a:rPr lang="en-GB" sz="1000">
                          <a:latin typeface="Montserrat"/>
                          <a:ea typeface="Montserrat"/>
                          <a:cs typeface="Montserrat"/>
                          <a:sym typeface="Montserrat"/>
                        </a:rPr>
                        <a:t>u, lw, l</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14</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abstract</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bu-, 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a:t>
                      </a:r>
                      <a:r>
                        <a:rPr lang="en-GB" sz="1000">
                          <a:latin typeface="Montserrat"/>
                          <a:ea typeface="Montserrat"/>
                          <a:cs typeface="Montserrat"/>
                          <a:sym typeface="Montserrat"/>
                        </a:rPr>
                        <a:t>u, b</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a:t>
                      </a:r>
                      <a:r>
                        <a:rPr lang="en-GB" sz="1000">
                          <a:latin typeface="Montserrat"/>
                          <a:ea typeface="Montserrat"/>
                          <a:cs typeface="Montserrat"/>
                          <a:sym typeface="Montserrat"/>
                        </a:rPr>
                        <a:t>u, b</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15</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infinitives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ku-, uk-, ukw-</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a:t>
                      </a:r>
                      <a:r>
                        <a:rPr lang="en-GB" sz="1000">
                          <a:latin typeface="Montserrat"/>
                          <a:ea typeface="Montserrat"/>
                          <a:cs typeface="Montserrat"/>
                          <a:sym typeface="Montserrat"/>
                        </a:rPr>
                        <a:t>u, kw</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a:t>
                      </a:r>
                      <a:r>
                        <a:rPr lang="en-GB" sz="1000">
                          <a:latin typeface="Montserrat"/>
                          <a:ea typeface="Montserrat"/>
                          <a:cs typeface="Montserrat"/>
                          <a:sym typeface="Montserrat"/>
                        </a:rPr>
                        <a:t>u, k</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16, </a:t>
                      </a:r>
                      <a:r>
                        <a:rPr b="1" lang="en-GB" sz="1000">
                          <a:latin typeface="Montserrat"/>
                          <a:ea typeface="Montserrat"/>
                          <a:cs typeface="Montserrat"/>
                          <a:sym typeface="Montserrat"/>
                        </a:rPr>
                        <a:t>17</a:t>
                      </a:r>
                      <a:r>
                        <a:rPr lang="en-GB" sz="1000">
                          <a:latin typeface="Montserrat"/>
                          <a:ea typeface="Montserrat"/>
                          <a:cs typeface="Montserrat"/>
                          <a:sym typeface="Montserrat"/>
                        </a:rPr>
                        <a:t>, 18</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locatives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000">
                          <a:latin typeface="Montserrat"/>
                          <a:ea typeface="Montserrat"/>
                          <a:cs typeface="Montserrat"/>
                          <a:sym typeface="Montserrat"/>
                        </a:rPr>
                        <a:t>k</a:t>
                      </a:r>
                      <a:r>
                        <a:rPr b="1" lang="en-GB" sz="1000">
                          <a:latin typeface="Montserrat"/>
                          <a:ea typeface="Montserrat"/>
                          <a:cs typeface="Montserrat"/>
                          <a:sym typeface="Montserrat"/>
                        </a:rPr>
                        <a:t>u-</a:t>
                      </a:r>
                      <a:r>
                        <a:rPr lang="en-GB" sz="1000">
                          <a:latin typeface="Montserrat"/>
                          <a:ea typeface="Montserrat"/>
                          <a:cs typeface="Montserrat"/>
                          <a:sym typeface="Montserrat"/>
                        </a:rPr>
                        <a:t> / </a:t>
                      </a:r>
                      <a:r>
                        <a:rPr lang="en-GB" sz="1000">
                          <a:solidFill>
                            <a:schemeClr val="dk1"/>
                          </a:solidFill>
                          <a:latin typeface="Montserrat"/>
                          <a:ea typeface="Montserrat"/>
                          <a:cs typeface="Montserrat"/>
                          <a:sym typeface="Montserrat"/>
                        </a:rPr>
                        <a:t>[pha-, mu-]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000">
                          <a:latin typeface="Montserrat"/>
                          <a:ea typeface="Montserrat"/>
                          <a:cs typeface="Montserrat"/>
                          <a:sym typeface="Montserrat"/>
                        </a:rPr>
                        <a:t>k</a:t>
                      </a:r>
                      <a:r>
                        <a:rPr b="1" lang="en-GB" sz="1000">
                          <a:latin typeface="Montserrat"/>
                          <a:ea typeface="Montserrat"/>
                          <a:cs typeface="Montserrat"/>
                          <a:sym typeface="Montserrat"/>
                        </a:rPr>
                        <a:t>u, kw</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000">
                          <a:latin typeface="Montserrat"/>
                          <a:ea typeface="Montserrat"/>
                          <a:cs typeface="Montserrat"/>
                          <a:sym typeface="Montserrat"/>
                        </a:rPr>
                        <a:t>k</a:t>
                      </a:r>
                      <a:r>
                        <a:rPr b="1" lang="en-GB" sz="1000">
                          <a:latin typeface="Montserrat"/>
                          <a:ea typeface="Montserrat"/>
                          <a:cs typeface="Montserrat"/>
                          <a:sym typeface="Montserrat"/>
                        </a:rPr>
                        <a:t>u, k</a:t>
                      </a:r>
                      <a:endParaRPr b="1" sz="10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classes</a:t>
            </a:r>
            <a:endParaRPr>
              <a:latin typeface="Montserrat SemiBold"/>
              <a:ea typeface="Montserrat SemiBold"/>
              <a:cs typeface="Montserrat SemiBold"/>
              <a:sym typeface="Montserrat SemiBold"/>
            </a:endParaRPr>
          </a:p>
        </p:txBody>
      </p:sp>
      <p:graphicFrame>
        <p:nvGraphicFramePr>
          <p:cNvPr id="94" name="Google Shape;94;p19"/>
          <p:cNvGraphicFramePr/>
          <p:nvPr/>
        </p:nvGraphicFramePr>
        <p:xfrm>
          <a:off x="311675" y="1069088"/>
          <a:ext cx="3000000" cy="3000000"/>
        </p:xfrm>
        <a:graphic>
          <a:graphicData uri="http://schemas.openxmlformats.org/drawingml/2006/table">
            <a:tbl>
              <a:tblPr>
                <a:noFill/>
                <a:tableStyleId>{632C793A-673B-42C1-9324-A0E5CA759ECC}</a:tableStyleId>
              </a:tblPr>
              <a:tblGrid>
                <a:gridCol w="819950"/>
                <a:gridCol w="1405050"/>
                <a:gridCol w="1353675"/>
                <a:gridCol w="1301300"/>
                <a:gridCol w="1598175"/>
                <a:gridCol w="1764150"/>
              </a:tblGrid>
              <a:tr h="363675">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Class</a:t>
                      </a:r>
                      <a:endParaRPr sz="1000">
                        <a:latin typeface="Montserrat SemiBold"/>
                        <a:ea typeface="Montserrat SemiBold"/>
                        <a:cs typeface="Montserrat SemiBold"/>
                        <a:sym typeface="Montserrat SemiBol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Prefixes</a:t>
                      </a:r>
                      <a:endParaRPr sz="1000">
                        <a:latin typeface="Montserrat SemiBold"/>
                        <a:ea typeface="Montserrat SemiBold"/>
                        <a:cs typeface="Montserrat SemiBold"/>
                        <a:sym typeface="Montserrat SemiBo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-ntu</a:t>
                      </a:r>
                      <a:endParaRPr sz="1000">
                        <a:latin typeface="Montserrat SemiBold"/>
                        <a:ea typeface="Montserrat SemiBold"/>
                        <a:cs typeface="Montserrat SemiBold"/>
                        <a:sym typeface="Montserrat SemiBold"/>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-Zulu/zulu</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t/>
                      </a:r>
                      <a:endParaRPr sz="1000">
                        <a:latin typeface="Montserrat SemiBold"/>
                        <a:ea typeface="Montserrat SemiBold"/>
                        <a:cs typeface="Montserrat SemiBold"/>
                        <a:sym typeface="Montserrat SemiBold"/>
                      </a:endParaRPr>
                    </a:p>
                  </a:txBody>
                  <a:tcPr marT="91425" marB="91425" marR="91425" marL="91425"/>
                </a:tc>
              </a:tr>
              <a:tr h="363675">
                <a:tc>
                  <a:txBody>
                    <a:bodyPr/>
                    <a:lstStyle/>
                    <a:p>
                      <a:pPr indent="0" lvl="0" marL="0" rtl="0" algn="l">
                        <a:spcBef>
                          <a:spcPts val="0"/>
                        </a:spcBef>
                        <a:spcAft>
                          <a:spcPts val="0"/>
                        </a:spcAft>
                        <a:buNone/>
                      </a:pPr>
                      <a:r>
                        <a:rPr lang="en-GB" sz="1000">
                          <a:latin typeface="Montserrat"/>
                          <a:ea typeface="Montserrat"/>
                          <a:cs typeface="Montserrat"/>
                          <a:sym typeface="Montserrat"/>
                        </a:rPr>
                        <a:t>1-2</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umu- / ab(a)-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muntu, abantu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i="1" lang="en-GB" sz="1000">
                          <a:latin typeface="Montserrat"/>
                          <a:ea typeface="Montserrat"/>
                          <a:cs typeface="Montserrat"/>
                          <a:sym typeface="Montserrat"/>
                        </a:rPr>
                        <a:t>p</a:t>
                      </a:r>
                      <a:r>
                        <a:rPr i="1" lang="en-GB" sz="1000">
                          <a:latin typeface="Montserrat"/>
                          <a:ea typeface="Montserrat"/>
                          <a:cs typeface="Montserrat"/>
                          <a:sym typeface="Montserrat"/>
                        </a:rPr>
                        <a:t>erson, people</a:t>
                      </a:r>
                      <a:endParaRPr i="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umZulu, abaZulu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Zulu person, people</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1a-2a</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 / o-</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uZulu, oZulu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Mr Zulu, Mr Zulu and co</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3-4</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umu- / imi-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5-6 </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i(li)- / ama-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a:t>
                      </a:r>
                      <a:r>
                        <a:rPr lang="en-GB" sz="1000">
                          <a:latin typeface="Montserrat"/>
                          <a:ea typeface="Montserrat"/>
                          <a:cs typeface="Montserrat"/>
                          <a:sym typeface="Montserrat"/>
                        </a:rPr>
                        <a:t>zulu, amazulu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sky, heavens</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7-8</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isi- / izi-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isintu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mankind</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isiZulu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Zulu language/culture</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9-10 </a:t>
                      </a:r>
                      <a:r>
                        <a:rPr i="1" lang="en-GB" sz="1000">
                          <a:latin typeface="Montserrat"/>
                          <a:ea typeface="Montserrat"/>
                          <a:cs typeface="Montserrat"/>
                          <a:sym typeface="Montserrat"/>
                        </a:rPr>
                        <a:t>(-6)</a:t>
                      </a:r>
                      <a:endParaRPr i="1"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iN- / isiN-</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11 </a:t>
                      </a:r>
                      <a:r>
                        <a:rPr i="1" lang="en-GB" sz="1000">
                          <a:latin typeface="Montserrat"/>
                          <a:ea typeface="Montserrat"/>
                          <a:cs typeface="Montserrat"/>
                          <a:sym typeface="Montserrat"/>
                        </a:rPr>
                        <a:t>(-10)</a:t>
                      </a:r>
                      <a:endParaRPr i="1"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u(lu)-, lw-</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14</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ubu-, 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ubuntu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humanity</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15</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uku-, uk-, ukw-</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16, </a:t>
                      </a:r>
                      <a:r>
                        <a:rPr b="1" lang="en-GB" sz="1000">
                          <a:latin typeface="Montserrat"/>
                          <a:ea typeface="Montserrat"/>
                          <a:cs typeface="Montserrat"/>
                          <a:sym typeface="Montserrat"/>
                        </a:rPr>
                        <a:t>17</a:t>
                      </a:r>
                      <a:r>
                        <a:rPr lang="en-GB" sz="1000">
                          <a:latin typeface="Montserrat"/>
                          <a:ea typeface="Montserrat"/>
                          <a:cs typeface="Montserrat"/>
                          <a:sym typeface="Montserrat"/>
                        </a:rPr>
                        <a:t>, 18</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GB" sz="1000">
                          <a:latin typeface="Montserrat"/>
                          <a:ea typeface="Montserrat"/>
                          <a:cs typeface="Montserrat"/>
                          <a:sym typeface="Montserrat"/>
                        </a:rPr>
                        <a:t>ku-</a:t>
                      </a:r>
                      <a:r>
                        <a:rPr lang="en-GB" sz="1000">
                          <a:latin typeface="Montserrat"/>
                          <a:ea typeface="Montserrat"/>
                          <a:cs typeface="Montserrat"/>
                          <a:sym typeface="Montserrat"/>
                        </a:rPr>
                        <a:t> / </a:t>
                      </a:r>
                      <a:r>
                        <a:rPr lang="en-GB" sz="1000">
                          <a:solidFill>
                            <a:schemeClr val="dk1"/>
                          </a:solidFill>
                          <a:latin typeface="Montserrat"/>
                          <a:ea typeface="Montserrat"/>
                          <a:cs typeface="Montserrat"/>
                          <a:sym typeface="Montserrat"/>
                        </a:rPr>
                        <a:t>[pha-, mu-]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phezulu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above</a:t>
                      </a:r>
                      <a:endParaRPr i="1" sz="10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311700" y="2194901"/>
            <a:ext cx="3742075" cy="2616975"/>
          </a:xfrm>
          <a:prstGeom prst="rect">
            <a:avLst/>
          </a:prstGeom>
          <a:noFill/>
          <a:ln>
            <a:noFill/>
          </a:ln>
        </p:spPr>
      </p:pic>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Basic morphosyntax of Zulu</a:t>
            </a:r>
            <a:endParaRPr>
              <a:latin typeface="Montserrat SemiBold"/>
              <a:ea typeface="Montserrat SemiBold"/>
              <a:cs typeface="Montserrat SemiBold"/>
              <a:sym typeface="Montserrat SemiBold"/>
            </a:endParaRPr>
          </a:p>
        </p:txBody>
      </p:sp>
      <p:graphicFrame>
        <p:nvGraphicFramePr>
          <p:cNvPr id="101" name="Google Shape;101;p20"/>
          <p:cNvGraphicFramePr/>
          <p:nvPr/>
        </p:nvGraphicFramePr>
        <p:xfrm>
          <a:off x="3913300" y="1200650"/>
          <a:ext cx="3000000" cy="3000000"/>
        </p:xfrm>
        <a:graphic>
          <a:graphicData uri="http://schemas.openxmlformats.org/drawingml/2006/table">
            <a:tbl>
              <a:tblPr>
                <a:noFill/>
                <a:tableStyleId>{632C793A-673B-42C1-9324-A0E5CA759ECC}</a:tableStyleId>
              </a:tblPr>
              <a:tblGrid>
                <a:gridCol w="1317900"/>
                <a:gridCol w="768075"/>
                <a:gridCol w="2641225"/>
              </a:tblGrid>
              <a:tr h="290025">
                <a:tc>
                  <a:txBody>
                    <a:bodyPr/>
                    <a:lstStyle/>
                    <a:p>
                      <a:pPr indent="0" lvl="0" marL="0" rtl="0" algn="l">
                        <a:spcBef>
                          <a:spcPts val="0"/>
                        </a:spcBef>
                        <a:spcAft>
                          <a:spcPts val="0"/>
                        </a:spcAft>
                        <a:buNone/>
                      </a:pPr>
                      <a:r>
                        <a:rPr lang="en-GB" sz="900">
                          <a:latin typeface="Montserrat"/>
                          <a:ea typeface="Montserrat"/>
                          <a:cs typeface="Montserrat"/>
                          <a:sym typeface="Montserrat"/>
                        </a:rPr>
                        <a:t>Present</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Positive</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6AA84F"/>
                          </a:solidFill>
                          <a:latin typeface="Montserrat SemiBold"/>
                          <a:ea typeface="Montserrat SemiBold"/>
                          <a:cs typeface="Montserrat SemiBold"/>
                          <a:sym typeface="Montserrat SemiBold"/>
                        </a:rPr>
                        <a:t>u</a:t>
                      </a:r>
                      <a:r>
                        <a:rPr lang="en-GB" sz="900">
                          <a:latin typeface="Montserrat SemiBold"/>
                          <a:ea typeface="Montserrat SemiBold"/>
                          <a:cs typeface="Montserrat SemiBold"/>
                          <a:sym typeface="Montserrat SemiBold"/>
                        </a:rPr>
                        <a:t>zuza</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Recent p</a:t>
                      </a:r>
                      <a:r>
                        <a:rPr lang="en-GB" sz="900">
                          <a:latin typeface="Montserrat"/>
                          <a:ea typeface="Montserrat"/>
                          <a:cs typeface="Montserrat"/>
                          <a:sym typeface="Montserrat"/>
                        </a:rPr>
                        <a:t>ast</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900">
                          <a:solidFill>
                            <a:schemeClr val="dk1"/>
                          </a:solidFill>
                          <a:latin typeface="Montserrat"/>
                          <a:ea typeface="Montserrat"/>
                          <a:cs typeface="Montserrat"/>
                          <a:sym typeface="Montserrat"/>
                        </a:rPr>
                        <a:t>Positive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6AA84F"/>
                          </a:solidFill>
                          <a:latin typeface="Montserrat SemiBold"/>
                          <a:ea typeface="Montserrat SemiBold"/>
                          <a:cs typeface="Montserrat SemiBold"/>
                          <a:sym typeface="Montserrat SemiBold"/>
                        </a:rPr>
                        <a:t>u</a:t>
                      </a:r>
                      <a:r>
                        <a:rPr lang="en-GB" sz="900">
                          <a:solidFill>
                            <a:schemeClr val="dk1"/>
                          </a:solidFill>
                          <a:latin typeface="Montserrat SemiBold"/>
                          <a:ea typeface="Montserrat SemiBold"/>
                          <a:cs typeface="Montserrat SemiBold"/>
                          <a:sym typeface="Montserrat SemiBold"/>
                        </a:rPr>
                        <a:t>zuze</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Remote past</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900">
                          <a:solidFill>
                            <a:schemeClr val="dk1"/>
                          </a:solidFill>
                          <a:latin typeface="Montserrat"/>
                          <a:ea typeface="Montserrat"/>
                          <a:cs typeface="Montserrat"/>
                          <a:sym typeface="Montserrat"/>
                        </a:rPr>
                        <a:t>Positive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6AA84F"/>
                          </a:solidFill>
                          <a:latin typeface="Montserrat SemiBold"/>
                          <a:ea typeface="Montserrat SemiBold"/>
                          <a:cs typeface="Montserrat SemiBold"/>
                          <a:sym typeface="Montserrat SemiBold"/>
                        </a:rPr>
                        <a:t>w</a:t>
                      </a:r>
                      <a:r>
                        <a:rPr lang="en-GB" sz="900">
                          <a:solidFill>
                            <a:srgbClr val="A61C00"/>
                          </a:solidFill>
                          <a:latin typeface="Montserrat SemiBold"/>
                          <a:ea typeface="Montserrat SemiBold"/>
                          <a:cs typeface="Montserrat SemiBold"/>
                          <a:sym typeface="Montserrat SemiBold"/>
                        </a:rPr>
                        <a:t>a</a:t>
                      </a:r>
                      <a:r>
                        <a:rPr lang="en-GB" sz="900">
                          <a:solidFill>
                            <a:schemeClr val="dk1"/>
                          </a:solidFill>
                          <a:latin typeface="Montserrat SemiBold"/>
                          <a:ea typeface="Montserrat SemiBold"/>
                          <a:cs typeface="Montserrat SemiBold"/>
                          <a:sym typeface="Montserrat SemiBold"/>
                        </a:rPr>
                        <a:t>zuza</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Remote past</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solidFill>
                            <a:schemeClr val="dk1"/>
                          </a:solidFill>
                          <a:latin typeface="Montserrat"/>
                          <a:ea typeface="Montserrat"/>
                          <a:cs typeface="Montserrat"/>
                          <a:sym typeface="Montserrat"/>
                        </a:rPr>
                        <a:t>Negative</a:t>
                      </a:r>
                      <a:endParaRPr sz="9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E69138"/>
                          </a:solidFill>
                          <a:latin typeface="Montserrat SemiBold"/>
                          <a:ea typeface="Montserrat SemiBold"/>
                          <a:cs typeface="Montserrat SemiBold"/>
                          <a:sym typeface="Montserrat SemiBold"/>
                        </a:rPr>
                        <a:t>a</a:t>
                      </a:r>
                      <a:r>
                        <a:rPr lang="en-GB" sz="900">
                          <a:solidFill>
                            <a:srgbClr val="6AA84F"/>
                          </a:solidFill>
                          <a:latin typeface="Montserrat SemiBold"/>
                          <a:ea typeface="Montserrat SemiBold"/>
                          <a:cs typeface="Montserrat SemiBold"/>
                          <a:sym typeface="Montserrat SemiBold"/>
                        </a:rPr>
                        <a:t>ka</a:t>
                      </a:r>
                      <a:r>
                        <a:rPr lang="en-GB" sz="900">
                          <a:latin typeface="Montserrat SemiBold"/>
                          <a:ea typeface="Montserrat SemiBold"/>
                          <a:cs typeface="Montserrat SemiBold"/>
                          <a:sym typeface="Montserrat SemiBold"/>
                        </a:rPr>
                        <a:t>zuzanga</a:t>
                      </a:r>
                      <a:r>
                        <a:rPr lang="en-GB" sz="900">
                          <a:latin typeface="Montserrat"/>
                          <a:ea typeface="Montserrat"/>
                          <a:cs typeface="Montserrat"/>
                          <a:sym typeface="Montserrat"/>
                        </a:rPr>
                        <a:t> indondo yegolide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Immediate f</a:t>
                      </a:r>
                      <a:r>
                        <a:rPr lang="en-GB" sz="900">
                          <a:latin typeface="Montserrat"/>
                          <a:ea typeface="Montserrat"/>
                          <a:cs typeface="Montserrat"/>
                          <a:sym typeface="Montserrat"/>
                        </a:rPr>
                        <a:t>uture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900">
                          <a:solidFill>
                            <a:schemeClr val="dk1"/>
                          </a:solidFill>
                          <a:latin typeface="Montserrat"/>
                          <a:ea typeface="Montserrat"/>
                          <a:cs typeface="Montserrat"/>
                          <a:sym typeface="Montserrat"/>
                        </a:rPr>
                        <a:t>Positive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6AA84F"/>
                          </a:solidFill>
                          <a:latin typeface="Montserrat SemiBold"/>
                          <a:ea typeface="Montserrat SemiBold"/>
                          <a:cs typeface="Montserrat SemiBold"/>
                          <a:sym typeface="Montserrat SemiBold"/>
                        </a:rPr>
                        <a:t>u</a:t>
                      </a:r>
                      <a:r>
                        <a:rPr lang="en-GB" sz="900">
                          <a:solidFill>
                            <a:srgbClr val="A61C00"/>
                          </a:solidFill>
                          <a:latin typeface="Montserrat SemiBold"/>
                          <a:ea typeface="Montserrat SemiBold"/>
                          <a:cs typeface="Montserrat SemiBold"/>
                          <a:sym typeface="Montserrat SemiBold"/>
                        </a:rPr>
                        <a:t>zo</a:t>
                      </a:r>
                      <a:r>
                        <a:rPr lang="en-GB" sz="900">
                          <a:solidFill>
                            <a:schemeClr val="dk1"/>
                          </a:solidFill>
                          <a:latin typeface="Montserrat SemiBold"/>
                          <a:ea typeface="Montserrat SemiBold"/>
                          <a:cs typeface="Montserrat SemiBold"/>
                          <a:sym typeface="Montserrat SemiBold"/>
                        </a:rPr>
                        <a:t>zuza</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Immediate f</a:t>
                      </a:r>
                      <a:r>
                        <a:rPr lang="en-GB" sz="900">
                          <a:latin typeface="Montserrat"/>
                          <a:ea typeface="Montserrat"/>
                          <a:cs typeface="Montserrat"/>
                          <a:sym typeface="Montserrat"/>
                        </a:rPr>
                        <a:t>uture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900">
                          <a:solidFill>
                            <a:schemeClr val="dk1"/>
                          </a:solidFill>
                          <a:latin typeface="Montserrat"/>
                          <a:ea typeface="Montserrat"/>
                          <a:cs typeface="Montserrat"/>
                          <a:sym typeface="Montserrat"/>
                        </a:rPr>
                        <a:t>N</a:t>
                      </a:r>
                      <a:r>
                        <a:rPr lang="en-GB" sz="900">
                          <a:solidFill>
                            <a:schemeClr val="dk1"/>
                          </a:solidFill>
                          <a:latin typeface="Montserrat"/>
                          <a:ea typeface="Montserrat"/>
                          <a:cs typeface="Montserrat"/>
                          <a:sym typeface="Montserrat"/>
                        </a:rPr>
                        <a:t>egative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E69138"/>
                          </a:solidFill>
                          <a:latin typeface="Montserrat SemiBold"/>
                          <a:ea typeface="Montserrat SemiBold"/>
                          <a:cs typeface="Montserrat SemiBold"/>
                          <a:sym typeface="Montserrat SemiBold"/>
                        </a:rPr>
                        <a:t>a</a:t>
                      </a:r>
                      <a:r>
                        <a:rPr lang="en-GB" sz="900">
                          <a:solidFill>
                            <a:srgbClr val="6AA84F"/>
                          </a:solidFill>
                          <a:latin typeface="Montserrat SemiBold"/>
                          <a:ea typeface="Montserrat SemiBold"/>
                          <a:cs typeface="Montserrat SemiBold"/>
                          <a:sym typeface="Montserrat SemiBold"/>
                        </a:rPr>
                        <a:t>ka</a:t>
                      </a:r>
                      <a:r>
                        <a:rPr lang="en-GB" sz="900">
                          <a:solidFill>
                            <a:srgbClr val="A61C00"/>
                          </a:solidFill>
                          <a:latin typeface="Montserrat SemiBold"/>
                          <a:ea typeface="Montserrat SemiBold"/>
                          <a:cs typeface="Montserrat SemiBold"/>
                          <a:sym typeface="Montserrat SemiBold"/>
                        </a:rPr>
                        <a:t>zu</a:t>
                      </a:r>
                      <a:r>
                        <a:rPr lang="en-GB" sz="900">
                          <a:solidFill>
                            <a:schemeClr val="dk1"/>
                          </a:solidFill>
                          <a:latin typeface="Montserrat SemiBold"/>
                          <a:ea typeface="Montserrat SemiBold"/>
                          <a:cs typeface="Montserrat SemiBold"/>
                          <a:sym typeface="Montserrat SemiBold"/>
                        </a:rPr>
                        <a:t>zuza</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102" name="Google Shape;102;p20"/>
          <p:cNvGraphicFramePr/>
          <p:nvPr/>
        </p:nvGraphicFramePr>
        <p:xfrm>
          <a:off x="5091825" y="3340075"/>
          <a:ext cx="3000000" cy="3000000"/>
        </p:xfrm>
        <a:graphic>
          <a:graphicData uri="http://schemas.openxmlformats.org/drawingml/2006/table">
            <a:tbl>
              <a:tblPr>
                <a:noFill/>
                <a:tableStyleId>{632C793A-673B-42C1-9324-A0E5CA759ECC}</a:tableStyleId>
              </a:tblPr>
              <a:tblGrid>
                <a:gridCol w="382850"/>
                <a:gridCol w="1987275"/>
              </a:tblGrid>
              <a:tr h="314750">
                <a:tc>
                  <a:txBody>
                    <a:bodyPr/>
                    <a:lstStyle/>
                    <a:p>
                      <a:pPr indent="0" lvl="0" marL="0" rtl="0" algn="ctr">
                        <a:spcBef>
                          <a:spcPts val="0"/>
                        </a:spcBef>
                        <a:spcAft>
                          <a:spcPts val="0"/>
                        </a:spcAft>
                        <a:buNone/>
                      </a:pPr>
                      <a:r>
                        <a:rPr lang="en-GB" sz="800">
                          <a:solidFill>
                            <a:srgbClr val="6AA84F"/>
                          </a:solidFill>
                          <a:latin typeface="Montserrat Black"/>
                          <a:ea typeface="Montserrat Black"/>
                          <a:cs typeface="Montserrat Black"/>
                          <a:sym typeface="Montserrat Black"/>
                        </a:rPr>
                        <a:t>O</a:t>
                      </a:r>
                      <a:endParaRPr sz="800">
                        <a:solidFill>
                          <a:srgbClr val="6AA84F"/>
                        </a:solidFill>
                        <a:latin typeface="Montserrat Black"/>
                        <a:ea typeface="Montserrat Black"/>
                        <a:cs typeface="Montserrat Black"/>
                        <a:sym typeface="Montserrat Black"/>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s</a:t>
                      </a:r>
                      <a:r>
                        <a:rPr lang="en-GB" sz="800">
                          <a:latin typeface="Montserrat"/>
                          <a:ea typeface="Montserrat"/>
                          <a:cs typeface="Montserrat"/>
                          <a:sym typeface="Montserrat"/>
                        </a:rPr>
                        <a:t>ubject concord, class 1a</a:t>
                      </a:r>
                      <a:endParaRPr sz="800">
                        <a:latin typeface="Montserrat"/>
                        <a:ea typeface="Montserrat"/>
                        <a:cs typeface="Montserrat"/>
                        <a:sym typeface="Montserrat"/>
                      </a:endParaRPr>
                    </a:p>
                  </a:txBody>
                  <a:tcPr marT="91425" marB="91425" marR="91425" marL="91425"/>
                </a:tc>
              </a:tr>
              <a:tr h="314750">
                <a:tc>
                  <a:txBody>
                    <a:bodyPr/>
                    <a:lstStyle/>
                    <a:p>
                      <a:pPr indent="0" lvl="0" marL="0" rtl="0" algn="ctr">
                        <a:spcBef>
                          <a:spcPts val="0"/>
                        </a:spcBef>
                        <a:spcAft>
                          <a:spcPts val="0"/>
                        </a:spcAft>
                        <a:buClr>
                          <a:schemeClr val="dk1"/>
                        </a:buClr>
                        <a:buSzPts val="1100"/>
                        <a:buFont typeface="Arial"/>
                        <a:buNone/>
                      </a:pPr>
                      <a:r>
                        <a:rPr lang="en-GB" sz="800">
                          <a:solidFill>
                            <a:srgbClr val="A61C00"/>
                          </a:solidFill>
                          <a:latin typeface="Montserrat Black"/>
                          <a:ea typeface="Montserrat Black"/>
                          <a:cs typeface="Montserrat Black"/>
                          <a:sym typeface="Montserrat Black"/>
                        </a:rPr>
                        <a:t>O</a:t>
                      </a:r>
                      <a:endParaRPr sz="800">
                        <a:solidFill>
                          <a:srgbClr val="A61C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t</a:t>
                      </a:r>
                      <a:r>
                        <a:rPr lang="en-GB" sz="800">
                          <a:latin typeface="Montserrat"/>
                          <a:ea typeface="Montserrat"/>
                          <a:cs typeface="Montserrat"/>
                          <a:sym typeface="Montserrat"/>
                        </a:rPr>
                        <a:t>ense prefix</a:t>
                      </a:r>
                      <a:endParaRPr sz="800">
                        <a:latin typeface="Montserrat"/>
                        <a:ea typeface="Montserrat"/>
                        <a:cs typeface="Montserrat"/>
                        <a:sym typeface="Montserrat"/>
                      </a:endParaRPr>
                    </a:p>
                  </a:txBody>
                  <a:tcPr marT="91425" marB="91425" marR="91425" marL="91425"/>
                </a:tc>
              </a:tr>
              <a:tr h="314750">
                <a:tc>
                  <a:txBody>
                    <a:bodyPr/>
                    <a:lstStyle/>
                    <a:p>
                      <a:pPr indent="0" lvl="0" marL="0" rtl="0" algn="ctr">
                        <a:spcBef>
                          <a:spcPts val="0"/>
                        </a:spcBef>
                        <a:spcAft>
                          <a:spcPts val="0"/>
                        </a:spcAft>
                        <a:buClr>
                          <a:schemeClr val="dk1"/>
                        </a:buClr>
                        <a:buSzPts val="1100"/>
                        <a:buFont typeface="Arial"/>
                        <a:buNone/>
                      </a:pPr>
                      <a:r>
                        <a:rPr lang="en-GB" sz="800">
                          <a:solidFill>
                            <a:srgbClr val="E69138"/>
                          </a:solidFill>
                          <a:latin typeface="Montserrat Black"/>
                          <a:ea typeface="Montserrat Black"/>
                          <a:cs typeface="Montserrat Black"/>
                          <a:sym typeface="Montserrat Black"/>
                        </a:rPr>
                        <a:t>O</a:t>
                      </a:r>
                      <a:endParaRPr sz="800">
                        <a:solidFill>
                          <a:srgbClr val="E69138"/>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n</a:t>
                      </a:r>
                      <a:r>
                        <a:rPr lang="en-GB" sz="800">
                          <a:latin typeface="Montserrat"/>
                          <a:ea typeface="Montserrat"/>
                          <a:cs typeface="Montserrat"/>
                          <a:sym typeface="Montserrat"/>
                        </a:rPr>
                        <a:t>egative prefix</a:t>
                      </a:r>
                      <a:endParaRPr sz="800">
                        <a:latin typeface="Montserrat"/>
                        <a:ea typeface="Montserrat"/>
                        <a:cs typeface="Montserrat"/>
                        <a:sym typeface="Montserrat"/>
                      </a:endParaRPr>
                    </a:p>
                  </a:txBody>
                  <a:tcPr marT="91425" marB="91425" marR="91425" marL="91425"/>
                </a:tc>
              </a:tr>
              <a:tr h="314750">
                <a:tc>
                  <a:txBody>
                    <a:bodyPr/>
                    <a:lstStyle/>
                    <a:p>
                      <a:pPr indent="0" lvl="0" marL="0" rtl="0" algn="ctr">
                        <a:spcBef>
                          <a:spcPts val="0"/>
                        </a:spcBef>
                        <a:spcAft>
                          <a:spcPts val="0"/>
                        </a:spcAft>
                        <a:buClr>
                          <a:schemeClr val="dk1"/>
                        </a:buClr>
                        <a:buSzPts val="1100"/>
                        <a:buFont typeface="Arial"/>
                        <a:buNone/>
                      </a:pPr>
                      <a:r>
                        <a:rPr lang="en-GB" sz="800">
                          <a:latin typeface="Montserrat Black"/>
                          <a:ea typeface="Montserrat Black"/>
                          <a:cs typeface="Montserrat Black"/>
                          <a:sym typeface="Montserrat Black"/>
                        </a:rPr>
                        <a:t>O</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r</a:t>
                      </a:r>
                      <a:r>
                        <a:rPr lang="en-GB" sz="800">
                          <a:latin typeface="Montserrat"/>
                          <a:ea typeface="Montserrat"/>
                          <a:cs typeface="Montserrat"/>
                          <a:sym typeface="Montserrat"/>
                        </a:rPr>
                        <a:t>oot + terminative suffix</a:t>
                      </a:r>
                      <a:endParaRPr sz="800">
                        <a:latin typeface="Montserrat"/>
                        <a:ea typeface="Montserrat"/>
                        <a:cs typeface="Montserrat"/>
                        <a:sym typeface="Montserrat"/>
                      </a:endParaRPr>
                    </a:p>
                  </a:txBody>
                  <a:tcPr marT="91425" marB="91425" marR="91425" marL="91425"/>
                </a:tc>
              </a:tr>
              <a:tr h="314750">
                <a:tc>
                  <a:txBody>
                    <a:bodyPr/>
                    <a:lstStyle/>
                    <a:p>
                      <a:pPr indent="0" lvl="0" marL="0" rtl="0" algn="ctr">
                        <a:spcBef>
                          <a:spcPts val="0"/>
                        </a:spcBef>
                        <a:spcAft>
                          <a:spcPts val="0"/>
                        </a:spcAft>
                        <a:buClr>
                          <a:schemeClr val="dk1"/>
                        </a:buClr>
                        <a:buSzPts val="1100"/>
                        <a:buFont typeface="Arial"/>
                        <a:buNone/>
                      </a:pPr>
                      <a:r>
                        <a:rPr lang="en-GB" sz="800">
                          <a:solidFill>
                            <a:srgbClr val="3C78D8"/>
                          </a:solidFill>
                          <a:latin typeface="Montserrat Black"/>
                          <a:ea typeface="Montserrat Black"/>
                          <a:cs typeface="Montserrat Black"/>
                          <a:sym typeface="Montserrat Black"/>
                        </a:rPr>
                        <a:t>O</a:t>
                      </a:r>
                      <a:endParaRPr sz="800">
                        <a:solidFill>
                          <a:srgbClr val="3C78D8"/>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p</a:t>
                      </a:r>
                      <a:r>
                        <a:rPr lang="en-GB" sz="800">
                          <a:latin typeface="Montserrat"/>
                          <a:ea typeface="Montserrat"/>
                          <a:cs typeface="Montserrat"/>
                          <a:sym typeface="Montserrat"/>
                        </a:rPr>
                        <a:t>ossessive concord, class 9 (class 5)</a:t>
                      </a:r>
                      <a:endParaRPr sz="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Tour of the Zulu RG</a:t>
            </a:r>
            <a:endParaRPr>
              <a:latin typeface="Montserrat SemiBold"/>
              <a:ea typeface="Montserrat SemiBold"/>
              <a:cs typeface="Montserrat SemiBold"/>
              <a:sym typeface="Montserrat SemiBold"/>
            </a:endParaRPr>
          </a:p>
        </p:txBody>
      </p:sp>
      <p:pic>
        <p:nvPicPr>
          <p:cNvPr id="108" name="Google Shape;108;p21"/>
          <p:cNvPicPr preferRelativeResize="0"/>
          <p:nvPr/>
        </p:nvPicPr>
        <p:blipFill>
          <a:blip r:embed="rId3">
            <a:alphaModFix/>
          </a:blip>
          <a:stretch>
            <a:fillRect/>
          </a:stretch>
        </p:blipFill>
        <p:spPr>
          <a:xfrm>
            <a:off x="1750350" y="1017725"/>
            <a:ext cx="5643288"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