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Montserrat SemiBold"/>
      <p:regular r:id="rId37"/>
      <p:bold r:id="rId38"/>
      <p:italic r:id="rId39"/>
      <p:boldItalic r:id="rId40"/>
    </p:embeddedFont>
    <p:embeddedFont>
      <p:font typeface="Montserrat"/>
      <p:regular r:id="rId41"/>
      <p:bold r:id="rId42"/>
      <p:italic r:id="rId43"/>
      <p:boldItalic r:id="rId44"/>
    </p:embeddedFont>
    <p:embeddedFont>
      <p:font typeface="Montserrat Medium"/>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B3DBBE-64C1-41A8-AC5F-FA0B485E9297}">
  <a:tblStyle styleId="{06B3DBBE-64C1-41A8-AC5F-FA0B485E92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SemiBold-boldItalic.fntdata"/><Relationship Id="rId20" Type="http://schemas.openxmlformats.org/officeDocument/2006/relationships/slide" Target="slides/slide14.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6.xml"/><Relationship Id="rId44" Type="http://schemas.openxmlformats.org/officeDocument/2006/relationships/font" Target="fonts/Montserrat-boldItalic.fntdata"/><Relationship Id="rId21" Type="http://schemas.openxmlformats.org/officeDocument/2006/relationships/slide" Target="slides/slide15.xml"/><Relationship Id="rId43" Type="http://schemas.openxmlformats.org/officeDocument/2006/relationships/font" Target="fonts/Montserrat-italic.fntdata"/><Relationship Id="rId24" Type="http://schemas.openxmlformats.org/officeDocument/2006/relationships/slide" Target="slides/slide18.xml"/><Relationship Id="rId46" Type="http://schemas.openxmlformats.org/officeDocument/2006/relationships/font" Target="fonts/MontserratMedium-bold.fntdata"/><Relationship Id="rId23" Type="http://schemas.openxmlformats.org/officeDocument/2006/relationships/slide" Target="slides/slide17.xml"/><Relationship Id="rId45" Type="http://schemas.openxmlformats.org/officeDocument/2006/relationships/font" Target="fonts/Montserrat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MontserratMedium-boldItalic.fntdata"/><Relationship Id="rId25" Type="http://schemas.openxmlformats.org/officeDocument/2006/relationships/slide" Target="slides/slide19.xml"/><Relationship Id="rId47" Type="http://schemas.openxmlformats.org/officeDocument/2006/relationships/font" Target="fonts/MontserratMedium-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SemiBold-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MontserratSemiBold-italic.fntdata"/><Relationship Id="rId16" Type="http://schemas.openxmlformats.org/officeDocument/2006/relationships/slide" Target="slides/slide10.xml"/><Relationship Id="rId38" Type="http://schemas.openxmlformats.org/officeDocument/2006/relationships/font" Target="fonts/MontserratSemiBol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Hello, my name is Laurette Marais and today I will be talking about how GF has been used in a resource scarce environment to enable language and specifically speech applications. I am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45d64386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45d64386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again is how a typical grammar-driven screen looks. The user has two options for input - she can either make selections on a screen to construct an utterance, or she can speak an utterance supported by the app, and have the screen update in response.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screen shows the user in the process of selecting the elements of the utterance “did the pain start two hours ago”, but speaking the same utterance would cause the screen to update with the correct content. This is important, because it serves as verification for the doctor that their utterance was recognised correctly and will therefore be translated correctly by the grammar.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grammar is used to </a:t>
            </a:r>
            <a:r>
              <a:rPr lang="en-GB"/>
              <a:t>populare all the pieces of text on the screen by having an English version of the application grammar that produces some markup. This is used to make sure that the static pieces of text make sense given any current set of selections, but also that the alternatives in the drop down boxes make grammatical sense. For example, when the number two is selected, all the strings in the time measures list change to plural, namely minutes, hours, days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lowercase version of the English grammar interfaces with the speech recognition component. The target language text contains correct capitalisation and punctuation in order to inform the text-to-speech component.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there is time at the end, I think it might be useful to talk a bit more about this user interface, and what it requires of the application grammar that powers 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45d64386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45d64386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achieved using incomplete concrete modules for the English. For the target languages, only one version is necessary.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 want to say a quick word about the two Nguni application grammars, with Zulu as example. The semantic tree in the top right is very simple - it basically expresses the question “Have you experienced bleeding recently?”. If you changed the symptom in the tree, the English sentence would require that you change the noun phrase corresponding to the symptom. (The English was chosen to be relatively formulaic in an attempt to help users learn the utterances supported by the grammar. Obviously, one could also express the two meanings using different English constructions.)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However, such a simple change to the semantic tree necessitates a much larger change in the Zulu. Literally, the question changes from “Maybe you were sometimes with bleeding recently?” to “Maybe sometimes you were bothered by a head that is painful recently?”.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45d643865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45d643865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can see the extent of the linguistic change required by looking at the abstract syntax trees necessary to capture both sentences in the Zulu resource grammar. Besides the noun phrase that changes (as indicated in the orange text), the copulative predicate of the first sentence is replaced by a passive verb predicate in the second. This is by no means an isolated example, but a pervasive feature of the two Nguni application grammars.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45d643865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45d643865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app was piloted at 5 sites in various parts of the country. Unfortunately, the pilots themselves and our entire evaluation plan was disrupted by the pandemic last year, so the feedback has fallen far short of what we had hoped. Although superficial, what feedback we got was mostly positive and in a way it seemed to achieve our stated goal, which was to assist in enabling respectful care.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45d64386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45d64386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We were in the last throes of development when the pandemic hit, and on the spur of the moment, in an attempt to be useful, we decided to adapt the application for Covid-19.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As during the development of the maternal health application grammars, I spent time consulting nurses and doctors about content specific to Covid-19 screening.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We adapted the abstract grammars somewhat and simplified them in order to fast track development in all the official languages.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Covid version is currently available for download on the Play Store. I think if you searched for AwezaMed it should pop up.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45d64386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45d64386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want to talk a bit about what a typical workflow for developing application grammars looks like. Keep in mind that I think I am one of two people in South Africa writing application grammars - the other person being Winston Anderson - and so this is a workflow designed for someone, like me, who does not know the languages for which the grammar is written.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Okay. For the original AwezaMed application, the mini resource grammars for Zulu and Xhosa were under development kind of in parallel to the application grammar.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(Go through list)</a:t>
            </a:r>
            <a:endParaRPr/>
          </a:p>
          <a:p>
            <a:pPr indent="0" lvl="0" marL="0" rtl="0" algn="l">
              <a:spcBef>
                <a:spcPts val="0"/>
              </a:spcBef>
              <a:spcAft>
                <a:spcPts val="0"/>
              </a:spcAft>
              <a:buNone/>
            </a:pPr>
            <a:r>
              <a:rPr lang="en-GB"/>
              <a:t>The translations obtained basically become the seed for what the concrete syntax would include.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There were a few iterations of these steps, especially from the point of obtaining new translations onwards. Usually, the reason would be that either the translation </a:t>
            </a:r>
            <a:r>
              <a:rPr lang="en-GB"/>
              <a:t>obtained contained slightly obscure constructions that weren’t as generally applicable as I had thought. It also became increasingly clear that mother tongue input was limited in its usefulness - progress sped up quite a bit when I approached the Zulu lecturer at the University of Pretoria for help in translating and analysing the representative sentences.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 is no exaggeration to say that the professional language practitioners that were consulted initially had basically no formal knowledge of the morphology and syntax of the languages.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45d643865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45d643865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the Covid app, we didn’t have time to bootstrap the mini resource grammars, only to develop application grammars. However, the Zulu resource grammar still proved useful, as it kind of replaced the need for human help with analysing the translations.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(Go through list)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45d643865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45d643865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From this, a kind of general workflow emerged for developing application grammars using the resource grammar.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(Go through list)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45d643865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45d64386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bottleneck, of course, is the way the resource grammar is used.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is a very manual process, and it requires a very specific skill set - and not one that is in oversupply in our context, namely grammar engineering and some familiarity with Zulu </a:t>
            </a:r>
            <a:r>
              <a:rPr lang="en-GB"/>
              <a:t>morphology</a:t>
            </a:r>
            <a:r>
              <a:rPr lang="en-GB"/>
              <a:t> and syntax.</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Note that the analysis step basically produces a kind of parallel corpus of semantic and syntax trees, which can be extended to include linearisations as well. Maybe we could use that in some way?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45d64386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45d64386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development of a concrete syntax when using a resource grammar is basically defining a kind of mapping between the categories and functions in the </a:t>
            </a:r>
            <a:r>
              <a:rPr lang="en-GB"/>
              <a:t>application</a:t>
            </a:r>
            <a:r>
              <a:rPr lang="en-GB"/>
              <a:t> abstract syntax and the resource grammar abstract syntax. The question occurred to me - can such a mapping be learned?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And for this to work, can the data required be created, or augmented, from a small seed corpus?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 decided to try the parsing direction first, namely where one starts with a syntax tree - or its linearisation - and obtains a semantic tree. This is also the direction that would benefit most from allowing users more flexibility with regards to input.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45d64386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45d64386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My talk will have the following outline</a:t>
            </a:r>
            <a:endParaRPr/>
          </a:p>
          <a:p>
            <a:pPr indent="-298450" lvl="0" marL="457200" rtl="0" algn="l">
              <a:spcBef>
                <a:spcPts val="0"/>
              </a:spcBef>
              <a:spcAft>
                <a:spcPts val="0"/>
              </a:spcAft>
              <a:buSzPts val="1100"/>
              <a:buChar char="-"/>
            </a:pPr>
            <a:r>
              <a:rPr lang="en-GB"/>
              <a:t>First I will attempt to give an idea of what I mean when I talk about resource scarcity, specifically in the South African context ...</a:t>
            </a:r>
            <a:endParaRPr/>
          </a:p>
          <a:p>
            <a:pPr indent="-298450" lvl="0" marL="457200" rtl="0" algn="l">
              <a:spcBef>
                <a:spcPts val="0"/>
              </a:spcBef>
              <a:spcAft>
                <a:spcPts val="0"/>
              </a:spcAft>
              <a:buSzPts val="1100"/>
              <a:buChar char="-"/>
            </a:pPr>
            <a:r>
              <a:rPr lang="en-GB"/>
              <a:t>… before touching on why we use GF</a:t>
            </a:r>
            <a:endParaRPr/>
          </a:p>
          <a:p>
            <a:pPr indent="-298450" lvl="0" marL="457200" rtl="0" algn="l">
              <a:spcBef>
                <a:spcPts val="0"/>
              </a:spcBef>
              <a:spcAft>
                <a:spcPts val="0"/>
              </a:spcAft>
              <a:buSzPts val="1100"/>
              <a:buChar char="-"/>
            </a:pPr>
            <a:r>
              <a:rPr lang="en-GB"/>
              <a:t>Then I will talk a bit about a multilingual speech to speech translation application we built using GF</a:t>
            </a:r>
            <a:endParaRPr/>
          </a:p>
          <a:p>
            <a:pPr indent="-298450" lvl="0" marL="457200" rtl="0" algn="l">
              <a:spcBef>
                <a:spcPts val="0"/>
              </a:spcBef>
              <a:spcAft>
                <a:spcPts val="0"/>
              </a:spcAft>
              <a:buSzPts val="1100"/>
              <a:buChar char="-"/>
            </a:pPr>
            <a:r>
              <a:rPr lang="en-GB"/>
              <a:t>Next, I will explain the workflow we have followed so far for developing GF application grammars, and where the resource scarcity is most felt</a:t>
            </a:r>
            <a:endParaRPr/>
          </a:p>
          <a:p>
            <a:pPr indent="-298450" lvl="0" marL="457200" rtl="0" algn="l">
              <a:spcBef>
                <a:spcPts val="0"/>
              </a:spcBef>
              <a:spcAft>
                <a:spcPts val="0"/>
              </a:spcAft>
              <a:buSzPts val="1100"/>
              <a:buChar char="-"/>
            </a:pPr>
            <a:r>
              <a:rPr lang="en-GB"/>
              <a:t>The next part will describe how we’ve tried to use a resource grammar to adapt the workflow using machine learning, specifically neural networks</a:t>
            </a:r>
            <a:endParaRPr/>
          </a:p>
          <a:p>
            <a:pPr indent="-298450" lvl="0" marL="457200" rtl="0" algn="l">
              <a:spcBef>
                <a:spcPts val="0"/>
              </a:spcBef>
              <a:spcAft>
                <a:spcPts val="0"/>
              </a:spcAft>
              <a:buSzPts val="1100"/>
              <a:buChar char="-"/>
            </a:pPr>
            <a:r>
              <a:rPr lang="en-GB"/>
              <a:t>I will conclude with some remarks about what we have learnt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45d643865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45d643865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want to formalise the process of manually mapping the application grammar abstract syntax to the resource grammar abstract syntax. So we define the concept of an augmentation rule.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Remember that you can generate all the trees of a grammar, and specifically an application grammar.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Basically, the idea is that if you know that a specific change in the application grammar abstract syntax tree corresponds to a certain change in the resource grammar abstract syntax tree, you can use that create new resource grammar syntax trees to go with all - or many - the application grammar trees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(Read rule)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45d643865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45d643865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At this point in the work, it was necessary to pivot to a different application grammar. Our main motivation was to counter a perception in our immediate environment that GF could only be used for translation. So we set up a proof-of-concept question-answering system that used a grammar that was not drastically smaller than any of the AwezaMed grammars. What it did cover in more detail was numbers between 1 and 99, and this is relatively significant. In the Bantu languages, numbers are not a coherent morphosyntactic category, but are expressed using quantitative pronouns, adjectives, nouns and modification of these by adjectives and nouns.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Also, the question-answering use case allowed us some </a:t>
            </a:r>
            <a:r>
              <a:rPr lang="en-GB"/>
              <a:t>freedom</a:t>
            </a:r>
            <a:r>
              <a:rPr lang="en-GB"/>
              <a:t> to focus on the natural language understanding part, usually achieved via the GF parser. In question, answering, the answer that the user receives can serve as sufficient verification of the system’s performance.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45d64386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45d64386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is the basic architecture of the GF-based QA system. A single WeatherFact abstract syntax sits in the middle, and each language is supported by a pair of concrete syntaxes: one for expressing questions about weather facts and one for expressing answers. The WeatherQA module uses this grammar as well as a web service to obtain up to date weather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OpenWeatherMap One Call API provides current weather data, as well as historic data of 5 days, as well as up to the minute forecasts for the next hour, hourly forecasts for the next 48 hours and daily forecasts for the next 7 days. The WeatherFact grammar supports questions about these weather conditions for 41 major locations in South Africa.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45d643865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45d643865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Question answering in this system basically comes down to completing abstract </a:t>
            </a:r>
            <a:r>
              <a:rPr lang="en-GB"/>
              <a:t>trees</a:t>
            </a:r>
            <a:r>
              <a:rPr lang="en-GB"/>
              <a:t>. By under specifying the linearisation of fact trees in the question concrete syntax, you end up with an incomplete parse tree, which contains a meta variable in the spot where the answer should go. This tells the QA engine which information to request from the weather service, and it then constructs the missing subtree to complete the tree. This tree can then be linearised as the answer to the question.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example,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45d643865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45d643865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Okay, so now we want to simulate the concrete syntax for questions suing a neural network. Here is the workflow that was followed.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representative corpus is constructed by choosing a template sentence and varying one category in the sentence. From this, you can figure out what effect this category has on the sentence.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data is then augmented by defining rules. These could be automatically derived from the seed corpus, but it is not a difficult manual process, because you kind of know where to look, having set up the seed corpus in a specific way.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Then, the augmented data is evaluated. At this point, it would become clear if your choice of seed corpus was sufficient, because errors might pop up. In the case of the weather grammar, the only errors that were found was the incorrect use of the immediate future and past tenses where the remote tenses ought to have been used. For example, because the grammar allows all numbers up to 99, the grammar allows sentences like “what will the weather in Johannesburg be like in 78 days?”. For this, you need the remote future, but the OpenWeatherMap service only gives data for 7 days. So we didn’t fix this in the augmented data, but we could have done so if necessary.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Once you have </a:t>
            </a:r>
            <a:r>
              <a:rPr lang="en-GB"/>
              <a:t>obtained</a:t>
            </a:r>
            <a:r>
              <a:rPr lang="en-GB"/>
              <a:t> a lot of semantic/syntax tree pairs, you can linearise them to obtain triples. Then, you are ready to train some networks.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45d643865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45d643865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want to make some remarks about the preparation of the data. From the 152 translations we received, we managed to extend the Zulu resource grammar to parse 148, including at least one translation per English sentence.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Using our augmentation process, we generated over 300K triples. We </a:t>
            </a:r>
            <a:r>
              <a:rPr lang="en-GB"/>
              <a:t>checked</a:t>
            </a:r>
            <a:r>
              <a:rPr lang="en-GB"/>
              <a:t> against all possible trees in the application grammar, and only a very small set of trees were missing, namely those with numbers starting with zero.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Because some utterances contained numbers up to 99, these kinds of utterances were disproportionately represented in the augmented data, so we </a:t>
            </a:r>
            <a:r>
              <a:rPr lang="en-GB"/>
              <a:t>performed</a:t>
            </a:r>
            <a:r>
              <a:rPr lang="en-GB"/>
              <a:t> a machine learning heresy by duplicating data to balance the corpus. (The other option was to throw data out, but since we were not primarily interested in generalising beyond our data, this didn’t make much sense.)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45d643865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45d643865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next step was to think about how the inputs and outputs of the neural networks would look.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wanted to try and exploit the new Transformer architecture, so we set up the problem as a sequence to sequence 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input,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output, we opted for something similar to the lemma sequence for the input, namely a keyword sequence. This meant that we did not expect to obtain fully formed trees from the neural network. However, writing a concrete syntax that </a:t>
            </a:r>
            <a:r>
              <a:rPr lang="en-GB"/>
              <a:t>could parse such keyword sequences is trivial. This also seems the safer route, because it seemed that a sequence to sequence neural network might not be very good at inserting parentheses that balance, but it might be good at producing keywords that could be traced back to the input tokens in some way.</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477d8027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477d8027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diagram shows the new architecture we would therefore be aiming at. A keyword question concrete syntax replaces the Zulu question concrete syntax, and it is used to parse the output of a sequence-to-sequence neural network, which, in turn, </a:t>
            </a:r>
            <a:r>
              <a:rPr lang="en-GB"/>
              <a:t>receives</a:t>
            </a:r>
            <a:r>
              <a:rPr lang="en-GB"/>
              <a:t> some representation of a Zulu question.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45d643865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45d643865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next question to address was that of evaluation. Obviously, we could split out augmented data into training, validation and test sets. </a:t>
            </a:r>
            <a:r>
              <a:rPr lang="en-GB"/>
              <a:t>Testing</a:t>
            </a:r>
            <a:r>
              <a:rPr lang="en-GB"/>
              <a:t> in this way would basically answer the question of whether the sentences that we would have modelled using a concrete syntax could be successfully “understood” using the neural network in conjunction with a keyword concrete syntax.</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However, we wanted to go one step further. One possible advantage of using neural networks is </a:t>
            </a:r>
            <a:r>
              <a:rPr lang="en-GB"/>
              <a:t>improved</a:t>
            </a:r>
            <a:r>
              <a:rPr lang="en-GB"/>
              <a:t> robustness - could our neural networks do better on other kinds of input that we might want to be able to handle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this, we decided to obtain two new, independent sets of translations. These sentences did not make up a great evaluation set, because they were simply new translations of the original seed corpus. They were not, therefore, a balanced set of sentences. So, we decided to try and augment them in the same way. This time, the grammar was not extended to parse them, and we only managed to parse 71 out of 152. (Keep in mind that the resource grammar is still being developed.)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Anyway, we obtained a lot of new sentences and then randomly selected 100 of them as an additional evaluation set.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45d643865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45d643865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are the results. The F score is the well known measure that balances precision and recall, while we defined the P score, which is the percentage of perfect predictions achieved by the model. This is an indication of how many times the model produced </a:t>
            </a:r>
            <a:r>
              <a:rPr lang="en-GB"/>
              <a:t>exactly</a:t>
            </a:r>
            <a:r>
              <a:rPr lang="en-GB"/>
              <a:t> the right keyword sequence, and hence where the user was perfectly understood.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blue indicates the scores achieved on the original augmented data test set. The green indicates the scores achieved on the independently translated and augmented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Discuss.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45d64386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45d64386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the NLP world, the term “resource scarce” is often discussed in terms of digital resources, but today I want to start a bit earlier in the process, with human resources. My opinion, and I know that it is shared by many NLP colleagues in South Africa, is that our greatest scarcity is in skills. Of course, it starts with education.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Unfortunately, South Africa’s education is not in a good state. For example, in 2008, more than 1 million 6 or 7 year olds started primary school, and 12 years later, only about 40% of them passed their senior certificate, or matric, where passing requires achieving 40% in a home language subject and two others, and 30% in three other subjects.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Since we are concerned with language and computation skills, it is worth looking specifically at the school results for language and mathematics. Although South Africa has 11 official languages, the senior certificate exam can only be written in English and Afrikaans. In principle, the first three years of school are taught in all languages, but not in all schools - the language of tuition usually depends on the majority of speakers in the area around the school. From Grade 4, however, the official language of tuition is either English or Afrikaans, although by far the majority are taught in English.</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However, all official languages can be taken as home language subject (which is then taught and written in the relevant language), or they can be taken as first or second additional language. Again, however, the specific subjects taught in any particular school depend on a number of factors, most typically the availability of teachers. About 33% of matriculants wrote (and almost all of them passed) the Zulu home language paper in 2020, which is about 10% more than the expected number of matriculants who speak Zulu as a home </a:t>
            </a:r>
            <a:r>
              <a:rPr lang="en-GB"/>
              <a:t>language</a:t>
            </a:r>
            <a:r>
              <a:rPr lang="en-GB"/>
              <a:t>. On the other hand, only about half the number of Ndebele matriculants wrote and passed the Ndebele home language paper.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Still, if you consider how many kids started school 12 years before, only about 13% of learners achieved 40% or more in Zulu home language 12 years later, and none of them were taught in Zulu beyond 3rd grade. Suffice to say, this is not a large pool from which to extract budding Zulu linguists.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Mathematics education is particularly problematic in South Africa. A recent international study found that by grade 5, almost two third of learners cannot do basic mathematics. This is born out in the senior certificate numbers, which show that out of 1.1M learners who started school in 2008, less than 31 000 passed mathematics with a mark high enough to be admitted to a STEM degree at university.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All this to say that finding students, engineers and researchers to work on things like grammar engineering is quite difficult.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45d643865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45d643865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45d64386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45d64386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 us focus on Zulu as a language. It is the largest home language in South Africa, with about 11.5M speakers, and it is understood by about half of South Africans. (Of which, sadly, I am not yet one.)</a:t>
            </a:r>
            <a:endParaRPr/>
          </a:p>
          <a:p>
            <a:pPr indent="0" lvl="0" marL="0" rtl="0" algn="l">
              <a:spcBef>
                <a:spcPts val="0"/>
              </a:spcBef>
              <a:spcAft>
                <a:spcPts val="0"/>
              </a:spcAft>
              <a:buNone/>
            </a:pPr>
            <a:r>
              <a:rPr lang="en-GB"/>
              <a:t>It is one of 11 official languages in South africa.</a:t>
            </a:r>
            <a:endParaRPr/>
          </a:p>
          <a:p>
            <a:pPr indent="0" lvl="0" marL="0" rtl="0" algn="l">
              <a:spcBef>
                <a:spcPts val="0"/>
              </a:spcBef>
              <a:spcAft>
                <a:spcPts val="0"/>
              </a:spcAft>
              <a:buNone/>
            </a:pPr>
            <a:r>
              <a:rPr lang="en-GB"/>
              <a:t>Since Wikipedia is often a useful indication of a language’s digital presence, we can note that it has less than 10 000 Wikipedia articles, and most of them are no longer than one sentence.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 managed to click on the random article button long enough - about 50 times - to find an article containing four sentences. It has 28 active registered users.</a:t>
            </a:r>
            <a:endParaRPr/>
          </a:p>
          <a:p>
            <a:pPr indent="0" lvl="0" marL="0" rtl="0" algn="l">
              <a:spcBef>
                <a:spcPts val="0"/>
              </a:spcBef>
              <a:spcAft>
                <a:spcPts val="0"/>
              </a:spcAft>
              <a:buNone/>
            </a:pPr>
            <a:r>
              <a:rPr lang="en-GB"/>
              <a:t>There are two English-Zulu parallel corpora that are used to perform machine learning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People usually train their systems in the Jehovah’s Witness corpus, before finding out that their model performs terribly when they test against the Autshumato corpus.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That’s because the former contains mostly religious material, while the latter is composed mostly of text scraped from government websites.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With regards to other kinds of resources, the most relevant one is the XFST ZulMorph analyser, which remains the state of the art for Zulu. This was developed by my mother and colleague, the other Laurette, and Zulu linguist Sonja Bosch.</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And then the other Laurette and I are working on a resource grammar, on which I will say more tomorrow.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45d64386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45d64386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work for the CSIR, which is South Africa’s Council for Scientific and Industrial research.</a:t>
            </a:r>
            <a:endParaRPr/>
          </a:p>
          <a:p>
            <a:pPr indent="0" lvl="0" marL="0" rtl="0" algn="l">
              <a:spcBef>
                <a:spcPts val="0"/>
              </a:spcBef>
              <a:spcAft>
                <a:spcPts val="0"/>
              </a:spcAft>
              <a:buNone/>
            </a:pPr>
            <a:r>
              <a:rPr lang="en-GB"/>
              <a:t>I am in the Voice Computing research group and our focus is on speech technology for the South African languages.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why would we use GF application grammars in our work? I think those who know and love GF can probably guess.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a multilingual country, it seems useful to target areas of miscommunication where it presents a real problem. Very often, this has to do with literacy, because South Africans’ proficiency in English tends to correlate with their socio-economic status. Miscommunication therefore tends to happen where people have lower socio-economic status, and so you are essentially targeting a relatively vulnerable population with little technical proficiency. In such a context, accuracy and </a:t>
            </a:r>
            <a:r>
              <a:rPr lang="en-GB"/>
              <a:t>particularly</a:t>
            </a:r>
            <a:r>
              <a:rPr lang="en-GB"/>
              <a:t> context appropriate translation is crucial. GF is ideal for this. Black box machine learning systems trained on Hebrew poetry or government press releases are 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such a setting, you are also often dealing with a producer task. For example, a doctor trying to communicate with a patient is more like a producer, in terms of his or her responsibilities, than a consumer.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Also, miscommunication issues often present themselves in specific, and even limited, domains, such as health care. And often, the need is for translation between many languages, and not a single language pair.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45d64386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45d64386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recent project has been AwezaMed, a speech-to-speech translation application for the maternal health domain. It performs speech translation from English to Afrikaans, Xhosa and Zulu and supports about 4000 utterances.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 is built using 5 multilingual GF applications for different subdomains. The application grammars are multimodal and for the Xhosa and Zulu, they make use of mini resource grammars.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45d643865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45d64386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basic use case for the application is to enable English speaking health care providers - doctors and nurses - to “speak” to patients in their own language. All doctors and nurses in South Africa are trained in English, while their patients may not necessarily be proficient. It is uses automatic speech recognition, text-to-speech and GF-based machine translation to enable this kind of communication. In addition, the GF application grammars drive a dynamic user interface that allows users to make </a:t>
            </a:r>
            <a:r>
              <a:rPr lang="en-GB"/>
              <a:t>specific</a:t>
            </a:r>
            <a:r>
              <a:rPr lang="en-GB"/>
              <a:t> changes to an utterance and have the screen update accordingly.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45d64386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45d64386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app targets </a:t>
            </a:r>
            <a:r>
              <a:rPr lang="en-GB"/>
              <a:t>maternal</a:t>
            </a:r>
            <a:r>
              <a:rPr lang="en-GB"/>
              <a:t> health, which is practised at various clinics, community health centres and hospitals. The mandate of these institutions is to provide so-called respectful care. </a:t>
            </a:r>
            <a:r>
              <a:rPr lang="en-GB">
                <a:solidFill>
                  <a:schemeClr val="dk1"/>
                </a:solidFill>
              </a:rPr>
              <a:t>Very often, when there is a communication gap between HCPs and patients, other medical staff or perhaps even cleaners and security guards, are called in to translate, and this obviously undermines the ability of HCPs to provide respectful care. In order to replace this ad hoc system with speech technology, a core requirement is reliability and verifiability.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The app is set up in such a way that the supported utterances require at most “yes” or “no” answers from patients.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477d802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477d802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have a look at how the app works with touch input. I had trouble recording a video using my voice, but maybe, if there’s time, I can do a live demo at the end.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jp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hyperlink" Target="https://github.com/GrammaticalFramework/gf-contrib/tree/master/weather_qa"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iXomKcZ7v2fI1eO3Pfdw40pqH0-Y8Yre/view" TargetMode="Externa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31225" y="1357150"/>
            <a:ext cx="8520600" cy="2243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latin typeface="Montserrat SemiBold"/>
                <a:ea typeface="Montserrat SemiBold"/>
                <a:cs typeface="Montserrat SemiBold"/>
                <a:sym typeface="Montserrat SemiBold"/>
              </a:rPr>
              <a:t>GF application grammars in a resource scarce environment</a:t>
            </a:r>
            <a:endParaRPr>
              <a:latin typeface="Montserrat SemiBold"/>
              <a:ea typeface="Montserrat SemiBold"/>
              <a:cs typeface="Montserrat SemiBold"/>
              <a:sym typeface="Montserrat SemiBold"/>
            </a:endParaRPr>
          </a:p>
        </p:txBody>
      </p:sp>
      <p:sp>
        <p:nvSpPr>
          <p:cNvPr id="55" name="Google Shape;55;p13"/>
          <p:cNvSpPr txBox="1"/>
          <p:nvPr>
            <p:ph idx="1" type="subTitle"/>
          </p:nvPr>
        </p:nvSpPr>
        <p:spPr>
          <a:xfrm>
            <a:off x="311700" y="36335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Montserrat Medium"/>
                <a:ea typeface="Montserrat Medium"/>
                <a:cs typeface="Montserrat Medium"/>
                <a:sym typeface="Montserrat Medium"/>
              </a:rPr>
              <a:t>Laurette Marais</a:t>
            </a:r>
            <a:endParaRPr>
              <a:latin typeface="Montserrat Medium"/>
              <a:ea typeface="Montserrat Medium"/>
              <a:cs typeface="Montserrat Medium"/>
              <a:sym typeface="Montserrat Medium"/>
            </a:endParaRPr>
          </a:p>
        </p:txBody>
      </p:sp>
      <p:pic>
        <p:nvPicPr>
          <p:cNvPr id="56" name="Google Shape;56;p13"/>
          <p:cNvPicPr preferRelativeResize="0"/>
          <p:nvPr/>
        </p:nvPicPr>
        <p:blipFill>
          <a:blip r:embed="rId3">
            <a:alphaModFix/>
          </a:blip>
          <a:stretch>
            <a:fillRect/>
          </a:stretch>
        </p:blipFill>
        <p:spPr>
          <a:xfrm>
            <a:off x="7260882" y="4426102"/>
            <a:ext cx="1690943" cy="544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AwezaMed S2S translation app</a:t>
            </a:r>
            <a:endParaRPr>
              <a:latin typeface="Montserrat SemiBold"/>
              <a:ea typeface="Montserrat SemiBold"/>
              <a:cs typeface="Montserrat SemiBold"/>
              <a:sym typeface="Montserrat SemiBold"/>
            </a:endParaRPr>
          </a:p>
        </p:txBody>
      </p:sp>
      <p:sp>
        <p:nvSpPr>
          <p:cNvPr id="117" name="Google Shape;117;p22"/>
          <p:cNvSpPr txBox="1"/>
          <p:nvPr/>
        </p:nvSpPr>
        <p:spPr>
          <a:xfrm>
            <a:off x="4689600" y="1507975"/>
            <a:ext cx="3734400" cy="4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434343"/>
                </a:solidFill>
                <a:latin typeface="Montserrat"/>
                <a:ea typeface="Montserrat"/>
                <a:cs typeface="Montserrat"/>
                <a:sym typeface="Montserrat"/>
              </a:rPr>
              <a:t>“did the pain start about two hours ago”</a:t>
            </a:r>
            <a:endParaRPr sz="1300">
              <a:solidFill>
                <a:srgbClr val="434343"/>
              </a:solidFill>
              <a:latin typeface="Montserrat"/>
              <a:ea typeface="Montserrat"/>
              <a:cs typeface="Montserrat"/>
              <a:sym typeface="Montserrat"/>
            </a:endParaRPr>
          </a:p>
        </p:txBody>
      </p:sp>
      <p:pic>
        <p:nvPicPr>
          <p:cNvPr id="118" name="Google Shape;118;p22"/>
          <p:cNvPicPr preferRelativeResize="0"/>
          <p:nvPr/>
        </p:nvPicPr>
        <p:blipFill>
          <a:blip r:embed="rId3">
            <a:alphaModFix/>
          </a:blip>
          <a:stretch>
            <a:fillRect/>
          </a:stretch>
        </p:blipFill>
        <p:spPr>
          <a:xfrm>
            <a:off x="3659395" y="1470020"/>
            <a:ext cx="572700" cy="572700"/>
          </a:xfrm>
          <a:prstGeom prst="rect">
            <a:avLst/>
          </a:prstGeom>
          <a:noFill/>
          <a:ln>
            <a:noFill/>
          </a:ln>
        </p:spPr>
      </p:pic>
      <p:sp>
        <p:nvSpPr>
          <p:cNvPr id="119" name="Google Shape;119;p22"/>
          <p:cNvSpPr txBox="1"/>
          <p:nvPr/>
        </p:nvSpPr>
        <p:spPr>
          <a:xfrm>
            <a:off x="4294200" y="2495025"/>
            <a:ext cx="4525200" cy="7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434343"/>
                </a:solidFill>
                <a:latin typeface="Montserrat"/>
                <a:ea typeface="Montserrat"/>
                <a:cs typeface="Montserrat"/>
                <a:sym typeface="Montserrat"/>
              </a:rPr>
              <a:t>Did [Symptom: the pain] start [PointTime: about] [SmallNumber: two] [TimeMeasure: hours] ago?</a:t>
            </a:r>
            <a:endParaRPr sz="1300">
              <a:solidFill>
                <a:srgbClr val="434343"/>
              </a:solidFill>
              <a:latin typeface="Montserrat"/>
              <a:ea typeface="Montserrat"/>
              <a:cs typeface="Montserrat"/>
              <a:sym typeface="Montserrat"/>
            </a:endParaRPr>
          </a:p>
        </p:txBody>
      </p:sp>
      <p:cxnSp>
        <p:nvCxnSpPr>
          <p:cNvPr id="120" name="Google Shape;120;p22"/>
          <p:cNvCxnSpPr>
            <a:stCxn id="119" idx="1"/>
            <a:endCxn id="121" idx="3"/>
          </p:cNvCxnSpPr>
          <p:nvPr/>
        </p:nvCxnSpPr>
        <p:spPr>
          <a:xfrm flipH="1">
            <a:off x="2373600" y="2877225"/>
            <a:ext cx="1920600" cy="124200"/>
          </a:xfrm>
          <a:prstGeom prst="straightConnector1">
            <a:avLst/>
          </a:prstGeom>
          <a:noFill/>
          <a:ln cap="flat" cmpd="sng" w="19050">
            <a:solidFill>
              <a:srgbClr val="434343"/>
            </a:solidFill>
            <a:prstDash val="solid"/>
            <a:round/>
            <a:headEnd len="med" w="med" type="none"/>
            <a:tailEnd len="med" w="med" type="triangle"/>
          </a:ln>
        </p:spPr>
      </p:cxnSp>
      <p:pic>
        <p:nvPicPr>
          <p:cNvPr id="122" name="Google Shape;122;p22"/>
          <p:cNvPicPr preferRelativeResize="0"/>
          <p:nvPr/>
        </p:nvPicPr>
        <p:blipFill>
          <a:blip r:embed="rId4">
            <a:alphaModFix/>
          </a:blip>
          <a:stretch>
            <a:fillRect/>
          </a:stretch>
        </p:blipFill>
        <p:spPr>
          <a:xfrm>
            <a:off x="3697500" y="3720397"/>
            <a:ext cx="572700" cy="572700"/>
          </a:xfrm>
          <a:prstGeom prst="rect">
            <a:avLst/>
          </a:prstGeom>
          <a:noFill/>
          <a:ln>
            <a:noFill/>
          </a:ln>
        </p:spPr>
      </p:pic>
      <p:sp>
        <p:nvSpPr>
          <p:cNvPr id="123" name="Google Shape;123;p22"/>
          <p:cNvSpPr txBox="1"/>
          <p:nvPr/>
        </p:nvSpPr>
        <p:spPr>
          <a:xfrm>
            <a:off x="4689600" y="3624550"/>
            <a:ext cx="3734400" cy="7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434343"/>
                </a:solidFill>
                <a:latin typeface="Montserrat"/>
                <a:ea typeface="Montserrat"/>
                <a:cs typeface="Montserrat"/>
                <a:sym typeface="Montserrat"/>
              </a:rPr>
              <a:t>“Ingabe ubuhlungu buqale ngaphezu kwehora elilodwa elidlule?”</a:t>
            </a:r>
            <a:endParaRPr sz="1300">
              <a:solidFill>
                <a:srgbClr val="434343"/>
              </a:solidFill>
              <a:latin typeface="Montserrat"/>
              <a:ea typeface="Montserrat"/>
              <a:cs typeface="Montserrat"/>
              <a:sym typeface="Montserrat"/>
            </a:endParaRPr>
          </a:p>
        </p:txBody>
      </p:sp>
      <p:pic>
        <p:nvPicPr>
          <p:cNvPr id="121" name="Google Shape;121;p22"/>
          <p:cNvPicPr preferRelativeResize="0"/>
          <p:nvPr/>
        </p:nvPicPr>
        <p:blipFill>
          <a:blip r:embed="rId5">
            <a:alphaModFix/>
          </a:blip>
          <a:stretch>
            <a:fillRect/>
          </a:stretch>
        </p:blipFill>
        <p:spPr>
          <a:xfrm>
            <a:off x="678850" y="1291500"/>
            <a:ext cx="1694850" cy="341976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latin typeface="Montserrat SemiBold"/>
                <a:ea typeface="Montserrat SemiBold"/>
                <a:cs typeface="Montserrat SemiBold"/>
                <a:sym typeface="Montserrat SemiBold"/>
              </a:rPr>
              <a:t>AwezaMed S2S translation app</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graphicFrame>
        <p:nvGraphicFramePr>
          <p:cNvPr id="129" name="Google Shape;129;p23"/>
          <p:cNvGraphicFramePr/>
          <p:nvPr/>
        </p:nvGraphicFramePr>
        <p:xfrm>
          <a:off x="385150" y="2771550"/>
          <a:ext cx="3000000" cy="3000000"/>
        </p:xfrm>
        <a:graphic>
          <a:graphicData uri="http://schemas.openxmlformats.org/drawingml/2006/table">
            <a:tbl>
              <a:tblPr>
                <a:noFill/>
                <a:tableStyleId>{06B3DBBE-64C1-41A8-AC5F-FA0B485E9297}</a:tableStyleId>
              </a:tblPr>
              <a:tblGrid>
                <a:gridCol w="3759475"/>
                <a:gridCol w="4614225"/>
              </a:tblGrid>
              <a:tr h="381000">
                <a:tc>
                  <a:txBody>
                    <a:bodyPr/>
                    <a:lstStyle/>
                    <a:p>
                      <a:pPr indent="0" lvl="0" marL="0" rtl="0" algn="l">
                        <a:spcBef>
                          <a:spcPts val="0"/>
                        </a:spcBef>
                        <a:spcAft>
                          <a:spcPts val="0"/>
                        </a:spcAft>
                        <a:buNone/>
                      </a:pPr>
                      <a:r>
                        <a:rPr b="1" lang="en-GB" sz="1000">
                          <a:solidFill>
                            <a:srgbClr val="F76C3C"/>
                          </a:solidFill>
                          <a:latin typeface="Montserrat"/>
                          <a:ea typeface="Montserrat"/>
                          <a:cs typeface="Montserrat"/>
                          <a:sym typeface="Montserrat"/>
                        </a:rPr>
                        <a:t>English</a:t>
                      </a:r>
                      <a:endParaRPr b="1" sz="1000">
                        <a:solidFill>
                          <a:srgbClr val="F76C3C"/>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GB" sz="1000">
                          <a:solidFill>
                            <a:srgbClr val="89B642"/>
                          </a:solidFill>
                          <a:latin typeface="Montserrat"/>
                          <a:ea typeface="Montserrat"/>
                          <a:cs typeface="Montserrat"/>
                          <a:sym typeface="Montserrat"/>
                        </a:rPr>
                        <a:t>Zulu</a:t>
                      </a:r>
                      <a:endParaRPr b="1" sz="1000">
                        <a:solidFill>
                          <a:srgbClr val="89B642"/>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000">
                          <a:solidFill>
                            <a:srgbClr val="434343"/>
                          </a:solidFill>
                          <a:latin typeface="Montserrat"/>
                          <a:ea typeface="Montserrat"/>
                          <a:cs typeface="Montserrat"/>
                          <a:sym typeface="Montserrat"/>
                        </a:rPr>
                        <a:t>Have you experienced bleeding recently?</a:t>
                      </a:r>
                      <a:endParaRPr sz="1000">
                        <a:solidFill>
                          <a:srgbClr val="434343"/>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434343"/>
                          </a:solidFill>
                          <a:latin typeface="Montserrat"/>
                          <a:ea typeface="Montserrat"/>
                          <a:cs typeface="Montserrat"/>
                          <a:sym typeface="Montserrat"/>
                        </a:rPr>
                        <a:t>Ingabe uke waba nokopha kungekudala?</a:t>
                      </a:r>
                      <a:endParaRPr sz="1000">
                        <a:solidFill>
                          <a:srgbClr val="434343"/>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i="1" lang="en-GB" sz="1000">
                          <a:solidFill>
                            <a:srgbClr val="2DA8C2"/>
                          </a:solidFill>
                          <a:latin typeface="Montserrat"/>
                          <a:ea typeface="Montserrat"/>
                          <a:cs typeface="Montserrat"/>
                          <a:sym typeface="Montserrat"/>
                        </a:rPr>
                        <a:t>Maybe you were sometimes with bleeding recently?</a:t>
                      </a:r>
                      <a:endParaRPr i="1" sz="1000">
                        <a:solidFill>
                          <a:srgbClr val="2DA8C2"/>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000">
                          <a:solidFill>
                            <a:srgbClr val="434343"/>
                          </a:solidFill>
                          <a:latin typeface="Montserrat"/>
                          <a:ea typeface="Montserrat"/>
                          <a:cs typeface="Montserrat"/>
                          <a:sym typeface="Montserrat"/>
                        </a:rPr>
                        <a:t>Have you experienced severe headaches recently?</a:t>
                      </a:r>
                      <a:endParaRPr sz="1000">
                        <a:solidFill>
                          <a:srgbClr val="434343"/>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434343"/>
                          </a:solidFill>
                          <a:latin typeface="Montserrat"/>
                          <a:ea typeface="Montserrat"/>
                          <a:cs typeface="Montserrat"/>
                          <a:sym typeface="Montserrat"/>
                        </a:rPr>
                        <a:t>Ingabe uke waphatwa yikhanda elibuhlungu kungekudala?</a:t>
                      </a:r>
                      <a:endParaRPr sz="1000">
                        <a:solidFill>
                          <a:srgbClr val="434343"/>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i="1" lang="en-GB" sz="1000">
                          <a:solidFill>
                            <a:srgbClr val="2DA8C2"/>
                          </a:solidFill>
                          <a:latin typeface="Montserrat"/>
                          <a:ea typeface="Montserrat"/>
                          <a:cs typeface="Montserrat"/>
                          <a:sym typeface="Montserrat"/>
                        </a:rPr>
                        <a:t>Maybe sometimes you were bothered by a head that is painful recently?</a:t>
                      </a:r>
                      <a:endParaRPr i="1" sz="1000">
                        <a:solidFill>
                          <a:srgbClr val="2DA8C2"/>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130" name="Google Shape;130;p23"/>
          <p:cNvPicPr preferRelativeResize="0"/>
          <p:nvPr/>
        </p:nvPicPr>
        <p:blipFill>
          <a:blip r:embed="rId3">
            <a:alphaModFix/>
          </a:blip>
          <a:stretch>
            <a:fillRect/>
          </a:stretch>
        </p:blipFill>
        <p:spPr>
          <a:xfrm>
            <a:off x="4876920" y="1291776"/>
            <a:ext cx="3318805" cy="1023525"/>
          </a:xfrm>
          <a:prstGeom prst="rect">
            <a:avLst/>
          </a:prstGeom>
          <a:noFill/>
          <a:ln>
            <a:noFill/>
          </a:ln>
        </p:spPr>
      </p:pic>
      <p:pic>
        <p:nvPicPr>
          <p:cNvPr id="131" name="Google Shape;131;p23"/>
          <p:cNvPicPr preferRelativeResize="0"/>
          <p:nvPr/>
        </p:nvPicPr>
        <p:blipFill>
          <a:blip r:embed="rId4">
            <a:alphaModFix/>
          </a:blip>
          <a:stretch>
            <a:fillRect/>
          </a:stretch>
        </p:blipFill>
        <p:spPr>
          <a:xfrm>
            <a:off x="311700" y="1214938"/>
            <a:ext cx="3668483" cy="117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AwezaMed S2S translation app</a:t>
            </a:r>
            <a:endParaRPr>
              <a:latin typeface="Montserrat SemiBold"/>
              <a:ea typeface="Montserrat SemiBold"/>
              <a:cs typeface="Montserrat SemiBold"/>
              <a:sym typeface="Montserrat SemiBold"/>
            </a:endParaRPr>
          </a:p>
        </p:txBody>
      </p:sp>
      <p:pic>
        <p:nvPicPr>
          <p:cNvPr id="137" name="Google Shape;137;p24"/>
          <p:cNvPicPr preferRelativeResize="0"/>
          <p:nvPr/>
        </p:nvPicPr>
        <p:blipFill>
          <a:blip r:embed="rId3">
            <a:alphaModFix/>
          </a:blip>
          <a:stretch>
            <a:fillRect/>
          </a:stretch>
        </p:blipFill>
        <p:spPr>
          <a:xfrm>
            <a:off x="947100" y="1381938"/>
            <a:ext cx="2922175" cy="3175850"/>
          </a:xfrm>
          <a:prstGeom prst="rect">
            <a:avLst/>
          </a:prstGeom>
          <a:noFill/>
          <a:ln>
            <a:noFill/>
          </a:ln>
        </p:spPr>
      </p:pic>
      <p:graphicFrame>
        <p:nvGraphicFramePr>
          <p:cNvPr id="138" name="Google Shape;138;p24"/>
          <p:cNvGraphicFramePr/>
          <p:nvPr/>
        </p:nvGraphicFramePr>
        <p:xfrm>
          <a:off x="256475" y="1017725"/>
          <a:ext cx="3000000" cy="3000000"/>
        </p:xfrm>
        <a:graphic>
          <a:graphicData uri="http://schemas.openxmlformats.org/drawingml/2006/table">
            <a:tbl>
              <a:tblPr>
                <a:noFill/>
                <a:tableStyleId>{06B3DBBE-64C1-41A8-AC5F-FA0B485E9297}</a:tableStyleId>
              </a:tblPr>
              <a:tblGrid>
                <a:gridCol w="4310725"/>
                <a:gridCol w="4320325"/>
              </a:tblGrid>
              <a:tr h="381000">
                <a:tc>
                  <a:txBody>
                    <a:bodyPr/>
                    <a:lstStyle/>
                    <a:p>
                      <a:pPr indent="0" lvl="0" marL="0" rtl="0" algn="ctr">
                        <a:spcBef>
                          <a:spcPts val="0"/>
                        </a:spcBef>
                        <a:spcAft>
                          <a:spcPts val="0"/>
                        </a:spcAft>
                        <a:buClr>
                          <a:srgbClr val="000000"/>
                        </a:buClr>
                        <a:buSzPts val="1100"/>
                        <a:buFont typeface="Arial"/>
                        <a:buNone/>
                      </a:pPr>
                      <a:r>
                        <a:rPr lang="en-GB" sz="1000">
                          <a:solidFill>
                            <a:srgbClr val="434343"/>
                          </a:solidFill>
                          <a:latin typeface="Montserrat"/>
                          <a:ea typeface="Montserrat"/>
                          <a:cs typeface="Montserrat"/>
                          <a:sym typeface="Montserrat"/>
                        </a:rPr>
                        <a:t>“Ingabe uke </a:t>
                      </a:r>
                      <a:r>
                        <a:rPr b="1" lang="en-GB" sz="1000">
                          <a:solidFill>
                            <a:srgbClr val="2DA8C2"/>
                          </a:solidFill>
                          <a:latin typeface="Montserrat"/>
                          <a:ea typeface="Montserrat"/>
                          <a:cs typeface="Montserrat"/>
                          <a:sym typeface="Montserrat"/>
                        </a:rPr>
                        <a:t>waba</a:t>
                      </a:r>
                      <a:r>
                        <a:rPr lang="en-GB" sz="1000">
                          <a:solidFill>
                            <a:srgbClr val="434343"/>
                          </a:solidFill>
                          <a:latin typeface="Montserrat"/>
                          <a:ea typeface="Montserrat"/>
                          <a:cs typeface="Montserrat"/>
                          <a:sym typeface="Montserrat"/>
                        </a:rPr>
                        <a:t> </a:t>
                      </a:r>
                      <a:r>
                        <a:rPr b="1" lang="en-GB" sz="1000">
                          <a:solidFill>
                            <a:srgbClr val="F76C3C"/>
                          </a:solidFill>
                          <a:latin typeface="Montserrat"/>
                          <a:ea typeface="Montserrat"/>
                          <a:cs typeface="Montserrat"/>
                          <a:sym typeface="Montserrat"/>
                        </a:rPr>
                        <a:t>nokopha</a:t>
                      </a:r>
                      <a:r>
                        <a:rPr lang="en-GB" sz="1000">
                          <a:solidFill>
                            <a:srgbClr val="434343"/>
                          </a:solidFill>
                          <a:latin typeface="Montserrat"/>
                          <a:ea typeface="Montserrat"/>
                          <a:cs typeface="Montserrat"/>
                          <a:sym typeface="Montserrat"/>
                        </a:rPr>
                        <a:t> kungekudala?”</a:t>
                      </a:r>
                      <a:endParaRPr sz="1000">
                        <a:solidFill>
                          <a:srgbClr val="434343"/>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GB" sz="1000">
                          <a:solidFill>
                            <a:srgbClr val="434343"/>
                          </a:solidFill>
                          <a:latin typeface="Montserrat"/>
                          <a:ea typeface="Montserrat"/>
                          <a:cs typeface="Montserrat"/>
                          <a:sym typeface="Montserrat"/>
                        </a:rPr>
                        <a:t>“Ingabe uke </a:t>
                      </a:r>
                      <a:r>
                        <a:rPr b="1" lang="en-GB" sz="1000">
                          <a:solidFill>
                            <a:srgbClr val="2DA8C2"/>
                          </a:solidFill>
                          <a:latin typeface="Montserrat"/>
                          <a:ea typeface="Montserrat"/>
                          <a:cs typeface="Montserrat"/>
                          <a:sym typeface="Montserrat"/>
                        </a:rPr>
                        <a:t>waphatwa</a:t>
                      </a:r>
                      <a:r>
                        <a:rPr lang="en-GB" sz="1000">
                          <a:solidFill>
                            <a:srgbClr val="434343"/>
                          </a:solidFill>
                          <a:latin typeface="Montserrat"/>
                          <a:ea typeface="Montserrat"/>
                          <a:cs typeface="Montserrat"/>
                          <a:sym typeface="Montserrat"/>
                        </a:rPr>
                        <a:t> </a:t>
                      </a:r>
                      <a:r>
                        <a:rPr b="1" lang="en-GB" sz="1000">
                          <a:solidFill>
                            <a:srgbClr val="F76C3C"/>
                          </a:solidFill>
                          <a:latin typeface="Montserrat"/>
                          <a:ea typeface="Montserrat"/>
                          <a:cs typeface="Montserrat"/>
                          <a:sym typeface="Montserrat"/>
                        </a:rPr>
                        <a:t>yikhanda elibuhlungu</a:t>
                      </a:r>
                      <a:r>
                        <a:rPr lang="en-GB" sz="1000">
                          <a:solidFill>
                            <a:srgbClr val="434343"/>
                          </a:solidFill>
                          <a:latin typeface="Montserrat"/>
                          <a:ea typeface="Montserrat"/>
                          <a:cs typeface="Montserrat"/>
                          <a:sym typeface="Montserrat"/>
                        </a:rPr>
                        <a:t> kungekudala?”</a:t>
                      </a:r>
                      <a:endParaRPr sz="1000">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139" name="Google Shape;139;p24"/>
          <p:cNvPicPr preferRelativeResize="0"/>
          <p:nvPr/>
        </p:nvPicPr>
        <p:blipFill>
          <a:blip r:embed="rId4">
            <a:alphaModFix/>
          </a:blip>
          <a:stretch>
            <a:fillRect/>
          </a:stretch>
        </p:blipFill>
        <p:spPr>
          <a:xfrm>
            <a:off x="5143750" y="2080125"/>
            <a:ext cx="2922175" cy="1779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AwezaMed S2S translation app</a:t>
            </a:r>
            <a:endParaRPr>
              <a:latin typeface="Montserrat SemiBold"/>
              <a:ea typeface="Montserrat SemiBold"/>
              <a:cs typeface="Montserrat SemiBold"/>
              <a:sym typeface="Montserrat SemiBold"/>
            </a:endParaRPr>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GB">
                <a:latin typeface="Montserrat"/>
                <a:ea typeface="Montserrat"/>
                <a:cs typeface="Montserrat"/>
                <a:sym typeface="Montserrat"/>
              </a:rPr>
              <a:t>Piloted at 5 sites in 3 provinces of South Africa</a:t>
            </a:r>
            <a:endParaRPr>
              <a:latin typeface="Montserrat"/>
              <a:ea typeface="Montserrat"/>
              <a:cs typeface="Montserrat"/>
              <a:sym typeface="Montserrat"/>
            </a:endParaRPr>
          </a:p>
          <a:p>
            <a:pPr indent="-327959" lvl="0" marL="457200" rtl="0" algn="l">
              <a:spcBef>
                <a:spcPts val="1200"/>
              </a:spcBef>
              <a:spcAft>
                <a:spcPts val="0"/>
              </a:spcAft>
              <a:buSzPts val="1565"/>
              <a:buFont typeface="Montserrat"/>
              <a:buChar char="●"/>
            </a:pPr>
            <a:r>
              <a:rPr lang="en-GB" sz="1564">
                <a:latin typeface="Montserrat"/>
                <a:ea typeface="Montserrat"/>
                <a:cs typeface="Montserrat"/>
                <a:sym typeface="Montserrat"/>
              </a:rPr>
              <a:t>Gauteng</a:t>
            </a:r>
            <a:endParaRPr sz="1564">
              <a:latin typeface="Montserrat"/>
              <a:ea typeface="Montserrat"/>
              <a:cs typeface="Montserrat"/>
              <a:sym typeface="Montserrat"/>
            </a:endParaRPr>
          </a:p>
          <a:p>
            <a:pPr indent="-327959" lvl="0" marL="457200" rtl="0" algn="l">
              <a:spcBef>
                <a:spcPts val="0"/>
              </a:spcBef>
              <a:spcAft>
                <a:spcPts val="0"/>
              </a:spcAft>
              <a:buSzPts val="1565"/>
              <a:buFont typeface="Montserrat"/>
              <a:buChar char="●"/>
            </a:pPr>
            <a:r>
              <a:rPr lang="en-GB" sz="1564">
                <a:latin typeface="Montserrat"/>
                <a:ea typeface="Montserrat"/>
                <a:cs typeface="Montserrat"/>
                <a:sym typeface="Montserrat"/>
              </a:rPr>
              <a:t>Western Cape</a:t>
            </a:r>
            <a:endParaRPr sz="1564">
              <a:latin typeface="Montserrat"/>
              <a:ea typeface="Montserrat"/>
              <a:cs typeface="Montserrat"/>
              <a:sym typeface="Montserrat"/>
            </a:endParaRPr>
          </a:p>
          <a:p>
            <a:pPr indent="-327959" lvl="0" marL="457200" rtl="0" algn="l">
              <a:spcBef>
                <a:spcPts val="0"/>
              </a:spcBef>
              <a:spcAft>
                <a:spcPts val="0"/>
              </a:spcAft>
              <a:buSzPts val="1565"/>
              <a:buFont typeface="Montserrat"/>
              <a:buChar char="●"/>
            </a:pPr>
            <a:r>
              <a:rPr lang="en-GB" sz="1564">
                <a:latin typeface="Montserrat"/>
                <a:ea typeface="Montserrat"/>
                <a:cs typeface="Montserrat"/>
                <a:sym typeface="Montserrat"/>
              </a:rPr>
              <a:t>KwaZulu-Natal</a:t>
            </a:r>
            <a:endParaRPr sz="1564">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GB">
                <a:latin typeface="Montserrat"/>
                <a:ea typeface="Montserrat"/>
                <a:cs typeface="Montserrat"/>
                <a:sym typeface="Montserrat"/>
              </a:rPr>
              <a:t>Feedback</a:t>
            </a:r>
            <a:endParaRPr>
              <a:latin typeface="Montserrat"/>
              <a:ea typeface="Montserrat"/>
              <a:cs typeface="Montserrat"/>
              <a:sym typeface="Montserrat"/>
            </a:endParaRPr>
          </a:p>
          <a:p>
            <a:pPr indent="-327959" lvl="0" marL="457200" rtl="0" algn="l">
              <a:spcBef>
                <a:spcPts val="1200"/>
              </a:spcBef>
              <a:spcAft>
                <a:spcPts val="0"/>
              </a:spcAft>
              <a:buSzPts val="1565"/>
              <a:buFont typeface="Montserrat"/>
              <a:buChar char="●"/>
            </a:pPr>
            <a:r>
              <a:rPr lang="en-GB" sz="1564">
                <a:latin typeface="Montserrat"/>
                <a:ea typeface="Montserrat"/>
                <a:cs typeface="Montserrat"/>
                <a:sym typeface="Montserrat"/>
              </a:rPr>
              <a:t>Useful, especially in rural areas</a:t>
            </a:r>
            <a:endParaRPr sz="1564">
              <a:latin typeface="Montserrat"/>
              <a:ea typeface="Montserrat"/>
              <a:cs typeface="Montserrat"/>
              <a:sym typeface="Montserrat"/>
            </a:endParaRPr>
          </a:p>
          <a:p>
            <a:pPr indent="-327959" lvl="0" marL="457200" rtl="0" algn="l">
              <a:spcBef>
                <a:spcPts val="0"/>
              </a:spcBef>
              <a:spcAft>
                <a:spcPts val="0"/>
              </a:spcAft>
              <a:buSzPts val="1565"/>
              <a:buFont typeface="Montserrat"/>
              <a:buChar char="●"/>
            </a:pPr>
            <a:r>
              <a:rPr lang="en-GB" sz="1564">
                <a:latin typeface="Montserrat"/>
                <a:ea typeface="Montserrat"/>
                <a:cs typeface="Montserrat"/>
                <a:sym typeface="Montserrat"/>
              </a:rPr>
              <a:t>Treat patients equally and with respect</a:t>
            </a:r>
            <a:endParaRPr sz="1564">
              <a:latin typeface="Montserrat"/>
              <a:ea typeface="Montserrat"/>
              <a:cs typeface="Montserrat"/>
              <a:sym typeface="Montserrat"/>
            </a:endParaRPr>
          </a:p>
          <a:p>
            <a:pPr indent="-327959" lvl="0" marL="457200" rtl="0" algn="l">
              <a:spcBef>
                <a:spcPts val="0"/>
              </a:spcBef>
              <a:spcAft>
                <a:spcPts val="0"/>
              </a:spcAft>
              <a:buSzPts val="1565"/>
              <a:buFont typeface="Montserrat"/>
              <a:buChar char="●"/>
            </a:pPr>
            <a:r>
              <a:rPr lang="en-GB" sz="1564">
                <a:latin typeface="Montserrat"/>
                <a:ea typeface="Montserrat"/>
                <a:cs typeface="Montserrat"/>
                <a:sym typeface="Montserrat"/>
              </a:rPr>
              <a:t>Provide more information to patients</a:t>
            </a:r>
            <a:endParaRPr sz="1564">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GB">
                <a:latin typeface="Montserrat"/>
                <a:ea typeface="Montserrat"/>
                <a:cs typeface="Montserrat"/>
                <a:sym typeface="Montserrat"/>
              </a:rPr>
              <a:t>Finalisation of evaluation hampered by Covid-19</a:t>
            </a:r>
            <a:endParaRPr>
              <a:latin typeface="Montserrat"/>
              <a:ea typeface="Montserrat"/>
              <a:cs typeface="Montserrat"/>
              <a:sym typeface="Montserrat"/>
            </a:endParaRPr>
          </a:p>
          <a:p>
            <a:pPr indent="0" lvl="0" marL="0" rtl="0" algn="l">
              <a:spcBef>
                <a:spcPts val="1200"/>
              </a:spcBef>
              <a:spcAft>
                <a:spcPts val="1200"/>
              </a:spcAft>
              <a:buNone/>
            </a:pPr>
            <a:r>
              <a:rPr lang="en-GB">
                <a:latin typeface="Montserrat"/>
                <a:ea typeface="Montserrat"/>
                <a:cs typeface="Montserrat"/>
                <a:sym typeface="Montserrat"/>
              </a:rPr>
              <a:t>Adapted AwezaMed for </a:t>
            </a:r>
            <a:r>
              <a:rPr lang="en-GB">
                <a:latin typeface="Montserrat SemiBold"/>
                <a:ea typeface="Montserrat SemiBold"/>
                <a:cs typeface="Montserrat SemiBold"/>
                <a:sym typeface="Montserrat SemiBold"/>
              </a:rPr>
              <a:t>Covid-19</a:t>
            </a:r>
            <a:endParaRPr>
              <a:latin typeface="Montserrat SemiBold"/>
              <a:ea typeface="Montserrat SemiBold"/>
              <a:cs typeface="Montserrat SemiBold"/>
              <a:sym typeface="Montserrat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AwezaMed S2S translation app</a:t>
            </a:r>
            <a:endParaRPr>
              <a:latin typeface="Montserrat SemiBold"/>
              <a:ea typeface="Montserrat SemiBold"/>
              <a:cs typeface="Montserrat SemiBold"/>
              <a:sym typeface="Montserrat SemiBold"/>
            </a:endParaRPr>
          </a:p>
        </p:txBody>
      </p:sp>
      <p:sp>
        <p:nvSpPr>
          <p:cNvPr id="151" name="Google Shape;151;p26"/>
          <p:cNvSpPr txBox="1"/>
          <p:nvPr>
            <p:ph idx="1" type="body"/>
          </p:nvPr>
        </p:nvSpPr>
        <p:spPr>
          <a:xfrm>
            <a:off x="4293825" y="1152475"/>
            <a:ext cx="453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ontserrat"/>
                <a:ea typeface="Montserrat"/>
                <a:cs typeface="Montserrat"/>
                <a:sym typeface="Montserrat"/>
              </a:rPr>
              <a:t>Covid-19</a:t>
            </a:r>
            <a:r>
              <a:rPr lang="en-GB">
                <a:latin typeface="Montserrat"/>
                <a:ea typeface="Montserrat"/>
                <a:cs typeface="Montserrat"/>
                <a:sym typeface="Montserrat"/>
              </a:rPr>
              <a:t> app that translates ~1000 English utterances to the other 10 official languages of SA</a:t>
            </a:r>
            <a:endParaRPr>
              <a:latin typeface="Montserrat"/>
              <a:ea typeface="Montserrat"/>
              <a:cs typeface="Montserrat"/>
              <a:sym typeface="Montserrat"/>
            </a:endParaRPr>
          </a:p>
          <a:p>
            <a:pPr indent="0" lvl="0" marL="0" rtl="0" algn="l">
              <a:spcBef>
                <a:spcPts val="1200"/>
              </a:spcBef>
              <a:spcAft>
                <a:spcPts val="1200"/>
              </a:spcAft>
              <a:buNone/>
            </a:pPr>
            <a:r>
              <a:rPr lang="en-GB">
                <a:latin typeface="Montserrat"/>
                <a:ea typeface="Montserrat"/>
                <a:cs typeface="Montserrat"/>
                <a:sym typeface="Montserrat"/>
              </a:rPr>
              <a:t>Supported by 4 multilingual (multimodal) GF applications grammars (no resource grammars)</a:t>
            </a:r>
            <a:endParaRPr>
              <a:latin typeface="Montserrat"/>
              <a:ea typeface="Montserrat"/>
              <a:cs typeface="Montserrat"/>
              <a:sym typeface="Montserrat"/>
            </a:endParaRPr>
          </a:p>
        </p:txBody>
      </p:sp>
      <p:pic>
        <p:nvPicPr>
          <p:cNvPr id="152" name="Google Shape;152;p26"/>
          <p:cNvPicPr preferRelativeResize="0"/>
          <p:nvPr/>
        </p:nvPicPr>
        <p:blipFill>
          <a:blip r:embed="rId3">
            <a:alphaModFix/>
          </a:blip>
          <a:stretch>
            <a:fillRect/>
          </a:stretch>
        </p:blipFill>
        <p:spPr>
          <a:xfrm>
            <a:off x="353107" y="1170125"/>
            <a:ext cx="1694843" cy="3416402"/>
          </a:xfrm>
          <a:prstGeom prst="rect">
            <a:avLst/>
          </a:prstGeom>
          <a:noFill/>
          <a:ln cap="flat" cmpd="sng" w="9525">
            <a:solidFill>
              <a:schemeClr val="dk2"/>
            </a:solidFill>
            <a:prstDash val="solid"/>
            <a:round/>
            <a:headEnd len="sm" w="sm" type="none"/>
            <a:tailEnd len="sm" w="sm" type="none"/>
          </a:ln>
        </p:spPr>
      </p:pic>
      <p:pic>
        <p:nvPicPr>
          <p:cNvPr id="153" name="Google Shape;153;p26"/>
          <p:cNvPicPr preferRelativeResize="0"/>
          <p:nvPr/>
        </p:nvPicPr>
        <p:blipFill>
          <a:blip r:embed="rId4">
            <a:alphaModFix/>
          </a:blip>
          <a:stretch>
            <a:fillRect/>
          </a:stretch>
        </p:blipFill>
        <p:spPr>
          <a:xfrm>
            <a:off x="2200350" y="1170125"/>
            <a:ext cx="1694850" cy="34197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Which corners to cut?</a:t>
            </a:r>
            <a:endParaRPr>
              <a:latin typeface="Montserrat SemiBold"/>
              <a:ea typeface="Montserrat SemiBold"/>
              <a:cs typeface="Montserrat SemiBold"/>
              <a:sym typeface="Montserrat SemiBold"/>
            </a:endParaRPr>
          </a:p>
        </p:txBody>
      </p:sp>
      <p:sp>
        <p:nvSpPr>
          <p:cNvPr id="159" name="Google Shape;159;p27"/>
          <p:cNvSpPr txBox="1"/>
          <p:nvPr>
            <p:ph idx="1" type="body"/>
          </p:nvPr>
        </p:nvSpPr>
        <p:spPr>
          <a:xfrm>
            <a:off x="1770000" y="1152475"/>
            <a:ext cx="7062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ontserrat"/>
                <a:ea typeface="Montserrat"/>
                <a:cs typeface="Montserrat"/>
                <a:sym typeface="Montserrat"/>
              </a:rPr>
              <a:t>Workflow for maternal health app (with mRGs)</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GB">
                <a:latin typeface="Montserrat"/>
                <a:ea typeface="Montserrat"/>
                <a:cs typeface="Montserrat"/>
                <a:sym typeface="Montserrat"/>
              </a:rPr>
              <a:t>Develop abstract and English, Afrikaans concretes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Create “representative” corpus of English sentences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Obtain translations in Zulu and Xhosa</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Manually analyse translations with expert linguistic help</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Implement mRGs for Zulu and Xhosa to cover necessary structures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Implement Zulu and Xhosa concretes (using mRGs)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Obtain evaluation of randomly generated translations</a:t>
            </a:r>
            <a:endParaRPr>
              <a:latin typeface="Montserrat"/>
              <a:ea typeface="Montserrat"/>
              <a:cs typeface="Montserrat"/>
              <a:sym typeface="Montserrat"/>
            </a:endParaRPr>
          </a:p>
        </p:txBody>
      </p:sp>
      <p:sp>
        <p:nvSpPr>
          <p:cNvPr id="160" name="Google Shape;160;p27"/>
          <p:cNvSpPr/>
          <p:nvPr/>
        </p:nvSpPr>
        <p:spPr>
          <a:xfrm>
            <a:off x="1570350" y="2078650"/>
            <a:ext cx="199800" cy="2116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txBox="1"/>
          <p:nvPr/>
        </p:nvSpPr>
        <p:spPr>
          <a:xfrm>
            <a:off x="515875" y="2955850"/>
            <a:ext cx="94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Montserrat"/>
                <a:ea typeface="Montserrat"/>
                <a:cs typeface="Montserrat"/>
                <a:sym typeface="Montserrat"/>
              </a:rPr>
              <a:t>iterative</a:t>
            </a:r>
            <a:endParaRPr>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Which corners to cut?</a:t>
            </a:r>
            <a:endParaRPr>
              <a:latin typeface="Montserrat SemiBold"/>
              <a:ea typeface="Montserrat SemiBold"/>
              <a:cs typeface="Montserrat SemiBold"/>
              <a:sym typeface="Montserrat SemiBold"/>
            </a:endParaRPr>
          </a:p>
        </p:txBody>
      </p:sp>
      <p:sp>
        <p:nvSpPr>
          <p:cNvPr id="167" name="Google Shape;167;p28"/>
          <p:cNvSpPr txBox="1"/>
          <p:nvPr>
            <p:ph idx="1" type="body"/>
          </p:nvPr>
        </p:nvSpPr>
        <p:spPr>
          <a:xfrm>
            <a:off x="1775200" y="1152475"/>
            <a:ext cx="7057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ontserrat"/>
                <a:ea typeface="Montserrat"/>
                <a:cs typeface="Montserrat"/>
                <a:sym typeface="Montserrat"/>
              </a:rPr>
              <a:t>Workflow for Covid-10 app (without mRGs)</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GB">
                <a:latin typeface="Montserrat"/>
                <a:ea typeface="Montserrat"/>
                <a:cs typeface="Montserrat"/>
                <a:sym typeface="Montserrat"/>
              </a:rPr>
              <a:t>Develop abstract and English, Afrikaans concretes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Create “representative” corpus of English sentences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Obtain translations for all other languages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Analyse Zulu translations with via (m)RG</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Implement Zulu concrete directly</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Bootstrap other languages from Zulu</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Obtain evaluation of randomly generated translations</a:t>
            </a:r>
            <a:endParaRPr>
              <a:latin typeface="Montserrat"/>
              <a:ea typeface="Montserrat"/>
              <a:cs typeface="Montserrat"/>
              <a:sym typeface="Montserrat"/>
            </a:endParaRPr>
          </a:p>
        </p:txBody>
      </p:sp>
      <p:sp>
        <p:nvSpPr>
          <p:cNvPr id="168" name="Google Shape;168;p28"/>
          <p:cNvSpPr/>
          <p:nvPr/>
        </p:nvSpPr>
        <p:spPr>
          <a:xfrm>
            <a:off x="1570350" y="2078650"/>
            <a:ext cx="199800" cy="18282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8"/>
          <p:cNvSpPr txBox="1"/>
          <p:nvPr/>
        </p:nvSpPr>
        <p:spPr>
          <a:xfrm>
            <a:off x="523450" y="2792650"/>
            <a:ext cx="94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Montserrat"/>
                <a:ea typeface="Montserrat"/>
                <a:cs typeface="Montserrat"/>
                <a:sym typeface="Montserrat"/>
              </a:rPr>
              <a:t>iterative</a:t>
            </a:r>
            <a:endParaRPr>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Which corners to cut?</a:t>
            </a:r>
            <a:endParaRPr>
              <a:latin typeface="Montserrat SemiBold"/>
              <a:ea typeface="Montserrat SemiBold"/>
              <a:cs typeface="Montserrat SemiBold"/>
              <a:sym typeface="Montserrat SemiBold"/>
            </a:endParaRPr>
          </a:p>
        </p:txBody>
      </p:sp>
      <p:sp>
        <p:nvSpPr>
          <p:cNvPr id="175" name="Google Shape;175;p29"/>
          <p:cNvSpPr txBox="1"/>
          <p:nvPr>
            <p:ph idx="1" type="body"/>
          </p:nvPr>
        </p:nvSpPr>
        <p:spPr>
          <a:xfrm>
            <a:off x="1767600" y="1152475"/>
            <a:ext cx="7064700" cy="267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ontserrat"/>
                <a:ea typeface="Montserrat"/>
                <a:cs typeface="Montserrat"/>
                <a:sym typeface="Montserrat"/>
              </a:rPr>
              <a:t>Zulu workflow with RG</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GB">
                <a:latin typeface="Montserrat"/>
                <a:ea typeface="Montserrat"/>
                <a:cs typeface="Montserrat"/>
                <a:sym typeface="Montserrat"/>
              </a:rPr>
              <a:t>Develop abstract and English concrete</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Create “representative” corpus of English sentences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Obtain translations for target language</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Analyse Zulu translations with via RG</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Implement Zulu concrete using RG</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Obtain evaluation of randomly generated translations</a:t>
            </a:r>
            <a:endParaRPr>
              <a:latin typeface="Montserrat"/>
              <a:ea typeface="Montserrat"/>
              <a:cs typeface="Montserrat"/>
              <a:sym typeface="Montserrat"/>
            </a:endParaRPr>
          </a:p>
        </p:txBody>
      </p:sp>
      <p:sp>
        <p:nvSpPr>
          <p:cNvPr id="176" name="Google Shape;176;p29"/>
          <p:cNvSpPr/>
          <p:nvPr/>
        </p:nvSpPr>
        <p:spPr>
          <a:xfrm>
            <a:off x="1570350" y="2078650"/>
            <a:ext cx="199800" cy="1517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9"/>
          <p:cNvSpPr txBox="1"/>
          <p:nvPr/>
        </p:nvSpPr>
        <p:spPr>
          <a:xfrm>
            <a:off x="553800" y="2660575"/>
            <a:ext cx="94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Montserrat"/>
                <a:ea typeface="Montserrat"/>
                <a:cs typeface="Montserrat"/>
                <a:sym typeface="Montserrat"/>
              </a:rPr>
              <a:t>iterative</a:t>
            </a:r>
            <a:endParaRPr>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Which corners to cut?</a:t>
            </a:r>
            <a:endParaRPr>
              <a:latin typeface="Montserrat SemiBold"/>
              <a:ea typeface="Montserrat SemiBold"/>
              <a:cs typeface="Montserrat SemiBold"/>
              <a:sym typeface="Montserrat SemiBold"/>
            </a:endParaRPr>
          </a:p>
        </p:txBody>
      </p:sp>
      <p:sp>
        <p:nvSpPr>
          <p:cNvPr id="183" name="Google Shape;183;p30"/>
          <p:cNvSpPr txBox="1"/>
          <p:nvPr>
            <p:ph idx="1" type="body"/>
          </p:nvPr>
        </p:nvSpPr>
        <p:spPr>
          <a:xfrm>
            <a:off x="1767600" y="1152475"/>
            <a:ext cx="7064700" cy="267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ontserrat"/>
                <a:ea typeface="Montserrat"/>
                <a:cs typeface="Montserrat"/>
                <a:sym typeface="Montserrat"/>
              </a:rPr>
              <a:t>Zulu </a:t>
            </a:r>
            <a:r>
              <a:rPr lang="en-GB">
                <a:latin typeface="Montserrat"/>
                <a:ea typeface="Montserrat"/>
                <a:cs typeface="Montserrat"/>
                <a:sym typeface="Montserrat"/>
              </a:rPr>
              <a:t>w</a:t>
            </a:r>
            <a:r>
              <a:rPr lang="en-GB">
                <a:latin typeface="Montserrat"/>
                <a:ea typeface="Montserrat"/>
                <a:cs typeface="Montserrat"/>
                <a:sym typeface="Montserrat"/>
              </a:rPr>
              <a:t>orkflow with RG</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GB">
                <a:latin typeface="Montserrat"/>
                <a:ea typeface="Montserrat"/>
                <a:cs typeface="Montserrat"/>
                <a:sym typeface="Montserrat"/>
              </a:rPr>
              <a:t>Develop abstract and English concrete</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Create “representative” corpus of English sentences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Obtain translations for target language</a:t>
            </a:r>
            <a:endParaRPr>
              <a:latin typeface="Montserrat"/>
              <a:ea typeface="Montserrat"/>
              <a:cs typeface="Montserrat"/>
              <a:sym typeface="Montserrat"/>
            </a:endParaRPr>
          </a:p>
          <a:p>
            <a:pPr indent="-342900" lvl="0" marL="457200" rtl="0" algn="l">
              <a:spcBef>
                <a:spcPts val="0"/>
              </a:spcBef>
              <a:spcAft>
                <a:spcPts val="0"/>
              </a:spcAft>
              <a:buClr>
                <a:srgbClr val="E06666"/>
              </a:buClr>
              <a:buSzPts val="1800"/>
              <a:buFont typeface="Montserrat SemiBold"/>
              <a:buChar char="●"/>
            </a:pPr>
            <a:r>
              <a:rPr i="1" lang="en-GB">
                <a:solidFill>
                  <a:srgbClr val="E06666"/>
                </a:solidFill>
                <a:latin typeface="Montserrat SemiBold"/>
                <a:ea typeface="Montserrat SemiBold"/>
                <a:cs typeface="Montserrat SemiBold"/>
                <a:sym typeface="Montserrat SemiBold"/>
              </a:rPr>
              <a:t>Analyse Zulu translations with via RG</a:t>
            </a:r>
            <a:endParaRPr i="1">
              <a:solidFill>
                <a:srgbClr val="E06666"/>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E06666"/>
              </a:buClr>
              <a:buSzPts val="1800"/>
              <a:buFont typeface="Montserrat SemiBold"/>
              <a:buChar char="●"/>
            </a:pPr>
            <a:r>
              <a:rPr i="1" lang="en-GB">
                <a:solidFill>
                  <a:srgbClr val="E06666"/>
                </a:solidFill>
                <a:latin typeface="Montserrat SemiBold"/>
                <a:ea typeface="Montserrat SemiBold"/>
                <a:cs typeface="Montserrat SemiBold"/>
                <a:sym typeface="Montserrat SemiBold"/>
              </a:rPr>
              <a:t>Implement Zulu concrete using RG</a:t>
            </a:r>
            <a:endParaRPr i="1">
              <a:solidFill>
                <a:srgbClr val="E06666"/>
              </a:solidFill>
              <a:latin typeface="Montserrat SemiBold"/>
              <a:ea typeface="Montserrat SemiBold"/>
              <a:cs typeface="Montserrat SemiBold"/>
              <a:sym typeface="Montserrat SemiBold"/>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Obtain evaluation of randomly generated translations</a:t>
            </a:r>
            <a:endParaRPr>
              <a:latin typeface="Montserrat"/>
              <a:ea typeface="Montserrat"/>
              <a:cs typeface="Montserrat"/>
              <a:sym typeface="Montserrat"/>
            </a:endParaRPr>
          </a:p>
        </p:txBody>
      </p:sp>
      <p:sp>
        <p:nvSpPr>
          <p:cNvPr id="184" name="Google Shape;184;p30"/>
          <p:cNvSpPr/>
          <p:nvPr/>
        </p:nvSpPr>
        <p:spPr>
          <a:xfrm>
            <a:off x="1570350" y="2078650"/>
            <a:ext cx="199800" cy="1517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0"/>
          <p:cNvSpPr txBox="1"/>
          <p:nvPr/>
        </p:nvSpPr>
        <p:spPr>
          <a:xfrm>
            <a:off x="553800" y="2660575"/>
            <a:ext cx="94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Montserrat"/>
                <a:ea typeface="Montserrat"/>
                <a:cs typeface="Montserrat"/>
                <a:sym typeface="Montserrat"/>
              </a:rPr>
              <a:t>iterative</a:t>
            </a:r>
            <a:endParaRPr>
              <a:latin typeface="Montserrat"/>
              <a:ea typeface="Montserrat"/>
              <a:cs typeface="Montserrat"/>
              <a:sym typeface="Montserrat"/>
            </a:endParaRPr>
          </a:p>
        </p:txBody>
      </p:sp>
      <p:sp>
        <p:nvSpPr>
          <p:cNvPr id="186" name="Google Shape;186;p30"/>
          <p:cNvSpPr txBox="1"/>
          <p:nvPr/>
        </p:nvSpPr>
        <p:spPr>
          <a:xfrm>
            <a:off x="1997550" y="4051075"/>
            <a:ext cx="451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434343"/>
                </a:solidFill>
                <a:latin typeface="Montserrat"/>
                <a:ea typeface="Montserrat"/>
                <a:cs typeface="Montserrat"/>
                <a:sym typeface="Montserrat"/>
              </a:rPr>
              <a:t>Corpus of triples: semantic tree/linearisation</a:t>
            </a:r>
            <a:r>
              <a:rPr lang="en-GB" sz="1200">
                <a:solidFill>
                  <a:srgbClr val="434343"/>
                </a:solidFill>
                <a:latin typeface="Montserrat"/>
                <a:ea typeface="Montserrat"/>
                <a:cs typeface="Montserrat"/>
                <a:sym typeface="Montserrat"/>
              </a:rPr>
              <a:t>/</a:t>
            </a:r>
            <a:r>
              <a:rPr lang="en-GB" sz="1200">
                <a:solidFill>
                  <a:srgbClr val="434343"/>
                </a:solidFill>
                <a:latin typeface="Montserrat Medium"/>
                <a:ea typeface="Montserrat Medium"/>
                <a:cs typeface="Montserrat Medium"/>
                <a:sym typeface="Montserrat Medium"/>
              </a:rPr>
              <a:t>syntax tree</a:t>
            </a:r>
            <a:endParaRPr sz="1200">
              <a:solidFill>
                <a:srgbClr val="434343"/>
              </a:solidFill>
              <a:latin typeface="Montserrat Medium"/>
              <a:ea typeface="Montserrat Medium"/>
              <a:cs typeface="Montserrat Medium"/>
              <a:sym typeface="Montserrat Medium"/>
            </a:endParaRPr>
          </a:p>
        </p:txBody>
      </p:sp>
      <p:cxnSp>
        <p:nvCxnSpPr>
          <p:cNvPr id="187" name="Google Shape;187;p30"/>
          <p:cNvCxnSpPr>
            <a:endCxn id="186" idx="3"/>
          </p:cNvCxnSpPr>
          <p:nvPr/>
        </p:nvCxnSpPr>
        <p:spPr>
          <a:xfrm rot="5400000">
            <a:off x="5973300" y="3358375"/>
            <a:ext cx="1421100" cy="333600"/>
          </a:xfrm>
          <a:prstGeom prst="curvedConnector2">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NN instead of concrete syntax</a:t>
            </a:r>
            <a:endParaRPr>
              <a:latin typeface="Montserrat SemiBold"/>
              <a:ea typeface="Montserrat SemiBold"/>
              <a:cs typeface="Montserrat SemiBold"/>
              <a:sym typeface="Montserrat SemiBold"/>
            </a:endParaRPr>
          </a:p>
        </p:txBody>
      </p:sp>
      <p:sp>
        <p:nvSpPr>
          <p:cNvPr id="193" name="Google Shape;193;p31"/>
          <p:cNvSpPr txBox="1"/>
          <p:nvPr>
            <p:ph idx="1" type="body"/>
          </p:nvPr>
        </p:nvSpPr>
        <p:spPr>
          <a:xfrm>
            <a:off x="311700" y="1152475"/>
            <a:ext cx="8520600" cy="371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ontserrat"/>
                <a:ea typeface="Montserrat"/>
                <a:cs typeface="Montserrat"/>
                <a:sym typeface="Montserrat"/>
              </a:rPr>
              <a:t>Concrete syntax ≈ Mapping between application abstract syntax and RG abstract syntax</a:t>
            </a:r>
            <a:endParaRPr>
              <a:latin typeface="Montserrat"/>
              <a:ea typeface="Montserrat"/>
              <a:cs typeface="Montserrat"/>
              <a:sym typeface="Montserrat"/>
            </a:endParaRPr>
          </a:p>
          <a:p>
            <a:pPr indent="457200" lvl="0" marL="0" rtl="0" algn="l">
              <a:spcBef>
                <a:spcPts val="1200"/>
              </a:spcBef>
              <a:spcAft>
                <a:spcPts val="0"/>
              </a:spcAft>
              <a:buNone/>
            </a:pPr>
            <a:r>
              <a:rPr lang="en-GB">
                <a:latin typeface="Montserrat"/>
                <a:ea typeface="Montserrat"/>
                <a:cs typeface="Montserrat"/>
                <a:sym typeface="Montserrat"/>
              </a:rPr>
              <a:t>Can we </a:t>
            </a:r>
            <a:r>
              <a:rPr i="1" lang="en-GB">
                <a:latin typeface="Montserrat"/>
                <a:ea typeface="Montserrat"/>
                <a:cs typeface="Montserrat"/>
                <a:sym typeface="Montserrat"/>
              </a:rPr>
              <a:t>learn</a:t>
            </a:r>
            <a:r>
              <a:rPr lang="en-GB">
                <a:latin typeface="Montserrat"/>
                <a:ea typeface="Montserrat"/>
                <a:cs typeface="Montserrat"/>
                <a:sym typeface="Montserrat"/>
              </a:rPr>
              <a:t> such a mapping?</a:t>
            </a:r>
            <a:endParaRPr>
              <a:latin typeface="Montserrat"/>
              <a:ea typeface="Montserrat"/>
              <a:cs typeface="Montserrat"/>
              <a:sym typeface="Montserrat"/>
            </a:endParaRPr>
          </a:p>
          <a:p>
            <a:pPr indent="457200" lvl="0" marL="457200" rtl="0" algn="l">
              <a:spcBef>
                <a:spcPts val="1200"/>
              </a:spcBef>
              <a:spcAft>
                <a:spcPts val="0"/>
              </a:spcAft>
              <a:buNone/>
            </a:pPr>
            <a:r>
              <a:rPr lang="en-GB">
                <a:latin typeface="Montserrat"/>
                <a:ea typeface="Montserrat"/>
                <a:cs typeface="Montserrat"/>
                <a:sym typeface="Montserrat"/>
              </a:rPr>
              <a:t>Can we </a:t>
            </a:r>
            <a:r>
              <a:rPr i="1" lang="en-GB">
                <a:latin typeface="Montserrat"/>
                <a:ea typeface="Montserrat"/>
                <a:cs typeface="Montserrat"/>
                <a:sym typeface="Montserrat"/>
              </a:rPr>
              <a:t>create</a:t>
            </a:r>
            <a:r>
              <a:rPr lang="en-GB">
                <a:latin typeface="Montserrat"/>
                <a:ea typeface="Montserrat"/>
                <a:cs typeface="Montserrat"/>
                <a:sym typeface="Montserrat"/>
              </a:rPr>
              <a:t> the data we need?</a:t>
            </a:r>
            <a:endParaRPr>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GB">
                <a:latin typeface="Montserrat"/>
                <a:ea typeface="Montserrat"/>
                <a:cs typeface="Montserrat"/>
                <a:sym typeface="Montserrat"/>
              </a:rPr>
              <a:t>Try parsing/NLU d</a:t>
            </a:r>
            <a:r>
              <a:rPr lang="en-GB">
                <a:latin typeface="Montserrat"/>
                <a:ea typeface="Montserrat"/>
                <a:cs typeface="Montserrat"/>
                <a:sym typeface="Montserrat"/>
              </a:rPr>
              <a:t>irection first:</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GB">
                <a:latin typeface="Montserrat"/>
                <a:ea typeface="Montserrat"/>
                <a:cs typeface="Montserrat"/>
                <a:sym typeface="Montserrat"/>
              </a:rPr>
              <a:t>linearisation/syntax tree → semantic tree</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direction that benefits most from increased robustness</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Outline</a:t>
            </a:r>
            <a:endParaRPr>
              <a:latin typeface="Montserrat SemiBold"/>
              <a:ea typeface="Montserrat SemiBold"/>
              <a:cs typeface="Montserrat SemiBold"/>
              <a:sym typeface="Montserrat SemiBold"/>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ontserrat"/>
                <a:ea typeface="Montserrat"/>
                <a:cs typeface="Montserrat"/>
                <a:sym typeface="Montserrat"/>
              </a:rPr>
              <a:t>What is resource scarce?</a:t>
            </a:r>
            <a:endParaRPr>
              <a:latin typeface="Montserrat"/>
              <a:ea typeface="Montserrat"/>
              <a:cs typeface="Montserrat"/>
              <a:sym typeface="Montserrat"/>
            </a:endParaRPr>
          </a:p>
          <a:p>
            <a:pPr indent="0" lvl="0" marL="0" rtl="0" algn="l">
              <a:spcBef>
                <a:spcPts val="1200"/>
              </a:spcBef>
              <a:spcAft>
                <a:spcPts val="0"/>
              </a:spcAft>
              <a:buNone/>
            </a:pPr>
            <a:r>
              <a:rPr lang="en-GB">
                <a:latin typeface="Montserrat"/>
                <a:ea typeface="Montserrat"/>
                <a:cs typeface="Montserrat"/>
                <a:sym typeface="Montserrat"/>
              </a:rPr>
              <a:t>Why use GF application grammars?</a:t>
            </a:r>
            <a:endParaRPr>
              <a:latin typeface="Montserrat"/>
              <a:ea typeface="Montserrat"/>
              <a:cs typeface="Montserrat"/>
              <a:sym typeface="Montserrat"/>
            </a:endParaRPr>
          </a:p>
          <a:p>
            <a:pPr indent="0" lvl="0" marL="0" rtl="0" algn="l">
              <a:spcBef>
                <a:spcPts val="1200"/>
              </a:spcBef>
              <a:spcAft>
                <a:spcPts val="0"/>
              </a:spcAft>
              <a:buNone/>
            </a:pPr>
            <a:r>
              <a:rPr lang="en-GB">
                <a:latin typeface="Montserrat"/>
                <a:ea typeface="Montserrat"/>
                <a:cs typeface="Montserrat"/>
                <a:sym typeface="Montserrat"/>
              </a:rPr>
              <a:t>AwezaMed S2S translation app</a:t>
            </a:r>
            <a:endParaRPr>
              <a:latin typeface="Montserrat"/>
              <a:ea typeface="Montserrat"/>
              <a:cs typeface="Montserrat"/>
              <a:sym typeface="Montserrat"/>
            </a:endParaRPr>
          </a:p>
          <a:p>
            <a:pPr indent="0" lvl="0" marL="0" rtl="0" algn="l">
              <a:spcBef>
                <a:spcPts val="1200"/>
              </a:spcBef>
              <a:spcAft>
                <a:spcPts val="0"/>
              </a:spcAft>
              <a:buNone/>
            </a:pPr>
            <a:r>
              <a:rPr lang="en-GB">
                <a:latin typeface="Montserrat"/>
                <a:ea typeface="Montserrat"/>
                <a:cs typeface="Montserrat"/>
                <a:sym typeface="Montserrat"/>
              </a:rPr>
              <a:t>Which corners to cut?</a:t>
            </a:r>
            <a:endParaRPr>
              <a:latin typeface="Montserrat"/>
              <a:ea typeface="Montserrat"/>
              <a:cs typeface="Montserrat"/>
              <a:sym typeface="Montserrat"/>
            </a:endParaRPr>
          </a:p>
          <a:p>
            <a:pPr indent="0" lvl="0" marL="0" rtl="0" algn="l">
              <a:spcBef>
                <a:spcPts val="1200"/>
              </a:spcBef>
              <a:spcAft>
                <a:spcPts val="0"/>
              </a:spcAft>
              <a:buNone/>
            </a:pPr>
            <a:r>
              <a:rPr lang="en-GB">
                <a:latin typeface="Montserrat"/>
                <a:ea typeface="Montserrat"/>
                <a:cs typeface="Montserrat"/>
                <a:sym typeface="Montserrat"/>
              </a:rPr>
              <a:t>NN instead of concrete syntax</a:t>
            </a:r>
            <a:endParaRPr>
              <a:latin typeface="Montserrat"/>
              <a:ea typeface="Montserrat"/>
              <a:cs typeface="Montserrat"/>
              <a:sym typeface="Montserrat"/>
            </a:endParaRPr>
          </a:p>
          <a:p>
            <a:pPr indent="457200" lvl="0" marL="0" rtl="0" algn="l">
              <a:spcBef>
                <a:spcPts val="1200"/>
              </a:spcBef>
              <a:spcAft>
                <a:spcPts val="0"/>
              </a:spcAft>
              <a:buNone/>
            </a:pPr>
            <a:r>
              <a:rPr lang="en-GB">
                <a:latin typeface="Montserrat"/>
                <a:ea typeface="Montserrat"/>
                <a:cs typeface="Montserrat"/>
                <a:sym typeface="Montserrat"/>
              </a:rPr>
              <a:t>Question-understanding</a:t>
            </a:r>
            <a:endParaRPr>
              <a:latin typeface="Montserrat"/>
              <a:ea typeface="Montserrat"/>
              <a:cs typeface="Montserrat"/>
              <a:sym typeface="Montserrat"/>
            </a:endParaRPr>
          </a:p>
          <a:p>
            <a:pPr indent="0" lvl="0" marL="0" rtl="0" algn="l">
              <a:spcBef>
                <a:spcPts val="1200"/>
              </a:spcBef>
              <a:spcAft>
                <a:spcPts val="1200"/>
              </a:spcAft>
              <a:buNone/>
            </a:pPr>
            <a:r>
              <a:rPr lang="en-GB">
                <a:latin typeface="Montserrat"/>
                <a:ea typeface="Montserrat"/>
                <a:cs typeface="Montserrat"/>
                <a:sym typeface="Montserrat"/>
              </a:rPr>
              <a:t>Conclusion</a:t>
            </a:r>
            <a:endParaRPr>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latin typeface="Montserrat SemiBold"/>
                <a:ea typeface="Montserrat SemiBold"/>
                <a:cs typeface="Montserrat SemiBold"/>
                <a:sym typeface="Montserrat SemiBold"/>
              </a:rPr>
              <a:t>NN instead of concrete syntax</a:t>
            </a:r>
            <a:endParaRPr>
              <a:latin typeface="Montserrat SemiBold"/>
              <a:ea typeface="Montserrat SemiBold"/>
              <a:cs typeface="Montserrat SemiBold"/>
              <a:sym typeface="Montserrat SemiBold"/>
            </a:endParaRPr>
          </a:p>
        </p:txBody>
      </p:sp>
      <p:sp>
        <p:nvSpPr>
          <p:cNvPr id="199" name="Google Shape;19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ontserrat"/>
                <a:ea typeface="Montserrat"/>
                <a:cs typeface="Montserrat"/>
                <a:sym typeface="Montserrat"/>
              </a:rPr>
              <a:t>Augmenting data via an application grammar</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GB">
                <a:latin typeface="Montserrat"/>
                <a:ea typeface="Montserrat"/>
                <a:cs typeface="Montserrat"/>
                <a:sym typeface="Montserrat"/>
              </a:rPr>
              <a:t>Corpus of triples: semantic tree/syntax tree/linearisation</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Augmentation rules:</a:t>
            </a:r>
            <a:endParaRPr>
              <a:latin typeface="Montserrat"/>
              <a:ea typeface="Montserrat"/>
              <a:cs typeface="Montserrat"/>
              <a:sym typeface="Montserrat"/>
            </a:endParaRPr>
          </a:p>
        </p:txBody>
      </p:sp>
      <p:sp>
        <p:nvSpPr>
          <p:cNvPr id="200" name="Google Shape;200;p32"/>
          <p:cNvSpPr txBox="1"/>
          <p:nvPr/>
        </p:nvSpPr>
        <p:spPr>
          <a:xfrm>
            <a:off x="1909950" y="3222175"/>
            <a:ext cx="5324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434343"/>
                </a:solidFill>
                <a:latin typeface="Montserrat"/>
                <a:ea typeface="Montserrat"/>
                <a:cs typeface="Montserrat"/>
                <a:sym typeface="Montserrat"/>
              </a:rPr>
              <a:t>Given a semantic tree T</a:t>
            </a:r>
            <a:r>
              <a:rPr baseline="-25000" lang="en-GB">
                <a:solidFill>
                  <a:srgbClr val="434343"/>
                </a:solidFill>
                <a:latin typeface="Montserrat"/>
                <a:ea typeface="Montserrat"/>
                <a:cs typeface="Montserrat"/>
                <a:sym typeface="Montserrat"/>
              </a:rPr>
              <a:t>1</a:t>
            </a:r>
            <a:r>
              <a:rPr lang="en-GB">
                <a:solidFill>
                  <a:srgbClr val="434343"/>
                </a:solidFill>
                <a:latin typeface="Montserrat"/>
                <a:ea typeface="Montserrat"/>
                <a:cs typeface="Montserrat"/>
                <a:sym typeface="Montserrat"/>
              </a:rPr>
              <a:t> and corresponding syntax tree t</a:t>
            </a:r>
            <a:r>
              <a:rPr baseline="-25000" lang="en-GB">
                <a:solidFill>
                  <a:srgbClr val="434343"/>
                </a:solidFill>
                <a:latin typeface="Montserrat"/>
                <a:ea typeface="Montserrat"/>
                <a:cs typeface="Montserrat"/>
                <a:sym typeface="Montserrat"/>
              </a:rPr>
              <a:t>1</a:t>
            </a:r>
            <a:r>
              <a:rPr lang="en-GB">
                <a:solidFill>
                  <a:srgbClr val="434343"/>
                </a:solidFill>
                <a:latin typeface="Montserrat"/>
                <a:ea typeface="Montserrat"/>
                <a:cs typeface="Montserrat"/>
                <a:sym typeface="Montserrat"/>
              </a:rPr>
              <a:t>, if a semantic tree T</a:t>
            </a:r>
            <a:r>
              <a:rPr baseline="-25000" lang="en-GB">
                <a:solidFill>
                  <a:srgbClr val="434343"/>
                </a:solidFill>
                <a:latin typeface="Montserrat"/>
                <a:ea typeface="Montserrat"/>
                <a:cs typeface="Montserrat"/>
                <a:sym typeface="Montserrat"/>
              </a:rPr>
              <a:t>2</a:t>
            </a:r>
            <a:r>
              <a:rPr lang="en-GB">
                <a:solidFill>
                  <a:srgbClr val="434343"/>
                </a:solidFill>
                <a:latin typeface="Montserrat"/>
                <a:ea typeface="Montserrat"/>
                <a:cs typeface="Montserrat"/>
                <a:sym typeface="Montserrat"/>
              </a:rPr>
              <a:t> is acquired by substituting T</a:t>
            </a:r>
            <a:r>
              <a:rPr baseline="-25000" lang="en-GB">
                <a:solidFill>
                  <a:srgbClr val="434343"/>
                </a:solidFill>
                <a:latin typeface="Montserrat"/>
                <a:ea typeface="Montserrat"/>
                <a:cs typeface="Montserrat"/>
                <a:sym typeface="Montserrat"/>
              </a:rPr>
              <a:t>A</a:t>
            </a:r>
            <a:r>
              <a:rPr lang="en-GB">
                <a:solidFill>
                  <a:srgbClr val="434343"/>
                </a:solidFill>
                <a:latin typeface="Montserrat"/>
                <a:ea typeface="Montserrat"/>
                <a:cs typeface="Montserrat"/>
                <a:sym typeface="Montserrat"/>
              </a:rPr>
              <a:t> in T</a:t>
            </a:r>
            <a:r>
              <a:rPr baseline="-25000" lang="en-GB">
                <a:solidFill>
                  <a:srgbClr val="434343"/>
                </a:solidFill>
                <a:latin typeface="Montserrat"/>
                <a:ea typeface="Montserrat"/>
                <a:cs typeface="Montserrat"/>
                <a:sym typeface="Montserrat"/>
              </a:rPr>
              <a:t>1</a:t>
            </a:r>
            <a:r>
              <a:rPr lang="en-GB">
                <a:solidFill>
                  <a:srgbClr val="434343"/>
                </a:solidFill>
                <a:latin typeface="Montserrat"/>
                <a:ea typeface="Montserrat"/>
                <a:cs typeface="Montserrat"/>
                <a:sym typeface="Montserrat"/>
              </a:rPr>
              <a:t> for T</a:t>
            </a:r>
            <a:r>
              <a:rPr baseline="-25000" lang="en-GB">
                <a:solidFill>
                  <a:srgbClr val="434343"/>
                </a:solidFill>
                <a:latin typeface="Montserrat"/>
                <a:ea typeface="Montserrat"/>
                <a:cs typeface="Montserrat"/>
                <a:sym typeface="Montserrat"/>
              </a:rPr>
              <a:t>B</a:t>
            </a:r>
            <a:r>
              <a:rPr lang="en-GB">
                <a:solidFill>
                  <a:srgbClr val="434343"/>
                </a:solidFill>
                <a:latin typeface="Montserrat"/>
                <a:ea typeface="Montserrat"/>
                <a:cs typeface="Montserrat"/>
                <a:sym typeface="Montserrat"/>
              </a:rPr>
              <a:t>, and a syntax tree t</a:t>
            </a:r>
            <a:r>
              <a:rPr baseline="-25000" lang="en-GB">
                <a:solidFill>
                  <a:srgbClr val="434343"/>
                </a:solidFill>
                <a:latin typeface="Montserrat"/>
                <a:ea typeface="Montserrat"/>
                <a:cs typeface="Montserrat"/>
                <a:sym typeface="Montserrat"/>
              </a:rPr>
              <a:t>2</a:t>
            </a:r>
            <a:r>
              <a:rPr lang="en-GB">
                <a:solidFill>
                  <a:srgbClr val="434343"/>
                </a:solidFill>
                <a:latin typeface="Montserrat"/>
                <a:ea typeface="Montserrat"/>
                <a:cs typeface="Montserrat"/>
                <a:sym typeface="Montserrat"/>
              </a:rPr>
              <a:t> is acquired by substituting t</a:t>
            </a:r>
            <a:r>
              <a:rPr baseline="-25000" lang="en-GB">
                <a:solidFill>
                  <a:srgbClr val="434343"/>
                </a:solidFill>
                <a:latin typeface="Montserrat"/>
                <a:ea typeface="Montserrat"/>
                <a:cs typeface="Montserrat"/>
                <a:sym typeface="Montserrat"/>
              </a:rPr>
              <a:t>a</a:t>
            </a:r>
            <a:r>
              <a:rPr lang="en-GB">
                <a:solidFill>
                  <a:srgbClr val="434343"/>
                </a:solidFill>
                <a:latin typeface="Montserrat"/>
                <a:ea typeface="Montserrat"/>
                <a:cs typeface="Montserrat"/>
                <a:sym typeface="Montserrat"/>
              </a:rPr>
              <a:t> in t</a:t>
            </a:r>
            <a:r>
              <a:rPr baseline="-25000" lang="en-GB">
                <a:solidFill>
                  <a:srgbClr val="434343"/>
                </a:solidFill>
                <a:latin typeface="Montserrat"/>
                <a:ea typeface="Montserrat"/>
                <a:cs typeface="Montserrat"/>
                <a:sym typeface="Montserrat"/>
              </a:rPr>
              <a:t>1</a:t>
            </a:r>
            <a:r>
              <a:rPr lang="en-GB">
                <a:solidFill>
                  <a:srgbClr val="434343"/>
                </a:solidFill>
                <a:latin typeface="Montserrat"/>
                <a:ea typeface="Montserrat"/>
                <a:cs typeface="Montserrat"/>
                <a:sym typeface="Montserrat"/>
              </a:rPr>
              <a:t> for t</a:t>
            </a:r>
            <a:r>
              <a:rPr baseline="-25000" lang="en-GB">
                <a:solidFill>
                  <a:srgbClr val="434343"/>
                </a:solidFill>
                <a:latin typeface="Montserrat"/>
                <a:ea typeface="Montserrat"/>
                <a:cs typeface="Montserrat"/>
                <a:sym typeface="Montserrat"/>
              </a:rPr>
              <a:t>b</a:t>
            </a:r>
            <a:r>
              <a:rPr lang="en-GB">
                <a:solidFill>
                  <a:srgbClr val="434343"/>
                </a:solidFill>
                <a:latin typeface="Montserrat"/>
                <a:ea typeface="Montserrat"/>
                <a:cs typeface="Montserrat"/>
                <a:sym typeface="Montserrat"/>
              </a:rPr>
              <a:t>, then t</a:t>
            </a:r>
            <a:r>
              <a:rPr baseline="-25000" lang="en-GB">
                <a:solidFill>
                  <a:srgbClr val="434343"/>
                </a:solidFill>
                <a:latin typeface="Montserrat"/>
                <a:ea typeface="Montserrat"/>
                <a:cs typeface="Montserrat"/>
                <a:sym typeface="Montserrat"/>
              </a:rPr>
              <a:t>2</a:t>
            </a:r>
            <a:r>
              <a:rPr lang="en-GB">
                <a:solidFill>
                  <a:srgbClr val="434343"/>
                </a:solidFill>
                <a:latin typeface="Montserrat"/>
                <a:ea typeface="Montserrat"/>
                <a:cs typeface="Montserrat"/>
                <a:sym typeface="Montserrat"/>
              </a:rPr>
              <a:t> is the corresponding syntax tree of T</a:t>
            </a:r>
            <a:r>
              <a:rPr baseline="-25000" lang="en-GB">
                <a:solidFill>
                  <a:srgbClr val="434343"/>
                </a:solidFill>
                <a:latin typeface="Montserrat"/>
                <a:ea typeface="Montserrat"/>
                <a:cs typeface="Montserrat"/>
                <a:sym typeface="Montserrat"/>
              </a:rPr>
              <a:t>2</a:t>
            </a:r>
            <a:r>
              <a:rPr lang="en-GB">
                <a:solidFill>
                  <a:srgbClr val="434343"/>
                </a:solidFill>
                <a:latin typeface="Montserrat"/>
                <a:ea typeface="Montserrat"/>
                <a:cs typeface="Montserrat"/>
                <a:sym typeface="Montserrat"/>
              </a:rPr>
              <a:t>.</a:t>
            </a:r>
            <a:endParaRPr>
              <a:solidFill>
                <a:srgbClr val="434343"/>
              </a:solidFill>
              <a:latin typeface="Montserrat"/>
              <a:ea typeface="Montserrat"/>
              <a:cs typeface="Montserrat"/>
              <a:sym typeface="Montserrat"/>
            </a:endParaRPr>
          </a:p>
        </p:txBody>
      </p:sp>
      <p:sp>
        <p:nvSpPr>
          <p:cNvPr id="201" name="Google Shape;201;p32"/>
          <p:cNvSpPr txBox="1"/>
          <p:nvPr/>
        </p:nvSpPr>
        <p:spPr>
          <a:xfrm>
            <a:off x="3853800" y="2571750"/>
            <a:ext cx="143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100"/>
              <a:buFont typeface="Arial"/>
              <a:buNone/>
            </a:pPr>
            <a:r>
              <a:rPr lang="en-GB">
                <a:solidFill>
                  <a:srgbClr val="434343"/>
                </a:solidFill>
                <a:latin typeface="Montserrat"/>
                <a:ea typeface="Montserrat"/>
                <a:cs typeface="Montserrat"/>
                <a:sym typeface="Montserrat"/>
              </a:rPr>
              <a:t>T</a:t>
            </a:r>
            <a:r>
              <a:rPr baseline="-25000" lang="en-GB">
                <a:solidFill>
                  <a:srgbClr val="434343"/>
                </a:solidFill>
                <a:latin typeface="Montserrat"/>
                <a:ea typeface="Montserrat"/>
                <a:cs typeface="Montserrat"/>
                <a:sym typeface="Montserrat"/>
              </a:rPr>
              <a:t>A</a:t>
            </a:r>
            <a:r>
              <a:rPr lang="en-GB">
                <a:solidFill>
                  <a:srgbClr val="434343"/>
                </a:solidFill>
                <a:latin typeface="Montserrat"/>
                <a:ea typeface="Montserrat"/>
                <a:cs typeface="Montserrat"/>
                <a:sym typeface="Montserrat"/>
              </a:rPr>
              <a:t>, T</a:t>
            </a:r>
            <a:r>
              <a:rPr baseline="-25000" lang="en-GB">
                <a:solidFill>
                  <a:srgbClr val="434343"/>
                </a:solidFill>
                <a:latin typeface="Montserrat"/>
                <a:ea typeface="Montserrat"/>
                <a:cs typeface="Montserrat"/>
                <a:sym typeface="Montserrat"/>
              </a:rPr>
              <a:t>B</a:t>
            </a:r>
            <a:r>
              <a:rPr lang="en-GB">
                <a:solidFill>
                  <a:srgbClr val="434343"/>
                </a:solidFill>
                <a:latin typeface="Montserrat"/>
                <a:ea typeface="Montserrat"/>
                <a:cs typeface="Montserrat"/>
                <a:sym typeface="Montserrat"/>
              </a:rPr>
              <a:t> → t</a:t>
            </a:r>
            <a:r>
              <a:rPr baseline="-25000" lang="en-GB">
                <a:solidFill>
                  <a:srgbClr val="434343"/>
                </a:solidFill>
                <a:latin typeface="Montserrat"/>
                <a:ea typeface="Montserrat"/>
                <a:cs typeface="Montserrat"/>
                <a:sym typeface="Montserrat"/>
              </a:rPr>
              <a:t>a</a:t>
            </a:r>
            <a:r>
              <a:rPr lang="en-GB">
                <a:solidFill>
                  <a:srgbClr val="434343"/>
                </a:solidFill>
                <a:latin typeface="Montserrat"/>
                <a:ea typeface="Montserrat"/>
                <a:cs typeface="Montserrat"/>
                <a:sym typeface="Montserrat"/>
              </a:rPr>
              <a:t>, t</a:t>
            </a:r>
            <a:r>
              <a:rPr baseline="-25000" lang="en-GB">
                <a:solidFill>
                  <a:srgbClr val="434343"/>
                </a:solidFill>
                <a:latin typeface="Montserrat"/>
                <a:ea typeface="Montserrat"/>
                <a:cs typeface="Montserrat"/>
                <a:sym typeface="Montserrat"/>
              </a:rPr>
              <a:t>b</a:t>
            </a:r>
            <a:endParaRPr baseline="-250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latin typeface="Montserrat SemiBold"/>
                <a:ea typeface="Montserrat SemiBold"/>
                <a:cs typeface="Montserrat SemiBold"/>
                <a:sym typeface="Montserrat SemiBold"/>
              </a:rPr>
              <a:t>Question-understanding</a:t>
            </a:r>
            <a:endParaRPr>
              <a:latin typeface="Montserrat SemiBold"/>
              <a:ea typeface="Montserrat SemiBold"/>
              <a:cs typeface="Montserrat SemiBold"/>
              <a:sym typeface="Montserrat SemiBold"/>
            </a:endParaRPr>
          </a:p>
        </p:txBody>
      </p:sp>
      <p:sp>
        <p:nvSpPr>
          <p:cNvPr id="207" name="Google Shape;20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ontserrat"/>
                <a:ea typeface="Montserrat"/>
                <a:cs typeface="Montserrat"/>
                <a:sym typeface="Montserrat"/>
              </a:rPr>
              <a:t>Pivot to a GF-driven question-answering system about weather conditions</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GB">
                <a:latin typeface="Montserrat"/>
                <a:ea typeface="Montserrat"/>
                <a:cs typeface="Montserrat"/>
                <a:sym typeface="Montserrat"/>
              </a:rPr>
              <a:t>Somewhat comparable abstract complexity</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Better coverage of numbers (&lt;99), which are linguistically complex in Zulu</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Allows us to focus on NLU</a:t>
            </a:r>
            <a:endParaRPr>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latin typeface="Montserrat SemiBold"/>
                <a:ea typeface="Montserrat SemiBold"/>
                <a:cs typeface="Montserrat SemiBold"/>
                <a:sym typeface="Montserrat SemiBold"/>
              </a:rPr>
              <a:t>Question-understanding</a:t>
            </a:r>
            <a:endParaRPr>
              <a:latin typeface="Montserrat SemiBold"/>
              <a:ea typeface="Montserrat SemiBold"/>
              <a:cs typeface="Montserrat SemiBold"/>
              <a:sym typeface="Montserrat SemiBold"/>
            </a:endParaRPr>
          </a:p>
        </p:txBody>
      </p:sp>
      <p:sp>
        <p:nvSpPr>
          <p:cNvPr id="213" name="Google Shape;213;p34"/>
          <p:cNvSpPr/>
          <p:nvPr/>
        </p:nvSpPr>
        <p:spPr>
          <a:xfrm>
            <a:off x="3682950" y="3285625"/>
            <a:ext cx="1778100" cy="660300"/>
          </a:xfrm>
          <a:prstGeom prst="ellipse">
            <a:avLst/>
          </a:prstGeom>
          <a:solidFill>
            <a:schemeClr val="lt2"/>
          </a:solidFill>
          <a:ln cap="flat" cmpd="sng" w="19050">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Montserrat"/>
                <a:ea typeface="Montserrat"/>
                <a:cs typeface="Montserrat"/>
                <a:sym typeface="Montserrat"/>
              </a:rPr>
              <a:t>WeatherFact</a:t>
            </a:r>
            <a:endParaRPr sz="1100">
              <a:latin typeface="Montserrat"/>
              <a:ea typeface="Montserrat"/>
              <a:cs typeface="Montserrat"/>
              <a:sym typeface="Montserrat"/>
            </a:endParaRPr>
          </a:p>
        </p:txBody>
      </p:sp>
      <p:sp>
        <p:nvSpPr>
          <p:cNvPr id="214" name="Google Shape;214;p34"/>
          <p:cNvSpPr/>
          <p:nvPr/>
        </p:nvSpPr>
        <p:spPr>
          <a:xfrm>
            <a:off x="1153400" y="2625325"/>
            <a:ext cx="1778100" cy="660300"/>
          </a:xfrm>
          <a:prstGeom prst="ellipse">
            <a:avLst/>
          </a:prstGeom>
          <a:solidFill>
            <a:schemeClr val="lt2"/>
          </a:solidFill>
          <a:ln cap="flat" cmpd="sng" w="19050">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Montserrat"/>
                <a:ea typeface="Montserrat"/>
                <a:cs typeface="Montserrat"/>
                <a:sym typeface="Montserrat"/>
              </a:rPr>
              <a:t>WeatherFactEngQ</a:t>
            </a:r>
            <a:endParaRPr sz="900">
              <a:latin typeface="Montserrat"/>
              <a:ea typeface="Montserrat"/>
              <a:cs typeface="Montserrat"/>
              <a:sym typeface="Montserrat"/>
            </a:endParaRPr>
          </a:p>
        </p:txBody>
      </p:sp>
      <p:sp>
        <p:nvSpPr>
          <p:cNvPr id="215" name="Google Shape;215;p34"/>
          <p:cNvSpPr/>
          <p:nvPr/>
        </p:nvSpPr>
        <p:spPr>
          <a:xfrm>
            <a:off x="1153400" y="3908575"/>
            <a:ext cx="1778100" cy="660300"/>
          </a:xfrm>
          <a:prstGeom prst="ellipse">
            <a:avLst/>
          </a:prstGeom>
          <a:solidFill>
            <a:schemeClr val="lt2"/>
          </a:solidFill>
          <a:ln cap="flat" cmpd="sng" w="19050">
            <a:solidFill>
              <a:srgbClr val="134F5C"/>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Montserrat"/>
                <a:ea typeface="Montserrat"/>
                <a:cs typeface="Montserrat"/>
                <a:sym typeface="Montserrat"/>
              </a:rPr>
              <a:t>WeatherFactZulQ</a:t>
            </a:r>
            <a:endParaRPr sz="900">
              <a:latin typeface="Montserrat"/>
              <a:ea typeface="Montserrat"/>
              <a:cs typeface="Montserrat"/>
              <a:sym typeface="Montserrat"/>
            </a:endParaRPr>
          </a:p>
        </p:txBody>
      </p:sp>
      <p:sp>
        <p:nvSpPr>
          <p:cNvPr id="216" name="Google Shape;216;p34"/>
          <p:cNvSpPr/>
          <p:nvPr/>
        </p:nvSpPr>
        <p:spPr>
          <a:xfrm>
            <a:off x="6212500" y="2625325"/>
            <a:ext cx="1778100" cy="660300"/>
          </a:xfrm>
          <a:prstGeom prst="ellipse">
            <a:avLst/>
          </a:prstGeom>
          <a:solidFill>
            <a:schemeClr val="lt2"/>
          </a:solidFill>
          <a:ln cap="flat" cmpd="sng" w="19050">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Montserrat"/>
                <a:ea typeface="Montserrat"/>
                <a:cs typeface="Montserrat"/>
                <a:sym typeface="Montserrat"/>
              </a:rPr>
              <a:t>WeatherFactEngR</a:t>
            </a:r>
            <a:endParaRPr sz="900">
              <a:latin typeface="Montserrat"/>
              <a:ea typeface="Montserrat"/>
              <a:cs typeface="Montserrat"/>
              <a:sym typeface="Montserrat"/>
            </a:endParaRPr>
          </a:p>
        </p:txBody>
      </p:sp>
      <p:sp>
        <p:nvSpPr>
          <p:cNvPr id="217" name="Google Shape;217;p34"/>
          <p:cNvSpPr/>
          <p:nvPr/>
        </p:nvSpPr>
        <p:spPr>
          <a:xfrm>
            <a:off x="6212500" y="3908575"/>
            <a:ext cx="1778100" cy="660300"/>
          </a:xfrm>
          <a:prstGeom prst="ellipse">
            <a:avLst/>
          </a:prstGeom>
          <a:solidFill>
            <a:schemeClr val="lt2"/>
          </a:solidFill>
          <a:ln cap="flat" cmpd="sng" w="19050">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Montserrat"/>
                <a:ea typeface="Montserrat"/>
                <a:cs typeface="Montserrat"/>
                <a:sym typeface="Montserrat"/>
              </a:rPr>
              <a:t>WeatherFactZulR</a:t>
            </a:r>
            <a:endParaRPr sz="900">
              <a:latin typeface="Montserrat"/>
              <a:ea typeface="Montserrat"/>
              <a:cs typeface="Montserrat"/>
              <a:sym typeface="Montserrat"/>
            </a:endParaRPr>
          </a:p>
        </p:txBody>
      </p:sp>
      <p:sp>
        <p:nvSpPr>
          <p:cNvPr id="218" name="Google Shape;218;p34"/>
          <p:cNvSpPr/>
          <p:nvPr/>
        </p:nvSpPr>
        <p:spPr>
          <a:xfrm>
            <a:off x="3701700" y="2132875"/>
            <a:ext cx="1740600" cy="6012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Montserrat"/>
                <a:ea typeface="Montserrat"/>
                <a:cs typeface="Montserrat"/>
                <a:sym typeface="Montserrat"/>
              </a:rPr>
              <a:t>WeatherQA</a:t>
            </a:r>
            <a:endParaRPr sz="1100">
              <a:latin typeface="Montserrat"/>
              <a:ea typeface="Montserrat"/>
              <a:cs typeface="Montserrat"/>
              <a:sym typeface="Montserrat"/>
            </a:endParaRPr>
          </a:p>
        </p:txBody>
      </p:sp>
      <p:sp>
        <p:nvSpPr>
          <p:cNvPr id="219" name="Google Shape;219;p34"/>
          <p:cNvSpPr/>
          <p:nvPr/>
        </p:nvSpPr>
        <p:spPr>
          <a:xfrm>
            <a:off x="3436488" y="909900"/>
            <a:ext cx="2271024" cy="791856"/>
          </a:xfrm>
          <a:prstGeom prst="cloud">
            <a:avLst/>
          </a:prstGeom>
          <a:solidFill>
            <a:schemeClr val="lt2"/>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latin typeface="Montserrat"/>
                <a:ea typeface="Montserrat"/>
                <a:cs typeface="Montserrat"/>
                <a:sym typeface="Montserrat"/>
              </a:rPr>
              <a:t>OpenWeatherMap</a:t>
            </a:r>
            <a:endParaRPr sz="1000">
              <a:latin typeface="Montserrat"/>
              <a:ea typeface="Montserrat"/>
              <a:cs typeface="Montserrat"/>
              <a:sym typeface="Montserrat"/>
            </a:endParaRPr>
          </a:p>
        </p:txBody>
      </p:sp>
      <p:cxnSp>
        <p:nvCxnSpPr>
          <p:cNvPr id="220" name="Google Shape;220;p34"/>
          <p:cNvCxnSpPr>
            <a:stCxn id="213" idx="1"/>
            <a:endCxn id="214" idx="6"/>
          </p:cNvCxnSpPr>
          <p:nvPr/>
        </p:nvCxnSpPr>
        <p:spPr>
          <a:xfrm rot="10800000">
            <a:off x="2931447" y="2955424"/>
            <a:ext cx="1011900" cy="426900"/>
          </a:xfrm>
          <a:prstGeom prst="straightConnector1">
            <a:avLst/>
          </a:prstGeom>
          <a:noFill/>
          <a:ln cap="flat" cmpd="sng" w="9525">
            <a:solidFill>
              <a:schemeClr val="dk2"/>
            </a:solidFill>
            <a:prstDash val="solid"/>
            <a:round/>
            <a:headEnd len="med" w="med" type="triangle"/>
            <a:tailEnd len="med" w="med" type="triangle"/>
          </a:ln>
        </p:spPr>
      </p:cxnSp>
      <p:cxnSp>
        <p:nvCxnSpPr>
          <p:cNvPr id="221" name="Google Shape;221;p34"/>
          <p:cNvCxnSpPr>
            <a:stCxn id="213" idx="3"/>
            <a:endCxn id="215" idx="6"/>
          </p:cNvCxnSpPr>
          <p:nvPr/>
        </p:nvCxnSpPr>
        <p:spPr>
          <a:xfrm flipH="1">
            <a:off x="2931447" y="3849226"/>
            <a:ext cx="1011900" cy="389400"/>
          </a:xfrm>
          <a:prstGeom prst="straightConnector1">
            <a:avLst/>
          </a:prstGeom>
          <a:noFill/>
          <a:ln cap="flat" cmpd="sng" w="9525">
            <a:solidFill>
              <a:schemeClr val="dk2"/>
            </a:solidFill>
            <a:prstDash val="solid"/>
            <a:round/>
            <a:headEnd len="med" w="med" type="triangle"/>
            <a:tailEnd len="med" w="med" type="triangle"/>
          </a:ln>
        </p:spPr>
      </p:cxnSp>
      <p:cxnSp>
        <p:nvCxnSpPr>
          <p:cNvPr id="222" name="Google Shape;222;p34"/>
          <p:cNvCxnSpPr>
            <a:stCxn id="213" idx="7"/>
            <a:endCxn id="216" idx="2"/>
          </p:cNvCxnSpPr>
          <p:nvPr/>
        </p:nvCxnSpPr>
        <p:spPr>
          <a:xfrm flipH="1" rot="10800000">
            <a:off x="5200653" y="2955424"/>
            <a:ext cx="1011900" cy="426900"/>
          </a:xfrm>
          <a:prstGeom prst="straightConnector1">
            <a:avLst/>
          </a:prstGeom>
          <a:noFill/>
          <a:ln cap="flat" cmpd="sng" w="9525">
            <a:solidFill>
              <a:schemeClr val="dk2"/>
            </a:solidFill>
            <a:prstDash val="solid"/>
            <a:round/>
            <a:headEnd len="med" w="med" type="triangle"/>
            <a:tailEnd len="med" w="med" type="triangle"/>
          </a:ln>
        </p:spPr>
      </p:cxnSp>
      <p:cxnSp>
        <p:nvCxnSpPr>
          <p:cNvPr id="223" name="Google Shape;223;p34"/>
          <p:cNvCxnSpPr>
            <a:stCxn id="213" idx="5"/>
            <a:endCxn id="217" idx="2"/>
          </p:cNvCxnSpPr>
          <p:nvPr/>
        </p:nvCxnSpPr>
        <p:spPr>
          <a:xfrm>
            <a:off x="5200653" y="3849226"/>
            <a:ext cx="1011900" cy="389400"/>
          </a:xfrm>
          <a:prstGeom prst="straightConnector1">
            <a:avLst/>
          </a:prstGeom>
          <a:noFill/>
          <a:ln cap="flat" cmpd="sng" w="9525">
            <a:solidFill>
              <a:schemeClr val="dk2"/>
            </a:solidFill>
            <a:prstDash val="solid"/>
            <a:round/>
            <a:headEnd len="med" w="med" type="triangle"/>
            <a:tailEnd len="med" w="med" type="triangle"/>
          </a:ln>
        </p:spPr>
      </p:cxnSp>
      <p:cxnSp>
        <p:nvCxnSpPr>
          <p:cNvPr id="224" name="Google Shape;224;p34"/>
          <p:cNvCxnSpPr>
            <a:stCxn id="218" idx="2"/>
            <a:endCxn id="213" idx="0"/>
          </p:cNvCxnSpPr>
          <p:nvPr/>
        </p:nvCxnSpPr>
        <p:spPr>
          <a:xfrm>
            <a:off x="4572000" y="2734075"/>
            <a:ext cx="0" cy="551700"/>
          </a:xfrm>
          <a:prstGeom prst="straightConnector1">
            <a:avLst/>
          </a:prstGeom>
          <a:noFill/>
          <a:ln cap="flat" cmpd="sng" w="9525">
            <a:solidFill>
              <a:schemeClr val="dk2"/>
            </a:solidFill>
            <a:prstDash val="solid"/>
            <a:round/>
            <a:headEnd len="med" w="med" type="stealth"/>
            <a:tailEnd len="med" w="med" type="stealth"/>
          </a:ln>
        </p:spPr>
      </p:cxnSp>
      <p:cxnSp>
        <p:nvCxnSpPr>
          <p:cNvPr id="225" name="Google Shape;225;p34"/>
          <p:cNvCxnSpPr>
            <a:stCxn id="219" idx="1"/>
            <a:endCxn id="218" idx="0"/>
          </p:cNvCxnSpPr>
          <p:nvPr/>
        </p:nvCxnSpPr>
        <p:spPr>
          <a:xfrm>
            <a:off x="4572000" y="1700913"/>
            <a:ext cx="0" cy="432000"/>
          </a:xfrm>
          <a:prstGeom prst="straightConnector1">
            <a:avLst/>
          </a:prstGeom>
          <a:noFill/>
          <a:ln cap="flat" cmpd="sng" w="9525">
            <a:solidFill>
              <a:schemeClr val="dk2"/>
            </a:solidFill>
            <a:prstDash val="solid"/>
            <a:round/>
            <a:headEnd len="med" w="med" type="stealth"/>
            <a:tailEnd len="med" w="med" type="stealth"/>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latin typeface="Montserrat SemiBold"/>
                <a:ea typeface="Montserrat SemiBold"/>
                <a:cs typeface="Montserrat SemiBold"/>
                <a:sym typeface="Montserrat SemiBold"/>
              </a:rPr>
              <a:t>Question-understanding</a:t>
            </a:r>
            <a:r>
              <a:rPr baseline="30000" lang="en-GB">
                <a:latin typeface="Montserrat SemiBold"/>
                <a:ea typeface="Montserrat SemiBold"/>
                <a:cs typeface="Montserrat SemiBold"/>
                <a:sym typeface="Montserrat SemiBold"/>
              </a:rPr>
              <a:t>1</a:t>
            </a:r>
            <a:endParaRPr baseline="30000">
              <a:latin typeface="Montserrat SemiBold"/>
              <a:ea typeface="Montserrat SemiBold"/>
              <a:cs typeface="Montserrat SemiBold"/>
              <a:sym typeface="Montserrat SemiBold"/>
            </a:endParaRPr>
          </a:p>
        </p:txBody>
      </p:sp>
      <p:pic>
        <p:nvPicPr>
          <p:cNvPr id="231" name="Google Shape;231;p35"/>
          <p:cNvPicPr preferRelativeResize="0"/>
          <p:nvPr/>
        </p:nvPicPr>
        <p:blipFill>
          <a:blip r:embed="rId3">
            <a:alphaModFix/>
          </a:blip>
          <a:stretch>
            <a:fillRect/>
          </a:stretch>
        </p:blipFill>
        <p:spPr>
          <a:xfrm>
            <a:off x="637924" y="1334549"/>
            <a:ext cx="3686250" cy="1499550"/>
          </a:xfrm>
          <a:prstGeom prst="rect">
            <a:avLst/>
          </a:prstGeom>
          <a:noFill/>
          <a:ln>
            <a:noFill/>
          </a:ln>
        </p:spPr>
      </p:pic>
      <p:pic>
        <p:nvPicPr>
          <p:cNvPr id="232" name="Google Shape;232;p35"/>
          <p:cNvPicPr preferRelativeResize="0"/>
          <p:nvPr/>
        </p:nvPicPr>
        <p:blipFill>
          <a:blip r:embed="rId4">
            <a:alphaModFix/>
          </a:blip>
          <a:stretch>
            <a:fillRect/>
          </a:stretch>
        </p:blipFill>
        <p:spPr>
          <a:xfrm>
            <a:off x="4571999" y="1334551"/>
            <a:ext cx="3686176" cy="1499550"/>
          </a:xfrm>
          <a:prstGeom prst="rect">
            <a:avLst/>
          </a:prstGeom>
          <a:noFill/>
          <a:ln>
            <a:noFill/>
          </a:ln>
        </p:spPr>
      </p:pic>
      <p:sp>
        <p:nvSpPr>
          <p:cNvPr id="233" name="Google Shape;233;p35"/>
          <p:cNvSpPr txBox="1"/>
          <p:nvPr/>
        </p:nvSpPr>
        <p:spPr>
          <a:xfrm>
            <a:off x="638000" y="3330375"/>
            <a:ext cx="3686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Montserrat"/>
                <a:ea typeface="Montserrat"/>
                <a:cs typeface="Montserrat"/>
                <a:sym typeface="Montserrat"/>
              </a:rPr>
              <a:t>Uzobe uvunguza kangakanani umoya ekapa ngemva kwezinsuku ezimbili?</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rPr i="1" lang="en-GB" sz="1200">
                <a:latin typeface="Montserrat"/>
                <a:ea typeface="Montserrat"/>
                <a:cs typeface="Montserrat"/>
                <a:sym typeface="Montserrat"/>
              </a:rPr>
              <a:t>How much will the wind blow in Cape Town in two days?</a:t>
            </a:r>
            <a:endParaRPr i="1" sz="1200">
              <a:latin typeface="Montserrat"/>
              <a:ea typeface="Montserrat"/>
              <a:cs typeface="Montserrat"/>
              <a:sym typeface="Montserrat"/>
            </a:endParaRPr>
          </a:p>
        </p:txBody>
      </p:sp>
      <p:sp>
        <p:nvSpPr>
          <p:cNvPr id="234" name="Google Shape;234;p35"/>
          <p:cNvSpPr txBox="1"/>
          <p:nvPr/>
        </p:nvSpPr>
        <p:spPr>
          <a:xfrm>
            <a:off x="4572100" y="3330375"/>
            <a:ext cx="3686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Montserrat"/>
                <a:ea typeface="Montserrat"/>
                <a:cs typeface="Montserrat"/>
                <a:sym typeface="Montserrat"/>
              </a:rPr>
              <a:t>Isivinini somoya eKapa ngemva kwezinsuku ezimbili sizobe singamakhilomitha ayi-14.5.</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t/>
            </a:r>
            <a:endParaRPr i="1" sz="1200">
              <a:latin typeface="Montserrat"/>
              <a:ea typeface="Montserrat"/>
              <a:cs typeface="Montserrat"/>
              <a:sym typeface="Montserrat"/>
            </a:endParaRPr>
          </a:p>
          <a:p>
            <a:pPr indent="0" lvl="0" marL="0" rtl="0" algn="l">
              <a:spcBef>
                <a:spcPts val="0"/>
              </a:spcBef>
              <a:spcAft>
                <a:spcPts val="0"/>
              </a:spcAft>
              <a:buNone/>
            </a:pPr>
            <a:r>
              <a:rPr i="1" lang="en-GB" sz="1200">
                <a:latin typeface="Montserrat"/>
                <a:ea typeface="Montserrat"/>
                <a:cs typeface="Montserrat"/>
                <a:sym typeface="Montserrat"/>
              </a:rPr>
              <a:t>The wind speed in Cape Town in two days will be 14.5 km/h.</a:t>
            </a:r>
            <a:endParaRPr i="1" sz="1200">
              <a:latin typeface="Montserrat"/>
              <a:ea typeface="Montserrat"/>
              <a:cs typeface="Montserrat"/>
              <a:sym typeface="Montserrat"/>
            </a:endParaRPr>
          </a:p>
        </p:txBody>
      </p:sp>
      <p:sp>
        <p:nvSpPr>
          <p:cNvPr id="235" name="Google Shape;235;p35"/>
          <p:cNvSpPr txBox="1"/>
          <p:nvPr/>
        </p:nvSpPr>
        <p:spPr>
          <a:xfrm>
            <a:off x="158575" y="4796625"/>
            <a:ext cx="5708400" cy="3078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Font typeface="Montserrat"/>
              <a:buAutoNum type="arabicPeriod"/>
            </a:pPr>
            <a:r>
              <a:rPr lang="en-GB" sz="800" u="sng">
                <a:solidFill>
                  <a:schemeClr val="hlink"/>
                </a:solidFill>
                <a:latin typeface="Montserrat"/>
                <a:ea typeface="Montserrat"/>
                <a:cs typeface="Montserrat"/>
                <a:sym typeface="Montserrat"/>
                <a:hlinkClick r:id="rId5"/>
              </a:rPr>
              <a:t>https://github.com/GrammaticalFramework/gf-contrib/tree/master/weather_qa</a:t>
            </a:r>
            <a:endParaRPr sz="800">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NN instead of concrete syntax</a:t>
            </a:r>
            <a:endParaRPr>
              <a:latin typeface="Montserrat SemiBold"/>
              <a:ea typeface="Montserrat SemiBold"/>
              <a:cs typeface="Montserrat SemiBold"/>
              <a:sym typeface="Montserrat SemiBold"/>
            </a:endParaRPr>
          </a:p>
        </p:txBody>
      </p:sp>
      <p:sp>
        <p:nvSpPr>
          <p:cNvPr id="241" name="Google Shape;241;p36"/>
          <p:cNvSpPr txBox="1"/>
          <p:nvPr>
            <p:ph idx="1" type="body"/>
          </p:nvPr>
        </p:nvSpPr>
        <p:spPr>
          <a:xfrm>
            <a:off x="311700" y="1152475"/>
            <a:ext cx="8520600" cy="35526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Montserrat"/>
              <a:buChar char="●"/>
            </a:pPr>
            <a:r>
              <a:rPr lang="en-GB" sz="1600">
                <a:latin typeface="Montserrat"/>
                <a:ea typeface="Montserrat"/>
                <a:cs typeface="Montserrat"/>
                <a:sym typeface="Montserrat"/>
              </a:rPr>
              <a:t>Develop abstract and English concrete</a:t>
            </a:r>
            <a:endParaRPr sz="1600">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Char char="●"/>
            </a:pPr>
            <a:r>
              <a:rPr lang="en-GB" sz="1600">
                <a:latin typeface="Montserrat"/>
                <a:ea typeface="Montserrat"/>
                <a:cs typeface="Montserrat"/>
                <a:sym typeface="Montserrat"/>
              </a:rPr>
              <a:t>Create representative seed corpus of English sentences</a:t>
            </a:r>
            <a:endParaRPr sz="1600">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Char char="●"/>
            </a:pPr>
            <a:r>
              <a:rPr lang="en-GB" sz="1600">
                <a:latin typeface="Montserrat"/>
                <a:ea typeface="Montserrat"/>
                <a:cs typeface="Montserrat"/>
                <a:sym typeface="Montserrat"/>
              </a:rPr>
              <a:t>Obtain two sets of Zulu translations</a:t>
            </a:r>
            <a:endParaRPr sz="1600">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Char char="●"/>
            </a:pPr>
            <a:r>
              <a:rPr lang="en-GB" sz="1600">
                <a:latin typeface="Montserrat"/>
                <a:ea typeface="Montserrat"/>
                <a:cs typeface="Montserrat"/>
                <a:sym typeface="Montserrat"/>
              </a:rPr>
              <a:t>Obtain parse trees using Zulu resource grammar</a:t>
            </a:r>
            <a:endParaRPr sz="1600">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Char char="●"/>
            </a:pPr>
            <a:r>
              <a:rPr lang="en-GB" sz="1600">
                <a:latin typeface="Montserrat"/>
                <a:ea typeface="Montserrat"/>
                <a:cs typeface="Montserrat"/>
                <a:sym typeface="Montserrat"/>
              </a:rPr>
              <a:t>Augment data to obtain many more semantic-syntax-linearisation triples</a:t>
            </a:r>
            <a:endParaRPr sz="1600">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Char char="●"/>
            </a:pPr>
            <a:r>
              <a:rPr lang="en-GB" sz="1600">
                <a:latin typeface="Montserrat"/>
                <a:ea typeface="Montserrat"/>
                <a:cs typeface="Montserrat"/>
                <a:sym typeface="Montserrat"/>
              </a:rPr>
              <a:t>(Evaluate augmentation)</a:t>
            </a:r>
            <a:endParaRPr sz="1600">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Char char="●"/>
            </a:pPr>
            <a:r>
              <a:rPr lang="en-GB" sz="1600">
                <a:latin typeface="Montserrat"/>
                <a:ea typeface="Montserrat"/>
                <a:cs typeface="Montserrat"/>
                <a:sym typeface="Montserrat"/>
              </a:rPr>
              <a:t>Linearise augmented syntax trees to obtain semantic-syntax-Zulu triples</a:t>
            </a:r>
            <a:endParaRPr sz="1600">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Char char="●"/>
            </a:pPr>
            <a:r>
              <a:rPr lang="en-GB" sz="1600">
                <a:latin typeface="Montserrat"/>
                <a:ea typeface="Montserrat"/>
                <a:cs typeface="Montserrat"/>
                <a:sym typeface="Montserrat"/>
              </a:rPr>
              <a:t>Train NN that maps Zulu/syntax tree to semantic tree</a:t>
            </a:r>
            <a:endParaRPr sz="1600">
              <a:latin typeface="Montserrat"/>
              <a:ea typeface="Montserrat"/>
              <a:cs typeface="Montserrat"/>
              <a:sym typeface="Montserrat"/>
            </a:endParaRPr>
          </a:p>
          <a:p>
            <a:pPr indent="-304800" lvl="1" marL="914400" rtl="0" algn="l">
              <a:lnSpc>
                <a:spcPct val="150000"/>
              </a:lnSpc>
              <a:spcBef>
                <a:spcPts val="0"/>
              </a:spcBef>
              <a:spcAft>
                <a:spcPts val="0"/>
              </a:spcAft>
              <a:buSzPts val="1200"/>
              <a:buFont typeface="Montserrat"/>
              <a:buChar char="○"/>
            </a:pPr>
            <a:r>
              <a:rPr lang="en-GB" sz="1200">
                <a:latin typeface="Montserrat"/>
                <a:ea typeface="Montserrat"/>
                <a:cs typeface="Montserrat"/>
                <a:sym typeface="Montserrat"/>
              </a:rPr>
              <a:t>try different flavours</a:t>
            </a:r>
            <a:endParaRPr sz="12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latin typeface="Montserrat SemiBold"/>
                <a:ea typeface="Montserrat SemiBold"/>
                <a:cs typeface="Montserrat SemiBold"/>
                <a:sym typeface="Montserrat SemiBold"/>
              </a:rPr>
              <a:t>NN instead of concrete syntax</a:t>
            </a:r>
            <a:endParaRPr>
              <a:latin typeface="Montserrat SemiBold"/>
              <a:ea typeface="Montserrat SemiBold"/>
              <a:cs typeface="Montserrat SemiBold"/>
              <a:sym typeface="Montserrat SemiBold"/>
            </a:endParaRPr>
          </a:p>
        </p:txBody>
      </p:sp>
      <p:sp>
        <p:nvSpPr>
          <p:cNvPr id="247" name="Google Shape;24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ontserrat"/>
                <a:ea typeface="Montserrat"/>
                <a:cs typeface="Montserrat"/>
                <a:sym typeface="Montserrat"/>
              </a:rPr>
              <a:t>Parse translations</a:t>
            </a:r>
            <a:endParaRPr>
              <a:latin typeface="Montserrat"/>
              <a:ea typeface="Montserrat"/>
              <a:cs typeface="Montserrat"/>
              <a:sym typeface="Montserrat"/>
            </a:endParaRPr>
          </a:p>
          <a:p>
            <a:pPr indent="-330200" lvl="0" marL="457200" rtl="0" algn="l">
              <a:spcBef>
                <a:spcPts val="1200"/>
              </a:spcBef>
              <a:spcAft>
                <a:spcPts val="0"/>
              </a:spcAft>
              <a:buSzPts val="1600"/>
              <a:buFont typeface="Montserrat"/>
              <a:buChar char="●"/>
            </a:pPr>
            <a:r>
              <a:rPr lang="en-GB" sz="1600">
                <a:latin typeface="Montserrat"/>
                <a:ea typeface="Montserrat"/>
                <a:cs typeface="Montserrat"/>
                <a:sym typeface="Montserrat"/>
              </a:rPr>
              <a:t>Extend the WIP Zulu RG to obtain 148/152 parses, with at least one for each English sentence</a:t>
            </a:r>
            <a:endParaRPr sz="1600">
              <a:latin typeface="Montserrat"/>
              <a:ea typeface="Montserrat"/>
              <a:cs typeface="Montserrat"/>
              <a:sym typeface="Montserrat"/>
            </a:endParaRPr>
          </a:p>
          <a:p>
            <a:pPr indent="0" lvl="0" marL="0" rtl="0" algn="l">
              <a:spcBef>
                <a:spcPts val="1200"/>
              </a:spcBef>
              <a:spcAft>
                <a:spcPts val="0"/>
              </a:spcAft>
              <a:buNone/>
            </a:pPr>
            <a:r>
              <a:rPr lang="en-GB">
                <a:latin typeface="Montserrat"/>
                <a:ea typeface="Montserrat"/>
                <a:cs typeface="Montserrat"/>
                <a:sym typeface="Montserrat"/>
              </a:rPr>
              <a:t>Augment data</a:t>
            </a:r>
            <a:endParaRPr>
              <a:latin typeface="Montserrat"/>
              <a:ea typeface="Montserrat"/>
              <a:cs typeface="Montserrat"/>
              <a:sym typeface="Montserrat"/>
            </a:endParaRPr>
          </a:p>
          <a:p>
            <a:pPr indent="-330200" lvl="0" marL="457200" rtl="0" algn="l">
              <a:spcBef>
                <a:spcPts val="1200"/>
              </a:spcBef>
              <a:spcAft>
                <a:spcPts val="0"/>
              </a:spcAft>
              <a:buSzPts val="1600"/>
              <a:buFont typeface="Montserrat"/>
              <a:buChar char="●"/>
            </a:pPr>
            <a:r>
              <a:rPr lang="en-GB" sz="1600">
                <a:latin typeface="Montserrat"/>
                <a:ea typeface="Montserrat"/>
                <a:cs typeface="Montserrat"/>
                <a:sym typeface="Montserrat"/>
              </a:rPr>
              <a:t>148 utterance seed corpus → 341 254 utterance augmented corpus</a:t>
            </a:r>
            <a:endParaRPr sz="1600">
              <a:latin typeface="Montserrat"/>
              <a:ea typeface="Montserrat"/>
              <a:cs typeface="Montserrat"/>
              <a:sym typeface="Montserrat"/>
            </a:endParaRPr>
          </a:p>
          <a:p>
            <a:pPr indent="0" lvl="0" marL="0" rtl="0" algn="l">
              <a:spcBef>
                <a:spcPts val="1200"/>
              </a:spcBef>
              <a:spcAft>
                <a:spcPts val="0"/>
              </a:spcAft>
              <a:buNone/>
            </a:pPr>
            <a:r>
              <a:rPr lang="en-GB">
                <a:latin typeface="Montserrat"/>
                <a:ea typeface="Montserrat"/>
                <a:cs typeface="Montserrat"/>
                <a:sym typeface="Montserrat"/>
              </a:rPr>
              <a:t>Balance corpus</a:t>
            </a:r>
            <a:endParaRPr>
              <a:latin typeface="Montserrat"/>
              <a:ea typeface="Montserrat"/>
              <a:cs typeface="Montserrat"/>
              <a:sym typeface="Montserrat"/>
            </a:endParaRPr>
          </a:p>
          <a:p>
            <a:pPr indent="-330200" lvl="0" marL="457200" rtl="0" algn="l">
              <a:spcBef>
                <a:spcPts val="1200"/>
              </a:spcBef>
              <a:spcAft>
                <a:spcPts val="0"/>
              </a:spcAft>
              <a:buSzPts val="1600"/>
              <a:buFont typeface="Montserrat"/>
              <a:buChar char="●"/>
            </a:pPr>
            <a:r>
              <a:rPr lang="en-GB" sz="1600">
                <a:latin typeface="Montserrat"/>
                <a:ea typeface="Montserrat"/>
                <a:cs typeface="Montserrat"/>
                <a:sym typeface="Montserrat"/>
              </a:rPr>
              <a:t>Duplicate* some utterances based on size of semantic tree</a:t>
            </a:r>
            <a:endParaRPr sz="1600">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NN instead of concrete syntax</a:t>
            </a:r>
            <a:endParaRPr>
              <a:latin typeface="Montserrat SemiBold"/>
              <a:ea typeface="Montserrat SemiBold"/>
              <a:cs typeface="Montserrat SemiBold"/>
              <a:sym typeface="Montserrat SemiBold"/>
            </a:endParaRPr>
          </a:p>
        </p:txBody>
      </p:sp>
      <p:sp>
        <p:nvSpPr>
          <p:cNvPr id="253" name="Google Shape;25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ontserrat"/>
                <a:ea typeface="Montserrat"/>
                <a:cs typeface="Montserrat"/>
                <a:sym typeface="Montserrat"/>
              </a:rPr>
              <a:t>Input flavours</a:t>
            </a:r>
            <a:endParaRPr>
              <a:latin typeface="Montserrat"/>
              <a:ea typeface="Montserrat"/>
              <a:cs typeface="Montserrat"/>
              <a:sym typeface="Montserrat"/>
            </a:endParaRPr>
          </a:p>
          <a:p>
            <a:pPr indent="-330200" lvl="0" marL="457200" rtl="0" algn="l">
              <a:spcBef>
                <a:spcPts val="1200"/>
              </a:spcBef>
              <a:spcAft>
                <a:spcPts val="0"/>
              </a:spcAft>
              <a:buSzPts val="1600"/>
              <a:buFont typeface="Montserrat"/>
              <a:buChar char="●"/>
            </a:pPr>
            <a:r>
              <a:rPr lang="en-GB" sz="1600">
                <a:latin typeface="Montserrat"/>
                <a:ea typeface="Montserrat"/>
                <a:cs typeface="Montserrat"/>
                <a:sym typeface="Montserrat"/>
              </a:rPr>
              <a:t>Zulu linearisation, tokenised on word boundaries</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GB" sz="1600">
                <a:latin typeface="Montserrat"/>
                <a:ea typeface="Montserrat"/>
                <a:cs typeface="Montserrat"/>
                <a:sym typeface="Montserrat"/>
              </a:rPr>
              <a:t>Zulu linearisation, tokenised on syllable boundaries</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GB" sz="1600">
                <a:latin typeface="Montserrat"/>
                <a:ea typeface="Montserrat"/>
                <a:cs typeface="Montserrat"/>
                <a:sym typeface="Montserrat"/>
              </a:rPr>
              <a:t>Zulu linearisation, tokenised at character level</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GB" sz="1600">
                <a:latin typeface="Montserrat"/>
                <a:ea typeface="Montserrat"/>
                <a:cs typeface="Montserrat"/>
                <a:sym typeface="Montserrat"/>
              </a:rPr>
              <a:t>Syntax tree string</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GB" sz="1600">
                <a:latin typeface="Montserrat"/>
                <a:ea typeface="Montserrat"/>
                <a:cs typeface="Montserrat"/>
                <a:sym typeface="Montserrat"/>
              </a:rPr>
              <a:t>Lemma sequence (lexical functions)</a:t>
            </a:r>
            <a:endParaRPr sz="1600">
              <a:latin typeface="Montserrat"/>
              <a:ea typeface="Montserrat"/>
              <a:cs typeface="Montserrat"/>
              <a:sym typeface="Montserrat"/>
            </a:endParaRPr>
          </a:p>
          <a:p>
            <a:pPr indent="0" lvl="0" marL="0" rtl="0" algn="l">
              <a:spcBef>
                <a:spcPts val="1200"/>
              </a:spcBef>
              <a:spcAft>
                <a:spcPts val="0"/>
              </a:spcAft>
              <a:buNone/>
            </a:pPr>
            <a:r>
              <a:rPr lang="en-GB" sz="1600">
                <a:latin typeface="Montserrat"/>
                <a:ea typeface="Montserrat"/>
                <a:cs typeface="Montserrat"/>
                <a:sym typeface="Montserrat"/>
              </a:rPr>
              <a:t>Output flavours </a:t>
            </a:r>
            <a:endParaRPr sz="1600">
              <a:latin typeface="Montserrat"/>
              <a:ea typeface="Montserrat"/>
              <a:cs typeface="Montserrat"/>
              <a:sym typeface="Montserrat"/>
            </a:endParaRPr>
          </a:p>
          <a:p>
            <a:pPr indent="-330200" lvl="0" marL="457200" rtl="0" algn="l">
              <a:spcBef>
                <a:spcPts val="1200"/>
              </a:spcBef>
              <a:spcAft>
                <a:spcPts val="0"/>
              </a:spcAft>
              <a:buSzPts val="1600"/>
              <a:buFont typeface="Montserrat"/>
              <a:buChar char="●"/>
            </a:pPr>
            <a:r>
              <a:rPr lang="en-GB" sz="1600">
                <a:latin typeface="Montserrat"/>
                <a:ea typeface="Montserrat"/>
                <a:cs typeface="Montserrat"/>
                <a:sym typeface="Montserrat"/>
              </a:rPr>
              <a:t>Semantic tree string </a:t>
            </a:r>
            <a:r>
              <a:rPr lang="en-GB" sz="900">
                <a:latin typeface="Montserrat"/>
                <a:ea typeface="Montserrat"/>
                <a:cs typeface="Montserrat"/>
                <a:sym typeface="Montserrat"/>
              </a:rPr>
              <a:t>eg “TimeElementFact CapeTown (TimeFuture (Sub10 D02) Day) (WindSpeed ?)”</a:t>
            </a:r>
            <a:endParaRPr sz="900">
              <a:latin typeface="Montserrat"/>
              <a:ea typeface="Montserrat"/>
              <a:cs typeface="Montserrat"/>
              <a:sym typeface="Montserrat"/>
            </a:endParaRPr>
          </a:p>
          <a:p>
            <a:pPr indent="-330200" lvl="0" marL="457200" rtl="0" algn="l">
              <a:spcBef>
                <a:spcPts val="0"/>
              </a:spcBef>
              <a:spcAft>
                <a:spcPts val="0"/>
              </a:spcAft>
              <a:buSzPts val="1600"/>
              <a:buFont typeface="Montserrat SemiBold"/>
              <a:buChar char="●"/>
            </a:pPr>
            <a:r>
              <a:rPr lang="en-GB" sz="1600">
                <a:latin typeface="Montserrat SemiBold"/>
                <a:ea typeface="Montserrat SemiBold"/>
                <a:cs typeface="Montserrat SemiBold"/>
                <a:sym typeface="Montserrat SemiBold"/>
              </a:rPr>
              <a:t>Keyword sequence* </a:t>
            </a:r>
            <a:r>
              <a:rPr lang="en-GB" sz="900">
                <a:latin typeface="Montserrat"/>
                <a:ea typeface="Montserrat"/>
                <a:cs typeface="Montserrat"/>
                <a:sym typeface="Montserrat"/>
              </a:rPr>
              <a:t>eg “CapeTown TimeFuture D02 Day </a:t>
            </a:r>
            <a:r>
              <a:rPr lang="en-GB" sz="900">
                <a:latin typeface="Montserrat"/>
                <a:ea typeface="Montserrat"/>
                <a:cs typeface="Montserrat"/>
                <a:sym typeface="Montserrat"/>
              </a:rPr>
              <a:t>WindSpeed</a:t>
            </a:r>
            <a:r>
              <a:rPr lang="en-GB" sz="900">
                <a:latin typeface="Montserrat"/>
                <a:ea typeface="Montserrat"/>
                <a:cs typeface="Montserrat"/>
                <a:sym typeface="Montserrat"/>
              </a:rPr>
              <a:t>”</a:t>
            </a:r>
            <a:endParaRPr sz="900">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NN instead of concrete syntax</a:t>
            </a:r>
            <a:endParaRPr>
              <a:latin typeface="Montserrat SemiBold"/>
              <a:ea typeface="Montserrat SemiBold"/>
              <a:cs typeface="Montserrat SemiBold"/>
              <a:sym typeface="Montserrat SemiBold"/>
            </a:endParaRPr>
          </a:p>
        </p:txBody>
      </p:sp>
      <p:sp>
        <p:nvSpPr>
          <p:cNvPr id="259" name="Google Shape;259;p39"/>
          <p:cNvSpPr/>
          <p:nvPr/>
        </p:nvSpPr>
        <p:spPr>
          <a:xfrm>
            <a:off x="3682950" y="1812775"/>
            <a:ext cx="1778100" cy="660300"/>
          </a:xfrm>
          <a:prstGeom prst="ellipse">
            <a:avLst/>
          </a:prstGeom>
          <a:solidFill>
            <a:schemeClr val="lt2"/>
          </a:solidFill>
          <a:ln cap="flat" cmpd="sng" w="19050">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Montserrat"/>
                <a:ea typeface="Montserrat"/>
                <a:cs typeface="Montserrat"/>
                <a:sym typeface="Montserrat"/>
              </a:rPr>
              <a:t>WeatherFact</a:t>
            </a:r>
            <a:endParaRPr sz="1100">
              <a:latin typeface="Montserrat"/>
              <a:ea typeface="Montserrat"/>
              <a:cs typeface="Montserrat"/>
              <a:sym typeface="Montserrat"/>
            </a:endParaRPr>
          </a:p>
        </p:txBody>
      </p:sp>
      <p:sp>
        <p:nvSpPr>
          <p:cNvPr id="260" name="Google Shape;260;p39"/>
          <p:cNvSpPr/>
          <p:nvPr/>
        </p:nvSpPr>
        <p:spPr>
          <a:xfrm>
            <a:off x="1153400" y="1152475"/>
            <a:ext cx="1778100" cy="660300"/>
          </a:xfrm>
          <a:prstGeom prst="ellipse">
            <a:avLst/>
          </a:prstGeom>
          <a:solidFill>
            <a:schemeClr val="lt2"/>
          </a:solidFill>
          <a:ln cap="flat" cmpd="sng" w="19050">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Montserrat"/>
                <a:ea typeface="Montserrat"/>
                <a:cs typeface="Montserrat"/>
                <a:sym typeface="Montserrat"/>
              </a:rPr>
              <a:t>WeatherFactEngQ</a:t>
            </a:r>
            <a:endParaRPr sz="900">
              <a:latin typeface="Montserrat"/>
              <a:ea typeface="Montserrat"/>
              <a:cs typeface="Montserrat"/>
              <a:sym typeface="Montserrat"/>
            </a:endParaRPr>
          </a:p>
        </p:txBody>
      </p:sp>
      <p:sp>
        <p:nvSpPr>
          <p:cNvPr id="261" name="Google Shape;261;p39"/>
          <p:cNvSpPr/>
          <p:nvPr/>
        </p:nvSpPr>
        <p:spPr>
          <a:xfrm>
            <a:off x="1153400" y="2435725"/>
            <a:ext cx="1778100" cy="660300"/>
          </a:xfrm>
          <a:prstGeom prst="ellipse">
            <a:avLst/>
          </a:prstGeom>
          <a:solidFill>
            <a:schemeClr val="lt2"/>
          </a:solidFill>
          <a:ln cap="flat" cmpd="sng" w="19050">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Montserrat"/>
                <a:ea typeface="Montserrat"/>
                <a:cs typeface="Montserrat"/>
                <a:sym typeface="Montserrat"/>
              </a:rPr>
              <a:t>WeatherFactKeyQ</a:t>
            </a:r>
            <a:endParaRPr sz="900">
              <a:latin typeface="Montserrat"/>
              <a:ea typeface="Montserrat"/>
              <a:cs typeface="Montserrat"/>
              <a:sym typeface="Montserrat"/>
            </a:endParaRPr>
          </a:p>
        </p:txBody>
      </p:sp>
      <p:sp>
        <p:nvSpPr>
          <p:cNvPr id="262" name="Google Shape;262;p39"/>
          <p:cNvSpPr/>
          <p:nvPr/>
        </p:nvSpPr>
        <p:spPr>
          <a:xfrm>
            <a:off x="6212500" y="1152475"/>
            <a:ext cx="1778100" cy="660300"/>
          </a:xfrm>
          <a:prstGeom prst="ellipse">
            <a:avLst/>
          </a:prstGeom>
          <a:solidFill>
            <a:schemeClr val="lt2"/>
          </a:solidFill>
          <a:ln cap="flat" cmpd="sng" w="19050">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Montserrat"/>
                <a:ea typeface="Montserrat"/>
                <a:cs typeface="Montserrat"/>
                <a:sym typeface="Montserrat"/>
              </a:rPr>
              <a:t>WeatherFactEngR</a:t>
            </a:r>
            <a:endParaRPr sz="900">
              <a:latin typeface="Montserrat"/>
              <a:ea typeface="Montserrat"/>
              <a:cs typeface="Montserrat"/>
              <a:sym typeface="Montserrat"/>
            </a:endParaRPr>
          </a:p>
        </p:txBody>
      </p:sp>
      <p:sp>
        <p:nvSpPr>
          <p:cNvPr id="263" name="Google Shape;263;p39"/>
          <p:cNvSpPr/>
          <p:nvPr/>
        </p:nvSpPr>
        <p:spPr>
          <a:xfrm>
            <a:off x="6212500" y="2435725"/>
            <a:ext cx="1778100" cy="660300"/>
          </a:xfrm>
          <a:prstGeom prst="ellipse">
            <a:avLst/>
          </a:prstGeom>
          <a:solidFill>
            <a:schemeClr val="lt2"/>
          </a:solidFill>
          <a:ln cap="flat" cmpd="sng" w="19050">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Montserrat"/>
                <a:ea typeface="Montserrat"/>
                <a:cs typeface="Montserrat"/>
                <a:sym typeface="Montserrat"/>
              </a:rPr>
              <a:t>WeatherFactZulR</a:t>
            </a:r>
            <a:endParaRPr sz="900">
              <a:latin typeface="Montserrat"/>
              <a:ea typeface="Montserrat"/>
              <a:cs typeface="Montserrat"/>
              <a:sym typeface="Montserrat"/>
            </a:endParaRPr>
          </a:p>
        </p:txBody>
      </p:sp>
      <p:cxnSp>
        <p:nvCxnSpPr>
          <p:cNvPr id="264" name="Google Shape;264;p39"/>
          <p:cNvCxnSpPr>
            <a:stCxn id="259" idx="1"/>
            <a:endCxn id="260" idx="6"/>
          </p:cNvCxnSpPr>
          <p:nvPr/>
        </p:nvCxnSpPr>
        <p:spPr>
          <a:xfrm rot="10800000">
            <a:off x="2931447" y="1482574"/>
            <a:ext cx="1011900" cy="426900"/>
          </a:xfrm>
          <a:prstGeom prst="straightConnector1">
            <a:avLst/>
          </a:prstGeom>
          <a:noFill/>
          <a:ln cap="flat" cmpd="sng" w="9525">
            <a:solidFill>
              <a:schemeClr val="dk2"/>
            </a:solidFill>
            <a:prstDash val="solid"/>
            <a:round/>
            <a:headEnd len="med" w="med" type="triangle"/>
            <a:tailEnd len="med" w="med" type="triangle"/>
          </a:ln>
        </p:spPr>
      </p:cxnSp>
      <p:cxnSp>
        <p:nvCxnSpPr>
          <p:cNvPr id="265" name="Google Shape;265;p39"/>
          <p:cNvCxnSpPr>
            <a:stCxn id="259" idx="3"/>
            <a:endCxn id="261" idx="6"/>
          </p:cNvCxnSpPr>
          <p:nvPr/>
        </p:nvCxnSpPr>
        <p:spPr>
          <a:xfrm flipH="1">
            <a:off x="2931447" y="2376376"/>
            <a:ext cx="1011900" cy="389400"/>
          </a:xfrm>
          <a:prstGeom prst="straightConnector1">
            <a:avLst/>
          </a:prstGeom>
          <a:noFill/>
          <a:ln cap="flat" cmpd="sng" w="9525">
            <a:solidFill>
              <a:schemeClr val="dk2"/>
            </a:solidFill>
            <a:prstDash val="solid"/>
            <a:round/>
            <a:headEnd len="med" w="med" type="triangle"/>
            <a:tailEnd len="med" w="med" type="triangle"/>
          </a:ln>
        </p:spPr>
      </p:cxnSp>
      <p:cxnSp>
        <p:nvCxnSpPr>
          <p:cNvPr id="266" name="Google Shape;266;p39"/>
          <p:cNvCxnSpPr>
            <a:stCxn id="259" idx="7"/>
            <a:endCxn id="262" idx="2"/>
          </p:cNvCxnSpPr>
          <p:nvPr/>
        </p:nvCxnSpPr>
        <p:spPr>
          <a:xfrm flipH="1" rot="10800000">
            <a:off x="5200653" y="1482574"/>
            <a:ext cx="1011900" cy="426900"/>
          </a:xfrm>
          <a:prstGeom prst="straightConnector1">
            <a:avLst/>
          </a:prstGeom>
          <a:noFill/>
          <a:ln cap="flat" cmpd="sng" w="9525">
            <a:solidFill>
              <a:schemeClr val="dk2"/>
            </a:solidFill>
            <a:prstDash val="solid"/>
            <a:round/>
            <a:headEnd len="med" w="med" type="triangle"/>
            <a:tailEnd len="med" w="med" type="triangle"/>
          </a:ln>
        </p:spPr>
      </p:cxnSp>
      <p:cxnSp>
        <p:nvCxnSpPr>
          <p:cNvPr id="267" name="Google Shape;267;p39"/>
          <p:cNvCxnSpPr>
            <a:stCxn id="259" idx="5"/>
            <a:endCxn id="263" idx="2"/>
          </p:cNvCxnSpPr>
          <p:nvPr/>
        </p:nvCxnSpPr>
        <p:spPr>
          <a:xfrm>
            <a:off x="5200653" y="2376376"/>
            <a:ext cx="1011900" cy="389400"/>
          </a:xfrm>
          <a:prstGeom prst="straightConnector1">
            <a:avLst/>
          </a:prstGeom>
          <a:noFill/>
          <a:ln cap="flat" cmpd="sng" w="9525">
            <a:solidFill>
              <a:schemeClr val="dk2"/>
            </a:solidFill>
            <a:prstDash val="solid"/>
            <a:round/>
            <a:headEnd len="med" w="med" type="triangle"/>
            <a:tailEnd len="med" w="med" type="triangle"/>
          </a:ln>
        </p:spPr>
      </p:cxnSp>
      <p:cxnSp>
        <p:nvCxnSpPr>
          <p:cNvPr id="268" name="Google Shape;268;p39"/>
          <p:cNvCxnSpPr>
            <a:stCxn id="269" idx="2"/>
            <a:endCxn id="259" idx="0"/>
          </p:cNvCxnSpPr>
          <p:nvPr/>
        </p:nvCxnSpPr>
        <p:spPr>
          <a:xfrm>
            <a:off x="4572000" y="1261075"/>
            <a:ext cx="0" cy="551700"/>
          </a:xfrm>
          <a:prstGeom prst="straightConnector1">
            <a:avLst/>
          </a:prstGeom>
          <a:noFill/>
          <a:ln cap="flat" cmpd="sng" w="9525">
            <a:solidFill>
              <a:schemeClr val="dk2"/>
            </a:solidFill>
            <a:prstDash val="solid"/>
            <a:round/>
            <a:headEnd len="med" w="med" type="stealth"/>
            <a:tailEnd len="med" w="med" type="stealth"/>
          </a:ln>
        </p:spPr>
      </p:cxnSp>
      <p:sp>
        <p:nvSpPr>
          <p:cNvPr id="270" name="Google Shape;270;p39"/>
          <p:cNvSpPr/>
          <p:nvPr/>
        </p:nvSpPr>
        <p:spPr>
          <a:xfrm>
            <a:off x="1153300" y="3641425"/>
            <a:ext cx="1778100" cy="728400"/>
          </a:xfrm>
          <a:prstGeom prst="roundRect">
            <a:avLst>
              <a:gd fmla="val 16667" name="adj"/>
            </a:avLst>
          </a:prstGeom>
          <a:solidFill>
            <a:schemeClr val="lt2"/>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Montserrat"/>
                <a:ea typeface="Montserrat"/>
                <a:cs typeface="Montserrat"/>
                <a:sym typeface="Montserrat"/>
              </a:rPr>
              <a:t>transformer_zul</a:t>
            </a:r>
            <a:endParaRPr sz="1100">
              <a:latin typeface="Montserrat"/>
              <a:ea typeface="Montserrat"/>
              <a:cs typeface="Montserrat"/>
              <a:sym typeface="Montserrat"/>
            </a:endParaRPr>
          </a:p>
        </p:txBody>
      </p:sp>
      <p:cxnSp>
        <p:nvCxnSpPr>
          <p:cNvPr id="271" name="Google Shape;271;p39"/>
          <p:cNvCxnSpPr>
            <a:stCxn id="270" idx="0"/>
            <a:endCxn id="261" idx="4"/>
          </p:cNvCxnSpPr>
          <p:nvPr/>
        </p:nvCxnSpPr>
        <p:spPr>
          <a:xfrm rot="10800000">
            <a:off x="2042350" y="3096025"/>
            <a:ext cx="0" cy="545400"/>
          </a:xfrm>
          <a:prstGeom prst="straightConnector1">
            <a:avLst/>
          </a:prstGeom>
          <a:noFill/>
          <a:ln cap="flat" cmpd="sng" w="9525">
            <a:solidFill>
              <a:schemeClr val="dk2"/>
            </a:solidFill>
            <a:prstDash val="solid"/>
            <a:round/>
            <a:headEnd len="med" w="med" type="none"/>
            <a:tailEnd len="med" w="med" type="triangle"/>
          </a:ln>
        </p:spPr>
      </p:cxnSp>
      <p:sp>
        <p:nvSpPr>
          <p:cNvPr id="272" name="Google Shape;272;p39"/>
          <p:cNvSpPr/>
          <p:nvPr/>
        </p:nvSpPr>
        <p:spPr>
          <a:xfrm>
            <a:off x="3219750" y="3641425"/>
            <a:ext cx="1778100" cy="728400"/>
          </a:xfrm>
          <a:prstGeom prst="roundRect">
            <a:avLst>
              <a:gd fmla="val 16667" name="adj"/>
            </a:avLst>
          </a:prstGeom>
          <a:solidFill>
            <a:schemeClr val="lt2"/>
          </a:solidFill>
          <a:ln cap="flat" cmpd="sng" w="19050">
            <a:solidFill>
              <a:srgbClr val="0B539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latin typeface="Montserrat"/>
                <a:ea typeface="Montserrat"/>
                <a:cs typeface="Montserrat"/>
                <a:sym typeface="Montserrat"/>
              </a:rPr>
              <a:t>transformer_?</a:t>
            </a:r>
            <a:endParaRPr sz="1100">
              <a:latin typeface="Montserrat"/>
              <a:ea typeface="Montserrat"/>
              <a:cs typeface="Montserrat"/>
              <a:sym typeface="Montserrat"/>
            </a:endParaRPr>
          </a:p>
        </p:txBody>
      </p:sp>
      <p:cxnSp>
        <p:nvCxnSpPr>
          <p:cNvPr id="273" name="Google Shape;273;p39"/>
          <p:cNvCxnSpPr>
            <a:stCxn id="272" idx="0"/>
            <a:endCxn id="261" idx="5"/>
          </p:cNvCxnSpPr>
          <p:nvPr/>
        </p:nvCxnSpPr>
        <p:spPr>
          <a:xfrm rot="10800000">
            <a:off x="2671200" y="2999425"/>
            <a:ext cx="1437600" cy="642000"/>
          </a:xfrm>
          <a:prstGeom prst="straightConnector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latin typeface="Montserrat SemiBold"/>
                <a:ea typeface="Montserrat SemiBold"/>
                <a:cs typeface="Montserrat SemiBold"/>
                <a:sym typeface="Montserrat SemiBold"/>
              </a:rPr>
              <a:t>NN instead of concrete syntax</a:t>
            </a:r>
            <a:endParaRPr>
              <a:latin typeface="Montserrat SemiBold"/>
              <a:ea typeface="Montserrat SemiBold"/>
              <a:cs typeface="Montserrat SemiBold"/>
              <a:sym typeface="Montserrat SemiBold"/>
            </a:endParaRPr>
          </a:p>
        </p:txBody>
      </p:sp>
      <p:sp>
        <p:nvSpPr>
          <p:cNvPr id="279" name="Google Shape;27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ontserrat"/>
                <a:ea typeface="Montserrat"/>
                <a:cs typeface="Montserrat"/>
                <a:sym typeface="Montserrat"/>
              </a:rPr>
              <a:t>Evaluation</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GB">
                <a:latin typeface="Montserrat"/>
                <a:ea typeface="Montserrat"/>
                <a:cs typeface="Montserrat"/>
                <a:sym typeface="Montserrat"/>
              </a:rPr>
              <a:t>Test set selected from augmented data set</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GB">
                <a:latin typeface="Montserrat"/>
                <a:ea typeface="Montserrat"/>
                <a:cs typeface="Montserrat"/>
                <a:sym typeface="Montserrat"/>
              </a:rPr>
              <a:t>Can the NN approximate a concrete syntax?</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New translations</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GB">
                <a:latin typeface="Montserrat"/>
                <a:ea typeface="Montserrat"/>
                <a:cs typeface="Montserrat"/>
                <a:sym typeface="Montserrat"/>
              </a:rPr>
              <a:t>Is the NN more robust?</a:t>
            </a:r>
            <a:endParaRPr>
              <a:latin typeface="Montserrat"/>
              <a:ea typeface="Montserrat"/>
              <a:cs typeface="Montserrat"/>
              <a:sym typeface="Montserrat"/>
            </a:endParaRPr>
          </a:p>
          <a:p>
            <a:pPr indent="0" lvl="0" marL="457200" rtl="0" algn="l">
              <a:spcBef>
                <a:spcPts val="1200"/>
              </a:spcBef>
              <a:spcAft>
                <a:spcPts val="0"/>
              </a:spcAft>
              <a:buNone/>
            </a:pPr>
            <a:r>
              <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GB">
                <a:latin typeface="Montserrat"/>
                <a:ea typeface="Montserrat"/>
                <a:cs typeface="Montserrat"/>
                <a:sym typeface="Montserrat"/>
              </a:rPr>
              <a:t>Preparing an independent test set</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GB" sz="1400">
                <a:latin typeface="Montserrat"/>
                <a:ea typeface="Montserrat"/>
                <a:cs typeface="Montserrat"/>
                <a:sym typeface="Montserrat"/>
              </a:rPr>
              <a:t>Seed corpus is minimal and representative ito concepts, but not balanced</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GB" sz="1400">
                <a:latin typeface="Montserrat"/>
                <a:ea typeface="Montserrat"/>
                <a:cs typeface="Montserrat"/>
                <a:sym typeface="Montserrat"/>
              </a:rPr>
              <a:t>Augment new translations in the same way (</a:t>
            </a:r>
            <a:r>
              <a:rPr lang="en-GB">
                <a:latin typeface="Montserrat"/>
                <a:ea typeface="Montserrat"/>
                <a:cs typeface="Montserrat"/>
                <a:sym typeface="Montserrat"/>
              </a:rPr>
              <a:t>71 parses → 138 896)</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GB" sz="1400">
                <a:latin typeface="Montserrat"/>
                <a:ea typeface="Montserrat"/>
                <a:cs typeface="Montserrat"/>
                <a:sym typeface="Montserrat"/>
              </a:rPr>
              <a:t>Randomly select 100 sentences</a:t>
            </a:r>
            <a:endParaRPr>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NN instead of concrete syntax</a:t>
            </a:r>
            <a:endParaRPr>
              <a:latin typeface="Montserrat SemiBold"/>
              <a:ea typeface="Montserrat SemiBold"/>
              <a:cs typeface="Montserrat SemiBold"/>
              <a:sym typeface="Montserrat SemiBold"/>
            </a:endParaRPr>
          </a:p>
        </p:txBody>
      </p:sp>
      <p:graphicFrame>
        <p:nvGraphicFramePr>
          <p:cNvPr id="285" name="Google Shape;285;p41"/>
          <p:cNvGraphicFramePr/>
          <p:nvPr/>
        </p:nvGraphicFramePr>
        <p:xfrm>
          <a:off x="952500" y="1594175"/>
          <a:ext cx="3000000" cy="3000000"/>
        </p:xfrm>
        <a:graphic>
          <a:graphicData uri="http://schemas.openxmlformats.org/drawingml/2006/table">
            <a:tbl>
              <a:tblPr>
                <a:noFill/>
                <a:tableStyleId>{06B3DBBE-64C1-41A8-AC5F-FA0B485E9297}</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GB">
                          <a:solidFill>
                            <a:schemeClr val="dk2"/>
                          </a:solidFill>
                          <a:latin typeface="Montserrat Medium"/>
                          <a:ea typeface="Montserrat Medium"/>
                          <a:cs typeface="Montserrat Medium"/>
                          <a:sym typeface="Montserrat Medium"/>
                        </a:rPr>
                        <a:t>Model</a:t>
                      </a:r>
                      <a:endParaRPr>
                        <a:solidFill>
                          <a:schemeClr val="dk2"/>
                        </a:solidFill>
                        <a:latin typeface="Montserrat Medium"/>
                        <a:ea typeface="Montserrat Medium"/>
                        <a:cs typeface="Montserrat Medium"/>
                        <a:sym typeface="Montserrat Medium"/>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solidFill>
                            <a:srgbClr val="073763"/>
                          </a:solidFill>
                          <a:latin typeface="Montserrat Medium"/>
                          <a:ea typeface="Montserrat Medium"/>
                          <a:cs typeface="Montserrat Medium"/>
                          <a:sym typeface="Montserrat Medium"/>
                        </a:rPr>
                        <a:t>F score (test)</a:t>
                      </a:r>
                      <a:endParaRPr>
                        <a:solidFill>
                          <a:srgbClr val="073763"/>
                        </a:solidFill>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073763"/>
                          </a:solidFill>
                          <a:latin typeface="Montserrat Medium"/>
                          <a:ea typeface="Montserrat Medium"/>
                          <a:cs typeface="Montserrat Medium"/>
                          <a:sym typeface="Montserrat Medium"/>
                        </a:rPr>
                        <a:t>P score (test)</a:t>
                      </a:r>
                      <a:endParaRPr>
                        <a:solidFill>
                          <a:srgbClr val="073763"/>
                        </a:solidFill>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274E13"/>
                          </a:solidFill>
                          <a:latin typeface="Montserrat Medium"/>
                          <a:ea typeface="Montserrat Medium"/>
                          <a:cs typeface="Montserrat Medium"/>
                          <a:sym typeface="Montserrat Medium"/>
                        </a:rPr>
                        <a:t>F score (new)</a:t>
                      </a:r>
                      <a:endParaRPr>
                        <a:solidFill>
                          <a:srgbClr val="274E13"/>
                        </a:solidFill>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GB">
                          <a:solidFill>
                            <a:srgbClr val="274E13"/>
                          </a:solidFill>
                          <a:latin typeface="Montserrat Medium"/>
                          <a:ea typeface="Montserrat Medium"/>
                          <a:cs typeface="Montserrat Medium"/>
                          <a:sym typeface="Montserrat Medium"/>
                        </a:rPr>
                        <a:t>P score (new)</a:t>
                      </a:r>
                      <a:endParaRPr>
                        <a:solidFill>
                          <a:srgbClr val="274E13"/>
                        </a:solidFill>
                        <a:latin typeface="Montserrat Medium"/>
                        <a:ea typeface="Montserrat Medium"/>
                        <a:cs typeface="Montserrat Medium"/>
                        <a:sym typeface="Montserrat Medium"/>
                      </a:endParaRPr>
                    </a:p>
                  </a:txBody>
                  <a:tcPr marT="91425" marB="91425" marR="91425" marL="91425"/>
                </a:tc>
              </a:tr>
              <a:tr h="381000">
                <a:tc>
                  <a:txBody>
                    <a:bodyPr/>
                    <a:lstStyle/>
                    <a:p>
                      <a:pPr indent="0" lvl="0" marL="0" rtl="0" algn="l">
                        <a:spcBef>
                          <a:spcPts val="0"/>
                        </a:spcBef>
                        <a:spcAft>
                          <a:spcPts val="0"/>
                        </a:spcAft>
                        <a:buNone/>
                      </a:pPr>
                      <a:r>
                        <a:rPr lang="en-GB">
                          <a:solidFill>
                            <a:schemeClr val="dk2"/>
                          </a:solidFill>
                          <a:latin typeface="Montserrat"/>
                          <a:ea typeface="Montserrat"/>
                          <a:cs typeface="Montserrat"/>
                          <a:sym typeface="Montserrat"/>
                        </a:rPr>
                        <a:t>token2key</a:t>
                      </a:r>
                      <a:endParaRPr>
                        <a:solidFill>
                          <a:schemeClr val="dk2"/>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a:solidFill>
                            <a:srgbClr val="073763"/>
                          </a:solidFill>
                          <a:latin typeface="Montserrat"/>
                          <a:ea typeface="Montserrat"/>
                          <a:cs typeface="Montserrat"/>
                          <a:sym typeface="Montserrat"/>
                        </a:rPr>
                        <a:t>1.0</a:t>
                      </a:r>
                      <a:endParaRPr>
                        <a:solidFill>
                          <a:srgbClr val="073763"/>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solidFill>
                            <a:srgbClr val="073763"/>
                          </a:solidFill>
                          <a:latin typeface="Montserrat"/>
                          <a:ea typeface="Montserrat"/>
                          <a:cs typeface="Montserrat"/>
                          <a:sym typeface="Montserrat"/>
                        </a:rPr>
                        <a:t>100%</a:t>
                      </a:r>
                      <a:endParaRPr>
                        <a:solidFill>
                          <a:srgbClr val="073763"/>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solidFill>
                            <a:srgbClr val="274E13"/>
                          </a:solidFill>
                          <a:latin typeface="Montserrat"/>
                          <a:ea typeface="Montserrat"/>
                          <a:cs typeface="Montserrat"/>
                          <a:sym typeface="Montserrat"/>
                        </a:rPr>
                        <a:t>0.65185</a:t>
                      </a:r>
                      <a:endParaRPr>
                        <a:solidFill>
                          <a:srgbClr val="274E1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a:solidFill>
                            <a:srgbClr val="274E13"/>
                          </a:solidFill>
                          <a:latin typeface="Montserrat"/>
                          <a:ea typeface="Montserrat"/>
                          <a:cs typeface="Montserrat"/>
                          <a:sym typeface="Montserrat"/>
                        </a:rPr>
                        <a:t>33%</a:t>
                      </a:r>
                      <a:endParaRPr>
                        <a:solidFill>
                          <a:srgbClr val="274E13"/>
                        </a:solidFill>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GB">
                          <a:solidFill>
                            <a:schemeClr val="dk2"/>
                          </a:solidFill>
                          <a:latin typeface="Montserrat"/>
                          <a:ea typeface="Montserrat"/>
                          <a:cs typeface="Montserrat"/>
                          <a:sym typeface="Montserrat"/>
                        </a:rPr>
                        <a:t>syllable2key</a:t>
                      </a:r>
                      <a:endParaRPr>
                        <a:solidFill>
                          <a:schemeClr val="dk2"/>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GB">
                          <a:solidFill>
                            <a:srgbClr val="073763"/>
                          </a:solidFill>
                          <a:latin typeface="Montserrat"/>
                          <a:ea typeface="Montserrat"/>
                          <a:cs typeface="Montserrat"/>
                          <a:sym typeface="Montserrat"/>
                        </a:rPr>
                        <a:t>1.0</a:t>
                      </a:r>
                      <a:endParaRPr>
                        <a:solidFill>
                          <a:srgbClr val="07376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a:solidFill>
                            <a:srgbClr val="073763"/>
                          </a:solidFill>
                          <a:latin typeface="Montserrat"/>
                          <a:ea typeface="Montserrat"/>
                          <a:cs typeface="Montserrat"/>
                          <a:sym typeface="Montserrat"/>
                        </a:rPr>
                        <a:t>100%</a:t>
                      </a:r>
                      <a:endParaRPr>
                        <a:solidFill>
                          <a:srgbClr val="07376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a:solidFill>
                            <a:srgbClr val="274E13"/>
                          </a:solidFill>
                          <a:latin typeface="Montserrat"/>
                          <a:ea typeface="Montserrat"/>
                          <a:cs typeface="Montserrat"/>
                          <a:sym typeface="Montserrat"/>
                        </a:rPr>
                        <a:t>0.83098</a:t>
                      </a:r>
                      <a:endParaRPr>
                        <a:solidFill>
                          <a:srgbClr val="274E1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a:solidFill>
                            <a:srgbClr val="274E13"/>
                          </a:solidFill>
                          <a:latin typeface="Montserrat"/>
                          <a:ea typeface="Montserrat"/>
                          <a:cs typeface="Montserrat"/>
                          <a:sym typeface="Montserrat"/>
                        </a:rPr>
                        <a:t>54%</a:t>
                      </a:r>
                      <a:endParaRPr b="1">
                        <a:solidFill>
                          <a:srgbClr val="274E13"/>
                        </a:solidFill>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GB">
                          <a:solidFill>
                            <a:schemeClr val="dk2"/>
                          </a:solidFill>
                          <a:latin typeface="Montserrat"/>
                          <a:ea typeface="Montserrat"/>
                          <a:cs typeface="Montserrat"/>
                          <a:sym typeface="Montserrat"/>
                        </a:rPr>
                        <a:t>char2key</a:t>
                      </a:r>
                      <a:endParaRPr>
                        <a:solidFill>
                          <a:schemeClr val="dk2"/>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a:solidFill>
                            <a:srgbClr val="073763"/>
                          </a:solidFill>
                          <a:latin typeface="Montserrat"/>
                          <a:ea typeface="Montserrat"/>
                          <a:cs typeface="Montserrat"/>
                          <a:sym typeface="Montserrat"/>
                        </a:rPr>
                        <a:t>0.99537</a:t>
                      </a:r>
                      <a:endParaRPr>
                        <a:solidFill>
                          <a:srgbClr val="07376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a:solidFill>
                            <a:srgbClr val="073763"/>
                          </a:solidFill>
                          <a:latin typeface="Montserrat"/>
                          <a:ea typeface="Montserrat"/>
                          <a:cs typeface="Montserrat"/>
                          <a:sym typeface="Montserrat"/>
                        </a:rPr>
                        <a:t>97.84%</a:t>
                      </a:r>
                      <a:endParaRPr>
                        <a:solidFill>
                          <a:srgbClr val="07376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a:solidFill>
                            <a:srgbClr val="274E13"/>
                          </a:solidFill>
                          <a:latin typeface="Montserrat"/>
                          <a:ea typeface="Montserrat"/>
                          <a:cs typeface="Montserrat"/>
                          <a:sym typeface="Montserrat"/>
                        </a:rPr>
                        <a:t>0.81897</a:t>
                      </a:r>
                      <a:endParaRPr>
                        <a:solidFill>
                          <a:srgbClr val="274E1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a:solidFill>
                            <a:srgbClr val="274E13"/>
                          </a:solidFill>
                          <a:latin typeface="Montserrat"/>
                          <a:ea typeface="Montserrat"/>
                          <a:cs typeface="Montserrat"/>
                          <a:sym typeface="Montserrat"/>
                        </a:rPr>
                        <a:t>52%</a:t>
                      </a:r>
                      <a:endParaRPr>
                        <a:solidFill>
                          <a:srgbClr val="274E13"/>
                        </a:solidFill>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GB">
                          <a:solidFill>
                            <a:schemeClr val="dk2"/>
                          </a:solidFill>
                          <a:latin typeface="Montserrat"/>
                          <a:ea typeface="Montserrat"/>
                          <a:cs typeface="Montserrat"/>
                          <a:sym typeface="Montserrat"/>
                        </a:rPr>
                        <a:t>syntax2key</a:t>
                      </a:r>
                      <a:endParaRPr>
                        <a:solidFill>
                          <a:schemeClr val="dk2"/>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GB">
                          <a:solidFill>
                            <a:srgbClr val="073763"/>
                          </a:solidFill>
                          <a:latin typeface="Montserrat"/>
                          <a:ea typeface="Montserrat"/>
                          <a:cs typeface="Montserrat"/>
                          <a:sym typeface="Montserrat"/>
                        </a:rPr>
                        <a:t>1.0</a:t>
                      </a:r>
                      <a:endParaRPr>
                        <a:solidFill>
                          <a:srgbClr val="07376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a:solidFill>
                            <a:srgbClr val="073763"/>
                          </a:solidFill>
                          <a:latin typeface="Montserrat"/>
                          <a:ea typeface="Montserrat"/>
                          <a:cs typeface="Montserrat"/>
                          <a:sym typeface="Montserrat"/>
                        </a:rPr>
                        <a:t>100%</a:t>
                      </a:r>
                      <a:endParaRPr>
                        <a:solidFill>
                          <a:srgbClr val="07376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a:solidFill>
                            <a:srgbClr val="274E13"/>
                          </a:solidFill>
                          <a:latin typeface="Montserrat"/>
                          <a:ea typeface="Montserrat"/>
                          <a:cs typeface="Montserrat"/>
                          <a:sym typeface="Montserrat"/>
                        </a:rPr>
                        <a:t>0.81894</a:t>
                      </a:r>
                      <a:endParaRPr>
                        <a:solidFill>
                          <a:srgbClr val="274E1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a:solidFill>
                            <a:srgbClr val="274E13"/>
                          </a:solidFill>
                          <a:latin typeface="Montserrat"/>
                          <a:ea typeface="Montserrat"/>
                          <a:cs typeface="Montserrat"/>
                          <a:sym typeface="Montserrat"/>
                        </a:rPr>
                        <a:t>52%</a:t>
                      </a:r>
                      <a:endParaRPr>
                        <a:solidFill>
                          <a:srgbClr val="274E13"/>
                        </a:solidFill>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GB">
                          <a:solidFill>
                            <a:schemeClr val="dk2"/>
                          </a:solidFill>
                          <a:latin typeface="Montserrat"/>
                          <a:ea typeface="Montserrat"/>
                          <a:cs typeface="Montserrat"/>
                          <a:sym typeface="Montserrat"/>
                        </a:rPr>
                        <a:t>lemma2key</a:t>
                      </a:r>
                      <a:endParaRPr>
                        <a:solidFill>
                          <a:schemeClr val="dk2"/>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a:solidFill>
                            <a:srgbClr val="073763"/>
                          </a:solidFill>
                          <a:latin typeface="Montserrat"/>
                          <a:ea typeface="Montserrat"/>
                          <a:cs typeface="Montserrat"/>
                          <a:sym typeface="Montserrat"/>
                        </a:rPr>
                        <a:t>0.99966</a:t>
                      </a:r>
                      <a:endParaRPr>
                        <a:solidFill>
                          <a:srgbClr val="07376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a:solidFill>
                            <a:srgbClr val="073763"/>
                          </a:solidFill>
                          <a:latin typeface="Montserrat"/>
                          <a:ea typeface="Montserrat"/>
                          <a:cs typeface="Montserrat"/>
                          <a:sym typeface="Montserrat"/>
                        </a:rPr>
                        <a:t>99.67%</a:t>
                      </a:r>
                      <a:endParaRPr>
                        <a:solidFill>
                          <a:srgbClr val="07376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a:solidFill>
                            <a:srgbClr val="274E13"/>
                          </a:solidFill>
                          <a:latin typeface="Montserrat"/>
                          <a:ea typeface="Montserrat"/>
                          <a:cs typeface="Montserrat"/>
                          <a:sym typeface="Montserrat"/>
                        </a:rPr>
                        <a:t>0.83629</a:t>
                      </a:r>
                      <a:endParaRPr b="1">
                        <a:solidFill>
                          <a:srgbClr val="274E1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a:solidFill>
                            <a:srgbClr val="274E13"/>
                          </a:solidFill>
                          <a:latin typeface="Montserrat"/>
                          <a:ea typeface="Montserrat"/>
                          <a:cs typeface="Montserrat"/>
                          <a:sym typeface="Montserrat"/>
                        </a:rPr>
                        <a:t>53%</a:t>
                      </a:r>
                      <a:endParaRPr>
                        <a:solidFill>
                          <a:srgbClr val="274E13"/>
                        </a:solidFill>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i="1" lang="en-GB">
                          <a:solidFill>
                            <a:schemeClr val="dk2"/>
                          </a:solidFill>
                          <a:latin typeface="Montserrat"/>
                          <a:ea typeface="Montserrat"/>
                          <a:cs typeface="Montserrat"/>
                          <a:sym typeface="Montserrat"/>
                        </a:rPr>
                        <a:t>lemma2key*</a:t>
                      </a:r>
                      <a:endParaRPr i="1">
                        <a:solidFill>
                          <a:schemeClr val="dk2"/>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i="1" lang="en-GB">
                          <a:solidFill>
                            <a:srgbClr val="073763"/>
                          </a:solidFill>
                          <a:latin typeface="Montserrat"/>
                          <a:ea typeface="Montserrat"/>
                          <a:cs typeface="Montserrat"/>
                          <a:sym typeface="Montserrat"/>
                        </a:rPr>
                        <a:t>N/A</a:t>
                      </a:r>
                      <a:endParaRPr i="1">
                        <a:solidFill>
                          <a:srgbClr val="07376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i="1" lang="en-GB">
                          <a:solidFill>
                            <a:srgbClr val="073763"/>
                          </a:solidFill>
                          <a:latin typeface="Montserrat"/>
                          <a:ea typeface="Montserrat"/>
                          <a:cs typeface="Montserrat"/>
                          <a:sym typeface="Montserrat"/>
                        </a:rPr>
                        <a:t>N/A</a:t>
                      </a:r>
                      <a:endParaRPr i="1">
                        <a:solidFill>
                          <a:srgbClr val="07376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i="1" lang="en-GB">
                          <a:solidFill>
                            <a:srgbClr val="274E13"/>
                          </a:solidFill>
                          <a:latin typeface="Montserrat"/>
                          <a:ea typeface="Montserrat"/>
                          <a:cs typeface="Montserrat"/>
                          <a:sym typeface="Montserrat"/>
                        </a:rPr>
                        <a:t>0.18702</a:t>
                      </a:r>
                      <a:endParaRPr i="1">
                        <a:solidFill>
                          <a:srgbClr val="274E1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i="1" lang="en-GB">
                          <a:solidFill>
                            <a:srgbClr val="274E13"/>
                          </a:solidFill>
                          <a:latin typeface="Montserrat"/>
                          <a:ea typeface="Montserrat"/>
                          <a:cs typeface="Montserrat"/>
                          <a:sym typeface="Montserrat"/>
                        </a:rPr>
                        <a:t>0%</a:t>
                      </a:r>
                      <a:endParaRPr i="1">
                        <a:solidFill>
                          <a:srgbClr val="274E13"/>
                        </a:solidFill>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What is resource scarce?</a:t>
            </a:r>
            <a:endParaRPr>
              <a:latin typeface="Montserrat SemiBold"/>
              <a:ea typeface="Montserrat SemiBold"/>
              <a:cs typeface="Montserrat SemiBold"/>
              <a:sym typeface="Montserrat SemiBold"/>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ontserrat"/>
                <a:ea typeface="Montserrat"/>
                <a:cs typeface="Montserrat"/>
                <a:sym typeface="Montserrat"/>
              </a:rPr>
              <a:t>Computational and linguistic skills</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GB">
                <a:latin typeface="Montserrat"/>
                <a:ea typeface="Montserrat"/>
                <a:cs typeface="Montserrat"/>
                <a:sym typeface="Montserrat"/>
              </a:rPr>
              <a:t>Education in South Africa</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GB">
                <a:latin typeface="Montserrat"/>
                <a:ea typeface="Montserrat"/>
                <a:cs typeface="Montserrat"/>
                <a:sym typeface="Montserrat"/>
              </a:rPr>
              <a:t>~ 1.1M Grade 1’s in 2008, ~ 441K passed senior certificate in 2020 (with 40+%)</a:t>
            </a:r>
            <a:endParaRPr baseline="300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GB">
                <a:latin typeface="Montserrat"/>
                <a:ea typeface="Montserrat"/>
                <a:cs typeface="Montserrat"/>
                <a:sym typeface="Montserrat"/>
              </a:rPr>
              <a:t>Senior certificate is written in Afrikaans or English</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GB">
                <a:latin typeface="Montserrat"/>
                <a:ea typeface="Montserrat"/>
                <a:cs typeface="Montserrat"/>
                <a:sym typeface="Montserrat"/>
              </a:rPr>
              <a:t>All languages can be written as home language and first or second additional language</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GB">
                <a:latin typeface="Montserrat"/>
                <a:ea typeface="Montserrat"/>
                <a:cs typeface="Montserrat"/>
                <a:sym typeface="Montserrat"/>
              </a:rPr>
              <a:t>Zulu HL: 143 364, Ndebele HL: 4 621</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GB">
                <a:latin typeface="Montserrat"/>
                <a:ea typeface="Montserrat"/>
                <a:cs typeface="Montserrat"/>
                <a:sym typeface="Montserrat"/>
              </a:rPr>
              <a:t>By Grade 5, 63% of learners have not acquired basic mathematical knowledge</a:t>
            </a:r>
            <a:r>
              <a:rPr baseline="30000" lang="en-GB">
                <a:latin typeface="Montserrat"/>
                <a:ea typeface="Montserrat"/>
                <a:cs typeface="Montserrat"/>
                <a:sym typeface="Montserrat"/>
              </a:rPr>
              <a:t>1</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GB">
                <a:latin typeface="Montserrat"/>
                <a:ea typeface="Montserrat"/>
                <a:cs typeface="Montserrat"/>
                <a:sym typeface="Montserrat"/>
              </a:rPr>
              <a:t>Mathematics 60+%: 30 882</a:t>
            </a:r>
            <a:endParaRPr>
              <a:latin typeface="Montserrat"/>
              <a:ea typeface="Montserrat"/>
              <a:cs typeface="Montserrat"/>
              <a:sym typeface="Montserrat"/>
            </a:endParaRPr>
          </a:p>
        </p:txBody>
      </p:sp>
      <p:sp>
        <p:nvSpPr>
          <p:cNvPr id="69" name="Google Shape;69;p15"/>
          <p:cNvSpPr txBox="1"/>
          <p:nvPr>
            <p:ph idx="1" type="body"/>
          </p:nvPr>
        </p:nvSpPr>
        <p:spPr>
          <a:xfrm>
            <a:off x="311700" y="4568875"/>
            <a:ext cx="8520600" cy="46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aseline="30000" lang="en-GB" sz="1600">
                <a:latin typeface="Montserrat"/>
                <a:ea typeface="Montserrat"/>
                <a:cs typeface="Montserrat"/>
                <a:sym typeface="Montserrat"/>
              </a:rPr>
              <a:t>1. </a:t>
            </a:r>
            <a:r>
              <a:rPr baseline="30000" i="1" lang="en-GB" sz="1600">
                <a:latin typeface="Montserrat"/>
                <a:ea typeface="Montserrat"/>
                <a:cs typeface="Montserrat"/>
                <a:sym typeface="Montserrat"/>
              </a:rPr>
              <a:t>Trends in International Mathematics and Science Study 2019</a:t>
            </a:r>
            <a:r>
              <a:rPr baseline="30000" lang="en-GB" sz="1600">
                <a:latin typeface="Montserrat"/>
                <a:ea typeface="Montserrat"/>
                <a:cs typeface="Montserrat"/>
                <a:sym typeface="Montserrat"/>
              </a:rPr>
              <a:t>, https://timssandpirls.bc.edu/timss2019</a:t>
            </a:r>
            <a:endParaRPr baseline="30000" sz="1600">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Conclusion</a:t>
            </a:r>
            <a:endParaRPr>
              <a:latin typeface="Montserrat SemiBold"/>
              <a:ea typeface="Montserrat SemiBold"/>
              <a:cs typeface="Montserrat SemiBold"/>
              <a:sym typeface="Montserrat SemiBold"/>
            </a:endParaRPr>
          </a:p>
        </p:txBody>
      </p:sp>
      <p:sp>
        <p:nvSpPr>
          <p:cNvPr id="291" name="Google Shape;29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Montserrat"/>
              <a:buChar char="●"/>
            </a:pPr>
            <a:r>
              <a:rPr lang="en-GB">
                <a:latin typeface="Montserrat"/>
                <a:ea typeface="Montserrat"/>
                <a:cs typeface="Montserrat"/>
                <a:sym typeface="Montserrat"/>
              </a:rPr>
              <a:t>GF is a good fit for speech and language applications for resource scarce languages</a:t>
            </a:r>
            <a:endParaRPr>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GB">
                <a:latin typeface="Montserrat"/>
                <a:ea typeface="Montserrat"/>
                <a:cs typeface="Montserrat"/>
                <a:sym typeface="Montserrat"/>
              </a:rPr>
              <a:t>In South Africa, resource scarcity starts with human resources</a:t>
            </a:r>
            <a:endParaRPr>
              <a:latin typeface="Montserrat"/>
              <a:ea typeface="Montserrat"/>
              <a:cs typeface="Montserrat"/>
              <a:sym typeface="Montserrat"/>
            </a:endParaRPr>
          </a:p>
          <a:p>
            <a:pPr indent="-342900" lvl="0" marL="457200" rtl="0" algn="l">
              <a:lnSpc>
                <a:spcPct val="150000"/>
              </a:lnSpc>
              <a:spcBef>
                <a:spcPts val="0"/>
              </a:spcBef>
              <a:spcAft>
                <a:spcPts val="0"/>
              </a:spcAft>
              <a:buSzPts val="1800"/>
              <a:buFont typeface="Montserrat"/>
              <a:buChar char="●"/>
            </a:pPr>
            <a:r>
              <a:rPr lang="en-GB">
                <a:latin typeface="Montserrat"/>
                <a:ea typeface="Montserrat"/>
                <a:cs typeface="Montserrat"/>
                <a:sym typeface="Montserrat"/>
              </a:rPr>
              <a:t>A RG could provide the leverage to generate enough custom data to train models that perform similarly to application grammar concrete syntaxes</a:t>
            </a:r>
            <a:endParaRPr>
              <a:latin typeface="Montserrat"/>
              <a:ea typeface="Montserrat"/>
              <a:cs typeface="Montserrat"/>
              <a:sym typeface="Montserrat"/>
            </a:endParaRPr>
          </a:p>
          <a:p>
            <a:pPr indent="-317500" lvl="1" marL="914400" rtl="0" algn="l">
              <a:lnSpc>
                <a:spcPct val="150000"/>
              </a:lnSpc>
              <a:spcBef>
                <a:spcPts val="0"/>
              </a:spcBef>
              <a:spcAft>
                <a:spcPts val="0"/>
              </a:spcAft>
              <a:buSzPts val="1400"/>
              <a:buFont typeface="Montserrat"/>
              <a:buChar char="○"/>
            </a:pPr>
            <a:r>
              <a:rPr lang="en-GB">
                <a:latin typeface="Montserrat"/>
                <a:ea typeface="Montserrat"/>
                <a:cs typeface="Montserrat"/>
                <a:sym typeface="Montserrat"/>
              </a:rPr>
              <a:t>Less flexible in some ways</a:t>
            </a:r>
            <a:endParaRPr>
              <a:latin typeface="Montserrat"/>
              <a:ea typeface="Montserrat"/>
              <a:cs typeface="Montserrat"/>
              <a:sym typeface="Montserrat"/>
            </a:endParaRPr>
          </a:p>
          <a:p>
            <a:pPr indent="-317500" lvl="1" marL="914400" rtl="0" algn="l">
              <a:lnSpc>
                <a:spcPct val="150000"/>
              </a:lnSpc>
              <a:spcBef>
                <a:spcPts val="0"/>
              </a:spcBef>
              <a:spcAft>
                <a:spcPts val="0"/>
              </a:spcAft>
              <a:buSzPts val="1400"/>
              <a:buFont typeface="Montserrat"/>
              <a:buChar char="○"/>
            </a:pPr>
            <a:r>
              <a:rPr lang="en-GB">
                <a:latin typeface="Montserrat"/>
                <a:ea typeface="Montserrat"/>
                <a:cs typeface="Montserrat"/>
                <a:sym typeface="Montserrat"/>
              </a:rPr>
              <a:t>More flexible in other ways</a:t>
            </a:r>
            <a:endParaRPr>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latin typeface="Montserrat SemiBold"/>
                <a:ea typeface="Montserrat SemiBold"/>
                <a:cs typeface="Montserrat SemiBold"/>
                <a:sym typeface="Montserrat SemiBold"/>
              </a:rPr>
              <a:t>What is resource scarce?</a:t>
            </a:r>
            <a:endParaRPr>
              <a:latin typeface="Montserrat SemiBold"/>
              <a:ea typeface="Montserrat SemiBold"/>
              <a:cs typeface="Montserrat SemiBold"/>
              <a:sym typeface="Montserrat SemiBold"/>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ontserrat"/>
                <a:ea typeface="Montserrat"/>
                <a:cs typeface="Montserrat"/>
                <a:sym typeface="Montserrat"/>
              </a:rPr>
              <a:t>Zulu</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GB">
                <a:latin typeface="Montserrat"/>
                <a:ea typeface="Montserrat"/>
                <a:cs typeface="Montserrat"/>
                <a:sym typeface="Montserrat"/>
              </a:rPr>
              <a:t>11.5M HL speakers (2011)</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Official language of South Africa (one of 11)</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9 174 Wikipedia articles (seems to be mostly stubs), 28 active registered users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Largest parallel English-Zulu corpora:</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GB">
                <a:latin typeface="Montserrat"/>
                <a:ea typeface="Montserrat"/>
                <a:cs typeface="Montserrat"/>
                <a:sym typeface="Montserrat"/>
              </a:rPr>
              <a:t>JW300 ~1.1M sentences</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GB">
                <a:latin typeface="Montserrat"/>
                <a:ea typeface="Montserrat"/>
                <a:cs typeface="Montserrat"/>
                <a:sym typeface="Montserrat"/>
              </a:rPr>
              <a:t>Autshumato</a:t>
            </a:r>
            <a:r>
              <a:rPr lang="en-GB">
                <a:latin typeface="Montserrat"/>
                <a:ea typeface="Montserrat"/>
                <a:cs typeface="Montserrat"/>
                <a:sym typeface="Montserrat"/>
              </a:rPr>
              <a:t> ~35k sentences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Morphological analyser, RG in progress</a:t>
            </a:r>
            <a:r>
              <a:rPr baseline="30000" lang="en-GB">
                <a:latin typeface="Montserrat"/>
                <a:ea typeface="Montserrat"/>
                <a:cs typeface="Montserrat"/>
                <a:sym typeface="Montserrat"/>
              </a:rPr>
              <a:t>2</a:t>
            </a:r>
            <a:endParaRPr baseline="30000">
              <a:latin typeface="Montserrat"/>
              <a:ea typeface="Montserrat"/>
              <a:cs typeface="Montserrat"/>
              <a:sym typeface="Montserrat"/>
            </a:endParaRPr>
          </a:p>
        </p:txBody>
      </p:sp>
      <p:sp>
        <p:nvSpPr>
          <p:cNvPr id="76" name="Google Shape;76;p16"/>
          <p:cNvSpPr txBox="1"/>
          <p:nvPr>
            <p:ph idx="1" type="body"/>
          </p:nvPr>
        </p:nvSpPr>
        <p:spPr>
          <a:xfrm>
            <a:off x="311700" y="4568875"/>
            <a:ext cx="8520600" cy="46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aseline="30000" lang="en-GB" sz="1600">
                <a:latin typeface="Montserrat"/>
                <a:ea typeface="Montserrat"/>
                <a:cs typeface="Montserrat"/>
                <a:sym typeface="Montserrat"/>
              </a:rPr>
              <a:t>2</a:t>
            </a:r>
            <a:r>
              <a:rPr baseline="30000" lang="en-GB" sz="1600">
                <a:latin typeface="Montserrat"/>
                <a:ea typeface="Montserrat"/>
                <a:cs typeface="Montserrat"/>
                <a:sym typeface="Montserrat"/>
              </a:rPr>
              <a:t>. </a:t>
            </a:r>
            <a:r>
              <a:rPr baseline="30000" i="1" lang="en-GB" sz="1600">
                <a:latin typeface="Montserrat"/>
                <a:ea typeface="Montserrat"/>
                <a:cs typeface="Montserrat"/>
                <a:sym typeface="Montserrat"/>
              </a:rPr>
              <a:t>https://github.com/LauretteM/gf-rgl-zul</a:t>
            </a:r>
            <a:endParaRPr baseline="30000" sz="16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Why use GF application grammars?</a:t>
            </a:r>
            <a:endParaRPr>
              <a:latin typeface="Montserrat SemiBold"/>
              <a:ea typeface="Montserrat SemiBold"/>
              <a:cs typeface="Montserrat SemiBold"/>
              <a:sym typeface="Montserrat SemiBold"/>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ontserrat"/>
                <a:ea typeface="Montserrat"/>
                <a:cs typeface="Montserrat"/>
                <a:sym typeface="Montserrat"/>
              </a:rPr>
              <a:t>The voice applications we target tend to</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GB">
                <a:latin typeface="Montserrat"/>
                <a:ea typeface="Montserrat"/>
                <a:cs typeface="Montserrat"/>
                <a:sym typeface="Montserrat"/>
              </a:rPr>
              <a:t>Be high risk (why?)</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Involve “producer tasks”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Concern a limited domain</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Be required in multiple (resource scarce) languages</a:t>
            </a:r>
            <a:endParaRPr>
              <a:latin typeface="Montserrat"/>
              <a:ea typeface="Montserrat"/>
              <a:cs typeface="Montserrat"/>
              <a:sym typeface="Montserrat"/>
            </a:endParaRPr>
          </a:p>
        </p:txBody>
      </p:sp>
      <p:pic>
        <p:nvPicPr>
          <p:cNvPr id="83" name="Google Shape;83;p17"/>
          <p:cNvPicPr preferRelativeResize="0"/>
          <p:nvPr/>
        </p:nvPicPr>
        <p:blipFill>
          <a:blip r:embed="rId3">
            <a:alphaModFix/>
          </a:blip>
          <a:stretch>
            <a:fillRect/>
          </a:stretch>
        </p:blipFill>
        <p:spPr>
          <a:xfrm>
            <a:off x="3078549" y="3607555"/>
            <a:ext cx="2986900" cy="961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AwezaMed S2S translation app</a:t>
            </a:r>
            <a:endParaRPr>
              <a:latin typeface="Montserrat SemiBold"/>
              <a:ea typeface="Montserrat SemiBold"/>
              <a:cs typeface="Montserrat SemiBold"/>
              <a:sym typeface="Montserrat SemiBold"/>
            </a:endParaRPr>
          </a:p>
        </p:txBody>
      </p:sp>
      <p:sp>
        <p:nvSpPr>
          <p:cNvPr id="89" name="Google Shape;89;p18"/>
          <p:cNvSpPr txBox="1"/>
          <p:nvPr>
            <p:ph idx="1" type="body"/>
          </p:nvPr>
        </p:nvSpPr>
        <p:spPr>
          <a:xfrm>
            <a:off x="4293825" y="1152475"/>
            <a:ext cx="453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ontserrat"/>
                <a:ea typeface="Montserrat"/>
                <a:cs typeface="Montserrat"/>
                <a:sym typeface="Montserrat"/>
              </a:rPr>
              <a:t>Maternal health app that translates</a:t>
            </a:r>
            <a:r>
              <a:rPr lang="en-GB">
                <a:latin typeface="Montserrat"/>
                <a:ea typeface="Montserrat"/>
                <a:cs typeface="Montserrat"/>
                <a:sym typeface="Montserrat"/>
              </a:rPr>
              <a:t> ~4000 </a:t>
            </a:r>
            <a:r>
              <a:rPr lang="en-GB">
                <a:latin typeface="Montserrat"/>
                <a:ea typeface="Montserrat"/>
                <a:cs typeface="Montserrat"/>
                <a:sym typeface="Montserrat"/>
              </a:rPr>
              <a:t>English utterances to Afrikaans, Xhosa and Zulu</a:t>
            </a:r>
            <a:endParaRPr>
              <a:latin typeface="Montserrat"/>
              <a:ea typeface="Montserrat"/>
              <a:cs typeface="Montserrat"/>
              <a:sym typeface="Montserrat"/>
            </a:endParaRPr>
          </a:p>
          <a:p>
            <a:pPr indent="0" lvl="0" marL="0" rtl="0" algn="l">
              <a:spcBef>
                <a:spcPts val="1200"/>
              </a:spcBef>
              <a:spcAft>
                <a:spcPts val="1200"/>
              </a:spcAft>
              <a:buNone/>
            </a:pPr>
            <a:r>
              <a:rPr lang="en-GB">
                <a:latin typeface="Montserrat"/>
                <a:ea typeface="Montserrat"/>
                <a:cs typeface="Montserrat"/>
                <a:sym typeface="Montserrat"/>
              </a:rPr>
              <a:t>Supported by 5 multilingual (multimodal) GF applications grammars and mini resource grammars</a:t>
            </a:r>
            <a:endParaRPr>
              <a:latin typeface="Montserrat"/>
              <a:ea typeface="Montserrat"/>
              <a:cs typeface="Montserrat"/>
              <a:sym typeface="Montserrat"/>
            </a:endParaRPr>
          </a:p>
        </p:txBody>
      </p:sp>
      <p:pic>
        <p:nvPicPr>
          <p:cNvPr id="90" name="Google Shape;90;p18"/>
          <p:cNvPicPr preferRelativeResize="0"/>
          <p:nvPr/>
        </p:nvPicPr>
        <p:blipFill>
          <a:blip r:embed="rId3">
            <a:alphaModFix/>
          </a:blip>
          <a:stretch>
            <a:fillRect/>
          </a:stretch>
        </p:blipFill>
        <p:spPr>
          <a:xfrm>
            <a:off x="353107" y="1170125"/>
            <a:ext cx="1694843" cy="3416402"/>
          </a:xfrm>
          <a:prstGeom prst="rect">
            <a:avLst/>
          </a:prstGeom>
          <a:noFill/>
          <a:ln cap="flat" cmpd="sng" w="9525">
            <a:solidFill>
              <a:schemeClr val="dk2"/>
            </a:solidFill>
            <a:prstDash val="solid"/>
            <a:round/>
            <a:headEnd len="sm" w="sm" type="none"/>
            <a:tailEnd len="sm" w="sm" type="none"/>
          </a:ln>
        </p:spPr>
      </p:pic>
      <p:pic>
        <p:nvPicPr>
          <p:cNvPr id="91" name="Google Shape;91;p18"/>
          <p:cNvPicPr preferRelativeResize="0"/>
          <p:nvPr/>
        </p:nvPicPr>
        <p:blipFill>
          <a:blip r:embed="rId4">
            <a:alphaModFix/>
          </a:blip>
          <a:stretch>
            <a:fillRect/>
          </a:stretch>
        </p:blipFill>
        <p:spPr>
          <a:xfrm>
            <a:off x="2200350" y="1170125"/>
            <a:ext cx="1694851" cy="3416412"/>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AwezaMed S2S translation app</a:t>
            </a:r>
            <a:endParaRPr>
              <a:latin typeface="Montserrat SemiBold"/>
              <a:ea typeface="Montserrat SemiBold"/>
              <a:cs typeface="Montserrat SemiBold"/>
              <a:sym typeface="Montserrat SemiBold"/>
            </a:endParaRPr>
          </a:p>
        </p:txBody>
      </p:sp>
      <p:sp>
        <p:nvSpPr>
          <p:cNvPr id="97" name="Google Shape;97;p19"/>
          <p:cNvSpPr txBox="1"/>
          <p:nvPr>
            <p:ph idx="1" type="body"/>
          </p:nvPr>
        </p:nvSpPr>
        <p:spPr>
          <a:xfrm>
            <a:off x="311700" y="1152475"/>
            <a:ext cx="6660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ontserrat"/>
                <a:ea typeface="Montserrat"/>
                <a:cs typeface="Montserrat"/>
                <a:sym typeface="Montserrat"/>
              </a:rPr>
              <a:t>Enables communication during a consultation between</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GB">
                <a:latin typeface="Montserrat"/>
                <a:ea typeface="Montserrat"/>
                <a:cs typeface="Montserrat"/>
                <a:sym typeface="Montserrat"/>
              </a:rPr>
              <a:t>English-speaking HCPs such as doctors, sisters and nurses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non-English speaking patients</a:t>
            </a:r>
            <a:endParaRPr>
              <a:latin typeface="Montserrat"/>
              <a:ea typeface="Montserrat"/>
              <a:cs typeface="Montserrat"/>
              <a:sym typeface="Montserrat"/>
            </a:endParaRPr>
          </a:p>
          <a:p>
            <a:pPr indent="0" lvl="0" marL="0" rtl="0" algn="l">
              <a:spcBef>
                <a:spcPts val="1200"/>
              </a:spcBef>
              <a:spcAft>
                <a:spcPts val="1200"/>
              </a:spcAft>
              <a:buNone/>
            </a:pPr>
            <a:r>
              <a:rPr lang="en-GB">
                <a:latin typeface="Montserrat"/>
                <a:ea typeface="Montserrat"/>
                <a:cs typeface="Montserrat"/>
                <a:sym typeface="Montserrat"/>
              </a:rPr>
              <a:t>Uses ASR, TTS and GF MT to achieve S2S translation</a:t>
            </a:r>
            <a:endParaRPr>
              <a:latin typeface="Montserrat"/>
              <a:ea typeface="Montserrat"/>
              <a:cs typeface="Montserrat"/>
              <a:sym typeface="Montserrat"/>
            </a:endParaRPr>
          </a:p>
        </p:txBody>
      </p:sp>
      <p:pic>
        <p:nvPicPr>
          <p:cNvPr id="98" name="Google Shape;98;p19"/>
          <p:cNvPicPr preferRelativeResize="0"/>
          <p:nvPr/>
        </p:nvPicPr>
        <p:blipFill>
          <a:blip r:embed="rId3">
            <a:alphaModFix/>
          </a:blip>
          <a:stretch>
            <a:fillRect/>
          </a:stretch>
        </p:blipFill>
        <p:spPr>
          <a:xfrm>
            <a:off x="7137457" y="1017725"/>
            <a:ext cx="1694843" cy="3416402"/>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AwezaMed S2S translation app</a:t>
            </a:r>
            <a:endParaRPr>
              <a:latin typeface="Montserrat SemiBold"/>
              <a:ea typeface="Montserrat SemiBold"/>
              <a:cs typeface="Montserrat SemiBold"/>
              <a:sym typeface="Montserrat SemiBold"/>
            </a:endParaRPr>
          </a:p>
        </p:txBody>
      </p:sp>
      <p:sp>
        <p:nvSpPr>
          <p:cNvPr id="104" name="Google Shape;104;p20"/>
          <p:cNvSpPr txBox="1"/>
          <p:nvPr>
            <p:ph idx="1" type="body"/>
          </p:nvPr>
        </p:nvSpPr>
        <p:spPr>
          <a:xfrm>
            <a:off x="311700" y="1152475"/>
            <a:ext cx="61671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latin typeface="Montserrat"/>
                <a:ea typeface="Montserrat"/>
                <a:cs typeface="Montserrat"/>
                <a:sym typeface="Montserrat"/>
              </a:rPr>
              <a:t>Maternal health domain (midwifery and obstetrics)</a:t>
            </a:r>
            <a:endParaRPr>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GB">
                <a:latin typeface="Montserrat"/>
                <a:ea typeface="Montserrat"/>
                <a:cs typeface="Montserrat"/>
                <a:sym typeface="Montserrat"/>
              </a:rPr>
              <a:t>In South Africa, practised at</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GB">
                <a:latin typeface="Montserrat"/>
                <a:ea typeface="Montserrat"/>
                <a:cs typeface="Montserrat"/>
                <a:sym typeface="Montserrat"/>
              </a:rPr>
              <a:t>Clinics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Community Health Centres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Hospitals</a:t>
            </a:r>
            <a:endParaRPr>
              <a:latin typeface="Montserrat"/>
              <a:ea typeface="Montserrat"/>
              <a:cs typeface="Montserrat"/>
              <a:sym typeface="Montserrat"/>
            </a:endParaRPr>
          </a:p>
          <a:p>
            <a:pPr indent="0" lvl="0" marL="0" rtl="0" algn="l">
              <a:spcBef>
                <a:spcPts val="1200"/>
              </a:spcBef>
              <a:spcAft>
                <a:spcPts val="0"/>
              </a:spcAft>
              <a:buNone/>
            </a:pPr>
            <a:r>
              <a:rPr lang="en-GB">
                <a:latin typeface="Montserrat"/>
                <a:ea typeface="Montserrat"/>
                <a:cs typeface="Montserrat"/>
                <a:sym typeface="Montserrat"/>
              </a:rPr>
              <a:t>HCP responsible for</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GB">
                <a:latin typeface="Montserrat"/>
                <a:ea typeface="Montserrat"/>
                <a:cs typeface="Montserrat"/>
                <a:sym typeface="Montserrat"/>
              </a:rPr>
              <a:t>respectful care → reliable, verifiable translation</a:t>
            </a:r>
            <a:endParaRPr>
              <a:latin typeface="Montserrat"/>
              <a:ea typeface="Montserrat"/>
              <a:cs typeface="Montserrat"/>
              <a:sym typeface="Montserrat"/>
            </a:endParaRPr>
          </a:p>
          <a:p>
            <a:pPr indent="0" lvl="0" marL="0" rtl="0" algn="l">
              <a:spcBef>
                <a:spcPts val="1200"/>
              </a:spcBef>
              <a:spcAft>
                <a:spcPts val="1200"/>
              </a:spcAft>
              <a:buNone/>
            </a:pPr>
            <a:r>
              <a:rPr lang="en-GB">
                <a:latin typeface="Montserrat"/>
                <a:ea typeface="Montserrat"/>
                <a:cs typeface="Montserrat"/>
                <a:sym typeface="Montserrat"/>
              </a:rPr>
              <a:t>App uses questions requiring “yes” or “no”</a:t>
            </a:r>
            <a:endParaRPr>
              <a:latin typeface="Montserrat"/>
              <a:ea typeface="Montserrat"/>
              <a:cs typeface="Montserrat"/>
              <a:sym typeface="Montserrat"/>
            </a:endParaRPr>
          </a:p>
        </p:txBody>
      </p:sp>
      <p:pic>
        <p:nvPicPr>
          <p:cNvPr id="105" name="Google Shape;105;p20"/>
          <p:cNvPicPr preferRelativeResize="0"/>
          <p:nvPr/>
        </p:nvPicPr>
        <p:blipFill>
          <a:blip r:embed="rId3">
            <a:alphaModFix/>
          </a:blip>
          <a:stretch>
            <a:fillRect/>
          </a:stretch>
        </p:blipFill>
        <p:spPr>
          <a:xfrm>
            <a:off x="7137457" y="1017725"/>
            <a:ext cx="1694843" cy="3416402"/>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Demo</a:t>
            </a:r>
            <a:endParaRPr>
              <a:latin typeface="Montserrat SemiBold"/>
              <a:ea typeface="Montserrat SemiBold"/>
              <a:cs typeface="Montserrat SemiBold"/>
              <a:sym typeface="Montserrat SemiBold"/>
            </a:endParaRPr>
          </a:p>
        </p:txBody>
      </p:sp>
      <p:pic>
        <p:nvPicPr>
          <p:cNvPr id="111" name="Google Shape;111;p21" title="2021_07_23_11_00_06_1.mp4">
            <a:hlinkClick r:id="rId3"/>
          </p:cNvPr>
          <p:cNvPicPr preferRelativeResize="0"/>
          <p:nvPr/>
        </p:nvPicPr>
        <p:blipFill>
          <a:blip r:embed="rId4">
            <a:alphaModFix/>
          </a:blip>
          <a:stretch>
            <a:fillRect/>
          </a:stretch>
        </p:blipFill>
        <p:spPr>
          <a:xfrm>
            <a:off x="3414713" y="0"/>
            <a:ext cx="2314575"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