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2000"/>
  <p:notesSz cx="7559675" cy="106918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MC4l84ftJ1jR0chWyiJ3E9co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11F7D-9660-4870-A142-67297B1B9726}">
  <a:tblStyle styleId="{B8711F7D-9660-4870-A142-67297B1B97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3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6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bold.fntdata"/><Relationship Id="rId17" Type="http://schemas.openxmlformats.org/officeDocument/2006/relationships/slide" Target="slides/slide10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6adbb6bf5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1d6adbb6bf5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cc14a2e8a_0_1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fcc14a2e8a_0_1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cc14a2e8a_0_2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fcc14a2e8a_0_2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cc14a2e8a_0_2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fcc14a2e8a_0_2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7241f37d4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1d7241f37d4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7241f37d4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d7241f37d4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7241f37d4_0_10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1d7241f37d4_0_10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1f37d4_0_10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1d7241f37d4_0_10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7241f37d4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1d7241f37d4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6adbb6bf5_0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1d6adbb6bf5_0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7241f37d4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1d7241f37d4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7241f37d4_0_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1d7241f37d4_0_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63242fd48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063242fd48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6adbb6bf5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d6adbb6bf5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e0c8afd5e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fe0c8afd5e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6adbb6bf5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d6adbb6bf5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e0c8afd5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fe0c8afd5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8814d97a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f8814d97a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cc14a2e8a_0_1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fcc14a2e8a_0_1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6adbb6bf5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d6adbb6bf5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609480" y="2094120"/>
            <a:ext cx="109724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1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2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4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5"/>
          <p:cNvSpPr txBox="1"/>
          <p:nvPr>
            <p:ph idx="1" type="subTitle"/>
          </p:nvPr>
        </p:nvSpPr>
        <p:spPr>
          <a:xfrm>
            <a:off x="609480" y="2094120"/>
            <a:ext cx="109724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7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8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9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0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1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7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09480" y="2094120"/>
            <a:ext cx="109724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1568600" y="6453360"/>
            <a:ext cx="781560" cy="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880"/>
            <a:ext cx="12191760" cy="68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880"/>
            <a:ext cx="12191760" cy="68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11568600" y="6453360"/>
            <a:ext cx="781560" cy="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527040" y="125280"/>
            <a:ext cx="1097244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527040" y="1595520"/>
            <a:ext cx="11050920" cy="415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>
            <a:off x="372240" y="5819400"/>
            <a:ext cx="539280" cy="539280"/>
          </a:xfrm>
          <a:prstGeom prst="ellipse">
            <a:avLst/>
          </a:prstGeom>
          <a:solidFill>
            <a:srgbClr val="032C50"/>
          </a:solidFill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ZA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1040" y="5638680"/>
            <a:ext cx="2598480" cy="9007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11568600" y="6453360"/>
            <a:ext cx="781560" cy="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880"/>
            <a:ext cx="12191760" cy="68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609480" y="20941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auretteM/gf-afw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/>
          <p:nvPr/>
        </p:nvSpPr>
        <p:spPr>
          <a:xfrm>
            <a:off x="1523880" y="1633320"/>
            <a:ext cx="9143640" cy="8085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523880" y="1633320"/>
            <a:ext cx="9143640" cy="80856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524150" y="729550"/>
            <a:ext cx="9143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ZA" sz="4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Extending the Usage of Adjectives in the Zulu AfWN</a:t>
            </a:r>
            <a:endParaRPr b="0" i="0" sz="4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ZA" sz="3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Laurette Marais, Laurette Pretorius</a:t>
            </a:r>
            <a:endParaRPr b="0" i="0" sz="2600" u="none" cap="none" strike="noStrike">
              <a:solidFill>
                <a:srgbClr val="27BFD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8013" y="5573300"/>
            <a:ext cx="3072025" cy="10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750" y="5573302"/>
            <a:ext cx="2294336" cy="10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349600" y="3415450"/>
            <a:ext cx="5163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ZA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Global Wordnet Conference 2023</a:t>
            </a:r>
            <a:endParaRPr sz="2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ZA" sz="2600">
                <a:solidFill>
                  <a:srgbClr val="27BFD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27 January 2023</a:t>
            </a:r>
            <a:endParaRPr sz="2600">
              <a:solidFill>
                <a:srgbClr val="27BFD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ZA" sz="2600">
                <a:solidFill>
                  <a:srgbClr val="27BFD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Donostia, Spain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5988025" y="3707950"/>
            <a:ext cx="516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GF Seminar #5</a:t>
            </a:r>
            <a:endParaRPr sz="2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600">
                <a:solidFill>
                  <a:srgbClr val="27BFD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 February</a:t>
            </a:r>
            <a:r>
              <a:rPr lang="en-ZA" sz="2600">
                <a:solidFill>
                  <a:srgbClr val="27BFD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2023</a:t>
            </a:r>
            <a:endParaRPr sz="2600">
              <a:solidFill>
                <a:srgbClr val="27BFD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349600" y="3415450"/>
            <a:ext cx="5163600" cy="1785600"/>
          </a:xfrm>
          <a:prstGeom prst="rect">
            <a:avLst/>
          </a:prstGeom>
          <a:solidFill>
            <a:srgbClr val="032C50">
              <a:alpha val="506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"/>
          <p:cNvCxnSpPr>
            <a:stCxn id="177" idx="3"/>
            <a:endCxn id="176" idx="1"/>
          </p:cNvCxnSpPr>
          <p:nvPr/>
        </p:nvCxnSpPr>
        <p:spPr>
          <a:xfrm>
            <a:off x="5513200" y="4308250"/>
            <a:ext cx="474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6adbb6bf5_0_24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overview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g1d6adbb6bf5_0_24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Recover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 implicit morphosyntactic constructions from the written forms by parsing them using the ZRG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Provide functionality to 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generate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analyse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 full forms of these constructions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Mostly 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automatic</a:t>
            </a: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 process which can be reused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for future versions of the ZWN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for the other languages in the AfWN once resource grammars for these languages are available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cc14a2e8a_0_182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preparing to parse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3" name="Google Shape;253;g1fcc14a2e8a_0_182"/>
          <p:cNvSpPr/>
          <p:nvPr/>
        </p:nvSpPr>
        <p:spPr>
          <a:xfrm>
            <a:off x="418125" y="1981975"/>
            <a:ext cx="13845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ngaboni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ngaboni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1fcc14a2e8a_0_182"/>
          <p:cNvSpPr/>
          <p:nvPr/>
        </p:nvSpPr>
        <p:spPr>
          <a:xfrm>
            <a:off x="4559600" y="1746875"/>
            <a:ext cx="4057800" cy="110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e[RC][4]nga[NegPre]</a:t>
            </a:r>
            <a:r>
              <a:rPr b="1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bon[VRoot]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i[VTNeg]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e[RC][9]nga[NegPre]</a:t>
            </a:r>
            <a:r>
              <a:rPr b="1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bon[VRoot]</a:t>
            </a: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i[VTNeg]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1fcc14a2e8a_0_182"/>
          <p:cNvSpPr/>
          <p:nvPr/>
        </p:nvSpPr>
        <p:spPr>
          <a:xfrm>
            <a:off x="9131150" y="1926275"/>
            <a:ext cx="28878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 bon_V : V 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 bon_V = mkV “bon” 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g1fcc14a2e8a_0_182"/>
          <p:cNvCxnSpPr>
            <a:stCxn id="254" idx="3"/>
            <a:endCxn id="255" idx="1"/>
          </p:cNvCxnSpPr>
          <p:nvPr/>
        </p:nvCxnSpPr>
        <p:spPr>
          <a:xfrm>
            <a:off x="8617400" y="2297975"/>
            <a:ext cx="5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g1fcc14a2e8a_0_182"/>
          <p:cNvSpPr/>
          <p:nvPr/>
        </p:nvSpPr>
        <p:spPr>
          <a:xfrm>
            <a:off x="2443900" y="3255100"/>
            <a:ext cx="1496100" cy="743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ZulMorph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1fcc14a2e8a_0_182"/>
          <p:cNvSpPr/>
          <p:nvPr/>
        </p:nvSpPr>
        <p:spPr>
          <a:xfrm>
            <a:off x="418125" y="4528225"/>
            <a:ext cx="13845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krwada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krwada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g1fcc14a2e8a_0_182"/>
          <p:cNvCxnSpPr>
            <a:stCxn id="253" idx="3"/>
            <a:endCxn id="257" idx="1"/>
          </p:cNvCxnSpPr>
          <p:nvPr/>
        </p:nvCxnSpPr>
        <p:spPr>
          <a:xfrm>
            <a:off x="1802625" y="2353675"/>
            <a:ext cx="86040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g1fcc14a2e8a_0_182"/>
          <p:cNvCxnSpPr>
            <a:stCxn id="258" idx="3"/>
            <a:endCxn id="257" idx="3"/>
          </p:cNvCxnSpPr>
          <p:nvPr/>
        </p:nvCxnSpPr>
        <p:spPr>
          <a:xfrm flipH="1" rot="10800000">
            <a:off x="1802625" y="3889525"/>
            <a:ext cx="86040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g1fcc14a2e8a_0_182"/>
          <p:cNvCxnSpPr>
            <a:stCxn id="257" idx="7"/>
            <a:endCxn id="254" idx="1"/>
          </p:cNvCxnSpPr>
          <p:nvPr/>
        </p:nvCxnSpPr>
        <p:spPr>
          <a:xfrm flipH="1" rot="10800000">
            <a:off x="3720901" y="2298068"/>
            <a:ext cx="838800" cy="10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g1fcc14a2e8a_0_182"/>
          <p:cNvSpPr/>
          <p:nvPr/>
        </p:nvSpPr>
        <p:spPr>
          <a:xfrm>
            <a:off x="4559600" y="4348825"/>
            <a:ext cx="1384500" cy="110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krwada+?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ekrwada+?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g1fcc14a2e8a_0_182"/>
          <p:cNvCxnSpPr>
            <a:stCxn id="257" idx="5"/>
            <a:endCxn id="262" idx="1"/>
          </p:cNvCxnSpPr>
          <p:nvPr/>
        </p:nvCxnSpPr>
        <p:spPr>
          <a:xfrm>
            <a:off x="3720901" y="3889632"/>
            <a:ext cx="83880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1fcc14a2e8a_0_182"/>
          <p:cNvSpPr/>
          <p:nvPr/>
        </p:nvSpPr>
        <p:spPr>
          <a:xfrm>
            <a:off x="10045400" y="3205825"/>
            <a:ext cx="1589100" cy="74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837 / 1338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cc14a2e8a_0_223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parsing written forms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70" name="Google Shape;270;g1fcc14a2e8a_0_223"/>
          <p:cNvGrpSpPr/>
          <p:nvPr/>
        </p:nvGrpSpPr>
        <p:grpSpPr>
          <a:xfrm>
            <a:off x="4757793" y="1452065"/>
            <a:ext cx="4321059" cy="2437472"/>
            <a:chOff x="5807925" y="1561050"/>
            <a:chExt cx="4181400" cy="2239500"/>
          </a:xfrm>
        </p:grpSpPr>
        <p:sp>
          <p:nvSpPr>
            <p:cNvPr id="271" name="Google Shape;271;g1fcc14a2e8a_0_223"/>
            <p:cNvSpPr/>
            <p:nvPr/>
          </p:nvSpPr>
          <p:spPr>
            <a:xfrm>
              <a:off x="5807925" y="1561050"/>
              <a:ext cx="4181400" cy="223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72" name="Google Shape;272;g1fcc14a2e8a_0_2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8143" y="1671967"/>
              <a:ext cx="3760964" cy="20176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g1fcc14a2e8a_0_223"/>
          <p:cNvSpPr/>
          <p:nvPr/>
        </p:nvSpPr>
        <p:spPr>
          <a:xfrm>
            <a:off x="418125" y="1981975"/>
            <a:ext cx="13845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ngaboni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ngaboni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1fcc14a2e8a_0_223"/>
          <p:cNvSpPr/>
          <p:nvPr/>
        </p:nvSpPr>
        <p:spPr>
          <a:xfrm>
            <a:off x="2443900" y="3255100"/>
            <a:ext cx="1496100" cy="743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ZRG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1fcc14a2e8a_0_223"/>
          <p:cNvSpPr/>
          <p:nvPr/>
        </p:nvSpPr>
        <p:spPr>
          <a:xfrm>
            <a:off x="418125" y="4528225"/>
            <a:ext cx="13845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sobala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6" name="Google Shape;276;g1fcc14a2e8a_0_223"/>
          <p:cNvGrpSpPr/>
          <p:nvPr/>
        </p:nvGrpSpPr>
        <p:grpSpPr>
          <a:xfrm>
            <a:off x="4757804" y="3998500"/>
            <a:ext cx="3122400" cy="2192100"/>
            <a:chOff x="5807879" y="4181650"/>
            <a:chExt cx="3122400" cy="2192100"/>
          </a:xfrm>
        </p:grpSpPr>
        <p:sp>
          <p:nvSpPr>
            <p:cNvPr id="277" name="Google Shape;277;g1fcc14a2e8a_0_223"/>
            <p:cNvSpPr/>
            <p:nvPr/>
          </p:nvSpPr>
          <p:spPr>
            <a:xfrm>
              <a:off x="5807879" y="4181650"/>
              <a:ext cx="3122400" cy="2192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Google Shape;278;g1fcc14a2e8a_0_2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39852" y="4340191"/>
              <a:ext cx="2858450" cy="18750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9" name="Google Shape;279;g1fcc14a2e8a_0_223"/>
          <p:cNvCxnSpPr>
            <a:stCxn id="273" idx="3"/>
            <a:endCxn id="274" idx="1"/>
          </p:cNvCxnSpPr>
          <p:nvPr/>
        </p:nvCxnSpPr>
        <p:spPr>
          <a:xfrm>
            <a:off x="1802625" y="2353675"/>
            <a:ext cx="86040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g1fcc14a2e8a_0_223"/>
          <p:cNvCxnSpPr>
            <a:stCxn id="274" idx="7"/>
            <a:endCxn id="271" idx="1"/>
          </p:cNvCxnSpPr>
          <p:nvPr/>
        </p:nvCxnSpPr>
        <p:spPr>
          <a:xfrm flipH="1" rot="10800000">
            <a:off x="3720901" y="2670668"/>
            <a:ext cx="10368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g1fcc14a2e8a_0_223"/>
          <p:cNvCxnSpPr>
            <a:stCxn id="275" idx="3"/>
            <a:endCxn id="274" idx="3"/>
          </p:cNvCxnSpPr>
          <p:nvPr/>
        </p:nvCxnSpPr>
        <p:spPr>
          <a:xfrm flipH="1" rot="10800000">
            <a:off x="1802625" y="3889525"/>
            <a:ext cx="86040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g1fcc14a2e8a_0_223"/>
          <p:cNvCxnSpPr>
            <a:stCxn id="274" idx="5"/>
            <a:endCxn id="277" idx="1"/>
          </p:cNvCxnSpPr>
          <p:nvPr/>
        </p:nvCxnSpPr>
        <p:spPr>
          <a:xfrm>
            <a:off x="3720901" y="3889632"/>
            <a:ext cx="103680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3" name="Google Shape;283;g1fcc14a2e8a_0_223"/>
          <p:cNvGraphicFramePr/>
          <p:nvPr/>
        </p:nvGraphicFramePr>
        <p:xfrm>
          <a:off x="8261150" y="4731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1485450"/>
                <a:gridCol w="1636225"/>
                <a:gridCol w="660500"/>
              </a:tblGrid>
              <a:tr h="37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Parses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0.75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8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NP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104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4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confident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(628 + 104) = 732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confident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105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cc14a2e8a_0_206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mapping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89" name="Google Shape;289;g1fcc14a2e8a_0_206"/>
          <p:cNvGraphicFramePr/>
          <p:nvPr/>
        </p:nvGraphicFramePr>
        <p:xfrm>
          <a:off x="952500" y="16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1501425"/>
                <a:gridCol w="1377150"/>
                <a:gridCol w="1530925"/>
                <a:gridCol w="4829800"/>
                <a:gridCol w="1047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English sense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ZWN written form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Function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VP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Polarity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nice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nice_1_A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CopAP (PositA hle_A)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funny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hlekisayo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funny_1_A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UseV hlekis_V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blind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ngaboni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blind_1_A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UseV bon_V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ngamanga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false_1_A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CopNP (DetCN (DetNum NumPl) (UseN anga_6_N))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believable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nokukholwa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believable_1_A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CopNPAssoc (Deverb15 PPos (UseV kholw_V))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7241f37d4_0_6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adjective grammar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95" name="Google Shape;295;g1d7241f37d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49" y="1358025"/>
            <a:ext cx="8130075" cy="54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7241f37d4_0_13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adjective grammar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1" name="Google Shape;301;g1d7241f37d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738" y="1661487"/>
            <a:ext cx="5632013" cy="213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g1d7241f37d4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1995" y="4357851"/>
            <a:ext cx="5623505" cy="213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g1d7241f37d4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500" y="1661476"/>
            <a:ext cx="3508575" cy="213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g1d7241f37d4_0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4850" y="4064413"/>
            <a:ext cx="2399875" cy="271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5" name="Google Shape;305;g1d7241f37d4_0_13"/>
          <p:cNvCxnSpPr>
            <a:stCxn id="304" idx="3"/>
            <a:endCxn id="302" idx="1"/>
          </p:cNvCxnSpPr>
          <p:nvPr/>
        </p:nvCxnSpPr>
        <p:spPr>
          <a:xfrm>
            <a:off x="3554725" y="5423938"/>
            <a:ext cx="26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g1d7241f37d4_0_13"/>
          <p:cNvCxnSpPr>
            <a:stCxn id="303" idx="3"/>
            <a:endCxn id="301" idx="1"/>
          </p:cNvCxnSpPr>
          <p:nvPr/>
        </p:nvCxnSpPr>
        <p:spPr>
          <a:xfrm>
            <a:off x="4109075" y="2727564"/>
            <a:ext cx="20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7241f37d4_0_103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wrapper tool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2" name="Google Shape;312;g1d7241f37d4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225" y="2457326"/>
            <a:ext cx="6235950" cy="6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d7241f37d4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225" y="2008851"/>
            <a:ext cx="6235961" cy="3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d7241f37d4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7263" y="4111099"/>
            <a:ext cx="7265765" cy="6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d7241f37d4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1225" y="3659651"/>
            <a:ext cx="7257862" cy="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7241f37d4_0_109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wrapper tool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1" name="Google Shape;321;g1d7241f37d4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225" y="1882405"/>
            <a:ext cx="6227727" cy="467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d7241f37d4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225" y="1434409"/>
            <a:ext cx="6227725" cy="39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7241f37d4_0_54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wrapper tool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8" name="Google Shape;328;g1d7241f37d4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225" y="2224525"/>
            <a:ext cx="6103300" cy="3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d7241f37d4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225" y="2683100"/>
            <a:ext cx="6103300" cy="71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d7241f37d4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1225" y="3744026"/>
            <a:ext cx="6103300" cy="40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d7241f37d4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1225" y="4210550"/>
            <a:ext cx="6103300" cy="143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6adbb6bf5_0_57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Evaluation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7" name="Google Shape;337;g1d6adbb6bf5_0_57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How to evaluate?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Use ZulMorph to facilitate evaluation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48 / 50 = 96%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g1d6adbb6bf5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9625" y="2618150"/>
            <a:ext cx="7476551" cy="27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/>
        </p:nvSpPr>
        <p:spPr>
          <a:xfrm>
            <a:off x="527040" y="125280"/>
            <a:ext cx="1097244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Outline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527040" y="1595520"/>
            <a:ext cx="11050920" cy="415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Qualificatives in Zulu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Zulu Resource Grammar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endParaRPr b="0" i="0" sz="1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7241f37d4_0_30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Discussion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4" name="Google Shape;344;g1d7241f37d4_0_30"/>
          <p:cNvSpPr txBox="1"/>
          <p:nvPr/>
        </p:nvSpPr>
        <p:spPr>
          <a:xfrm>
            <a:off x="527045" y="1595525"/>
            <a:ext cx="5512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Adjectives are a small percentage of “adjectives” in ZWN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“Adjectives” in the ZWN are most often verbs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g1d7241f37d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3675" y="1792400"/>
            <a:ext cx="5660400" cy="4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7241f37d4_0_96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1" name="Google Shape;351;g1d7241f37d4_0_96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Zulu resource grammar allows us to take full advantage of morphologically complex written forms in the ZWN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Repeatable process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Future versions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Other word categories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More languages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●"/>
            </a:pPr>
            <a:r>
              <a:rPr b="0" i="0" lang="en-ZA" sz="2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https://github.com/LauretteM/gf-afwn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63242fd48_0_7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ZA" sz="3000">
                <a:latin typeface="Montserrat SemiBold"/>
                <a:ea typeface="Montserrat SemiBold"/>
                <a:cs typeface="Montserrat SemiBold"/>
                <a:sym typeface="Montserrat SemiBold"/>
              </a:rPr>
              <a:t>GF issues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7" name="Google Shape;357;g2063242fd48_0_7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●"/>
            </a:pPr>
            <a:r>
              <a:rPr lang="en-ZA" sz="2200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Major lexical “mismatch”</a:t>
            </a:r>
            <a:endParaRPr sz="2200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●"/>
            </a:pPr>
            <a:r>
              <a:rPr lang="en-ZA" sz="2200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Syntactic translation vs semantic translation?</a:t>
            </a:r>
            <a:endParaRPr sz="2200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●"/>
            </a:pPr>
            <a:r>
              <a:rPr lang="en-ZA" sz="2200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Towards a “phrase” dictionary for systematic differences</a:t>
            </a:r>
            <a:endParaRPr sz="2200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"/>
          <p:cNvSpPr txBox="1"/>
          <p:nvPr/>
        </p:nvSpPr>
        <p:spPr>
          <a:xfrm>
            <a:off x="1981080" y="2857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ZA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Siyabonga!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6adbb6bf5_0_1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Introduction: Zulu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g1d6adbb6bf5_0_1"/>
          <p:cNvSpPr txBox="1"/>
          <p:nvPr/>
        </p:nvSpPr>
        <p:spPr>
          <a:xfrm>
            <a:off x="527050" y="1595526"/>
            <a:ext cx="11050800" cy="4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Zulu → Nguni → Southern Bantu → Bantu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One of 11 official languages of South Africa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Home language of 25% of South Africans (12M in 2011)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Agglutinative morphology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Nominal classification (nouns exhibit “class gender”)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Concordial agreement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1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muntu </a:t>
            </a:r>
            <a:r>
              <a:rPr b="1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omu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hle (1) </a:t>
            </a:r>
            <a:r>
              <a:rPr b="0" i="1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nice person</a:t>
            </a:r>
            <a:endParaRPr b="0" i="1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1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daba </a:t>
            </a:r>
            <a:r>
              <a:rPr b="1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hle (9) </a:t>
            </a:r>
            <a:r>
              <a:rPr b="0" i="1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nice story</a:t>
            </a:r>
            <a:endParaRPr b="0" i="1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1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izi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hlala </a:t>
            </a:r>
            <a:r>
              <a:rPr b="1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ezin</a:t>
            </a: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hle (8) </a:t>
            </a:r>
            <a:r>
              <a:rPr b="0" i="1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nice trees</a:t>
            </a:r>
            <a:endParaRPr b="0" i="1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e0c8afd5e_0_31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Introduction: AfWN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g1fe0c8afd5e_0_31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PWN for NLP inspired AfWN (ZWN) for NLP (Bosch et al, since 2008)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○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ZWN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■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n: 4907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■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v: 1523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■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a: 1590 (1338)</a:t>
            </a:r>
            <a:endParaRPr b="0" i="0" sz="2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Why the expand model?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Montserrat"/>
              <a:buChar char="○"/>
            </a:pP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Under-resourced languages</a:t>
            </a:r>
            <a:endParaRPr b="0" i="0" sz="2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Montserrat"/>
              <a:buChar char="○"/>
            </a:pP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Shared underlying structure</a:t>
            </a:r>
            <a:endParaRPr b="0" i="0" sz="2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Developers of AfWN confronted with the problem of adjectives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Montserrat"/>
              <a:buChar char="○"/>
            </a:pP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Often complex constructions based on nouns and verbs</a:t>
            </a:r>
            <a:endParaRPr b="0" i="0" sz="2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adbb6bf5_0_7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Qualification in Zulu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g1d6adbb6bf5_0_7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English adjectives seldom map to Zulu adjectives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Qualificatives</a:t>
            </a:r>
            <a:endParaRPr b="0" i="0" sz="24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Montserrat"/>
              <a:buChar char="○"/>
            </a:pP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Adjectives (small closed class) 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(big, small, tall etc)</a:t>
            </a:r>
            <a:endParaRPr b="0" i="0" sz="2000" u="none" cap="none" strike="noStrike">
              <a:solidFill>
                <a:srgbClr val="032C5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1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Descriptive possessive </a:t>
            </a:r>
            <a:r>
              <a:rPr b="0" i="1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(of gold </a:t>
            </a:r>
            <a:r>
              <a:rPr b="0" i="0" lang="en-ZA" sz="205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→ golden</a:t>
            </a:r>
            <a:r>
              <a:rPr b="0" i="1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1" sz="2000" u="none" cap="none" strike="noStrike">
              <a:solidFill>
                <a:srgbClr val="032C5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Verbal relative 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(which does not see </a:t>
            </a:r>
            <a:r>
              <a:rPr b="0" i="0" lang="en-ZA" sz="205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→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blind)</a:t>
            </a:r>
            <a:endParaRPr b="0" i="0" sz="2000" u="none" cap="none" strike="noStrike">
              <a:solidFill>
                <a:srgbClr val="032C5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Copulative relative 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(which is a lie </a:t>
            </a:r>
            <a:r>
              <a:rPr b="0" i="0" lang="en-ZA" sz="205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→ false,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which has noise </a:t>
            </a:r>
            <a:r>
              <a:rPr b="0" i="0" lang="en-ZA" sz="205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→ noisy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2000" u="none" cap="none" strike="noStrike">
              <a:solidFill>
                <a:srgbClr val="032C5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Montserrat"/>
              <a:buChar char="●"/>
            </a:pPr>
            <a:r>
              <a:rPr b="0" i="0" lang="en-ZA" sz="24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Mojapelo (2014): </a:t>
            </a:r>
            <a:r>
              <a:rPr b="0" i="0" lang="en-ZA" sz="20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“[t]he challenge ... is that while they [qualificatives] are all meaning equivalents of the same English word category, they straddle a number of morphosyntactic categories in Northern Sotho, which nevertheless share a semantic function.”</a:t>
            </a:r>
            <a:endParaRPr b="0" i="0" sz="20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e0c8afd5e_0_0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Problem: Qualificatives in the ZWN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g1fe0c8afd5e_0_0"/>
          <p:cNvSpPr/>
          <p:nvPr/>
        </p:nvSpPr>
        <p:spPr>
          <a:xfrm>
            <a:off x="1795800" y="1793475"/>
            <a:ext cx="13800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funny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1fe0c8afd5e_0_0"/>
          <p:cNvSpPr/>
          <p:nvPr/>
        </p:nvSpPr>
        <p:spPr>
          <a:xfrm>
            <a:off x="762000" y="3280325"/>
            <a:ext cx="34476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“he always tells such </a:t>
            </a:r>
            <a:r>
              <a:rPr b="1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funny</a:t>
            </a: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jokes and makes us laugh”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g1fe0c8afd5e_0_0"/>
          <p:cNvCxnSpPr>
            <a:stCxn id="208" idx="2"/>
            <a:endCxn id="209" idx="0"/>
          </p:cNvCxnSpPr>
          <p:nvPr/>
        </p:nvCxnSpPr>
        <p:spPr>
          <a:xfrm>
            <a:off x="2485800" y="2685675"/>
            <a:ext cx="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1fe0c8afd5e_0_0"/>
          <p:cNvSpPr/>
          <p:nvPr/>
        </p:nvSpPr>
        <p:spPr>
          <a:xfrm>
            <a:off x="5911000" y="3280325"/>
            <a:ext cx="38436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“uhlala esitshela amahlaya </a:t>
            </a:r>
            <a:r>
              <a:rPr b="1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ahlekisayo</a:t>
            </a: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futhi uyasihlekisa”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g1fe0c8afd5e_0_0"/>
          <p:cNvCxnSpPr>
            <a:stCxn id="209" idx="3"/>
            <a:endCxn id="211" idx="1"/>
          </p:cNvCxnSpPr>
          <p:nvPr/>
        </p:nvCxnSpPr>
        <p:spPr>
          <a:xfrm>
            <a:off x="4209600" y="3726425"/>
            <a:ext cx="17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1fe0c8afd5e_0_0"/>
          <p:cNvSpPr/>
          <p:nvPr/>
        </p:nvSpPr>
        <p:spPr>
          <a:xfrm>
            <a:off x="7142800" y="1793475"/>
            <a:ext cx="13800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hlekisayo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g1fe0c8afd5e_0_0"/>
          <p:cNvCxnSpPr>
            <a:stCxn id="211" idx="0"/>
            <a:endCxn id="213" idx="2"/>
          </p:cNvCxnSpPr>
          <p:nvPr/>
        </p:nvCxnSpPr>
        <p:spPr>
          <a:xfrm rot="10800000">
            <a:off x="7832800" y="2685725"/>
            <a:ext cx="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1fe0c8afd5e_0_0"/>
          <p:cNvSpPr txBox="1"/>
          <p:nvPr/>
        </p:nvSpPr>
        <p:spPr>
          <a:xfrm>
            <a:off x="1273100" y="4711400"/>
            <a:ext cx="28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“indaba ayihlekisanga”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story was not funny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1fe0c8afd5e_0_0"/>
          <p:cNvSpPr/>
          <p:nvPr/>
        </p:nvSpPr>
        <p:spPr>
          <a:xfrm>
            <a:off x="4886875" y="4711400"/>
            <a:ext cx="1899300" cy="594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hlekisayo?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1fe0c8afd5e_0_0"/>
          <p:cNvSpPr/>
          <p:nvPr/>
        </p:nvSpPr>
        <p:spPr>
          <a:xfrm>
            <a:off x="2351050" y="5724300"/>
            <a:ext cx="6300300" cy="5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 gender → tense → polarity → attr/pred </a:t>
            </a: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long/short 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b="1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380+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1fe0c8afd5e_0_0"/>
          <p:cNvSpPr/>
          <p:nvPr/>
        </p:nvSpPr>
        <p:spPr>
          <a:xfrm>
            <a:off x="9153275" y="1702800"/>
            <a:ext cx="2899200" cy="972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hlekis[VRoot]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+a[VTermSuf]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+yo[RelSuf]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8814d97ae_0_0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Problem: diverse morphosyntax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24" name="Google Shape;224;g1f8814d97ae_0_0"/>
          <p:cNvGraphicFramePr/>
          <p:nvPr/>
        </p:nvGraphicFramePr>
        <p:xfrm>
          <a:off x="952500" y="16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1605725"/>
                <a:gridCol w="2529600"/>
                <a:gridCol w="3298825"/>
                <a:gridCol w="2852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English sense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ZWN written form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Past negative predicative (class 9)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Essence?</a:t>
                      </a:r>
                      <a:endParaRPr sz="14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nice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ibingeyin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 [ADJ]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funny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hlekis</a:t>
                      </a:r>
                      <a:r>
                        <a:rPr b="1" lang="en-ZA" sz="14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ayo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ayi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hlekis</a:t>
                      </a: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hlekis [V]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blind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b="1" lang="en-ZA" sz="14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ile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 [V] + NEG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ngamanga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ibinge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ngamanga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 + amanga [COP]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believable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r>
                        <a:rPr b="1" lang="en-ZA" sz="14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kukholwa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ibinge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r>
                        <a:rPr b="1"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kukholwa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ZA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 + (u)kukholwa [COP assoc]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g1f8814d97ae_0_0"/>
          <p:cNvSpPr txBox="1"/>
          <p:nvPr/>
        </p:nvSpPr>
        <p:spPr>
          <a:xfrm>
            <a:off x="938550" y="4358275"/>
            <a:ext cx="1028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these forms are predicate based qualificatives → there is some </a:t>
            </a:r>
            <a:r>
              <a:rPr b="1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verb phrase</a:t>
            </a: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implicit in every written form!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Z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sophisticated computational solution is required to effectively deal with the complexity of the adjective-like qualificatives in the ZWN.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g1fcc14a2e8a_0_142"/>
          <p:cNvGraphicFramePr/>
          <p:nvPr/>
        </p:nvGraphicFramePr>
        <p:xfrm>
          <a:off x="1606875" y="15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759075"/>
                <a:gridCol w="1042725"/>
                <a:gridCol w="703350"/>
                <a:gridCol w="489100"/>
                <a:gridCol w="2035275"/>
                <a:gridCol w="2556575"/>
              </a:tblGrid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Attributive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ngaboni</a:t>
                      </a:r>
                      <a:endParaRPr b="1" sz="1200" u="none" cap="none" strike="noStrike">
                        <a:solidFill>
                          <a:srgbClr val="A64D7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blind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ile(yo)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Future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Predicative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boni</a:t>
                      </a:r>
                      <a:endParaRPr b="1" sz="1400" u="none" cap="none" strike="noStrike">
                        <a:solidFill>
                          <a:srgbClr val="A64D79"/>
                        </a:solidFill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uya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(il)e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g1fcc14a2e8a_0_142"/>
          <p:cNvGraphicFramePr/>
          <p:nvPr/>
        </p:nvGraphicFramePr>
        <p:xfrm>
          <a:off x="1486500" y="16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738825"/>
                <a:gridCol w="1062975"/>
                <a:gridCol w="703350"/>
                <a:gridCol w="489100"/>
                <a:gridCol w="2035275"/>
                <a:gridCol w="2556575"/>
              </a:tblGrid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Attributive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ngaboni</a:t>
                      </a:r>
                      <a:endParaRPr b="1" sz="1200" u="none" cap="none" strike="noStrike">
                        <a:solidFill>
                          <a:srgbClr val="A64D7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blind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ile(yo)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Future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Predicative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boni</a:t>
                      </a:r>
                      <a:endParaRPr b="1" sz="1400" u="none" cap="none" strike="noStrike">
                        <a:solidFill>
                          <a:srgbClr val="A64D79"/>
                        </a:solidFill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uya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(il)e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g1fcc14a2e8a_0_142"/>
          <p:cNvGraphicFramePr/>
          <p:nvPr/>
        </p:nvGraphicFramePr>
        <p:xfrm>
          <a:off x="1344225" y="17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759075"/>
                <a:gridCol w="1042725"/>
                <a:gridCol w="703350"/>
                <a:gridCol w="489100"/>
                <a:gridCol w="2035275"/>
                <a:gridCol w="2556575"/>
              </a:tblGrid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Attributive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ngaboni</a:t>
                      </a:r>
                      <a:endParaRPr b="1" sz="1200" u="none" cap="none" strike="noStrike">
                        <a:solidFill>
                          <a:srgbClr val="A64D7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blind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ile(yo)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Future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Predicative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boni</a:t>
                      </a:r>
                      <a:endParaRPr b="1" sz="1400" u="none" cap="none" strike="noStrike">
                        <a:solidFill>
                          <a:srgbClr val="A64D79"/>
                        </a:solidFill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uya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(il)e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g1fcc14a2e8a_0_142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Problem: surface forms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34" name="Google Shape;234;g1fcc14a2e8a_0_142"/>
          <p:cNvGraphicFramePr/>
          <p:nvPr/>
        </p:nvGraphicFramePr>
        <p:xfrm>
          <a:off x="1222625" y="18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{B8711F7D-9660-4870-A142-67297B1B9726}</a:tableStyleId>
              </a:tblPr>
              <a:tblGrid>
                <a:gridCol w="748950"/>
                <a:gridCol w="1052850"/>
                <a:gridCol w="703350"/>
                <a:gridCol w="489100"/>
                <a:gridCol w="2035275"/>
                <a:gridCol w="2556575"/>
              </a:tblGrid>
              <a:tr h="284275">
                <a:tc rowSpan="1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ZA" sz="13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Class 1</a:t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ZA" sz="13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Form</a:t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ZA" sz="13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Tense</a:t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ZA" sz="13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Pol</a:t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ZA" sz="13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Zulu</a:t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ZA" sz="13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English</a:t>
                      </a:r>
                      <a:endParaRPr sz="13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Attributive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ngaboni</a:t>
                      </a:r>
                      <a:endParaRPr b="1" sz="1200" u="none" cap="none" strike="noStrike">
                        <a:solidFill>
                          <a:srgbClr val="A64D7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blind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ile(yo)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Future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ozo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who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Predicative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boni</a:t>
                      </a:r>
                      <a:endParaRPr b="1" sz="1400" u="none" cap="none" strike="noStrike">
                        <a:solidFill>
                          <a:srgbClr val="A64D79"/>
                        </a:solidFill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uya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is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(il)e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was not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akazuku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  <a:tr h="2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ZA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umuntu uzo</a:t>
                      </a:r>
                      <a:r>
                        <a:rPr b="1" lang="en-ZA" sz="1200" u="none" cap="none" strike="noStrike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</a:t>
                      </a: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ZA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person will not be blind</a:t>
                      </a:r>
                      <a:endParaRPr sz="1400" u="none" cap="none" strike="noStrike"/>
                    </a:p>
                  </a:txBody>
                  <a:tcPr marT="18000" marB="18000" marR="54000" marL="540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g1fcc14a2e8a_0_142"/>
          <p:cNvSpPr txBox="1"/>
          <p:nvPr/>
        </p:nvSpPr>
        <p:spPr>
          <a:xfrm>
            <a:off x="1222613" y="6024250"/>
            <a:ext cx="786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ZA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Examples of Zulu qualificatives derived from the Zulu written form </a:t>
            </a:r>
            <a:r>
              <a:rPr b="1" i="0" lang="en-ZA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ngaboni</a:t>
            </a:r>
            <a:r>
              <a:rPr b="0" i="0" lang="en-ZA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(‘blind’)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6adbb6bf5_0_19"/>
          <p:cNvSpPr txBox="1"/>
          <p:nvPr/>
        </p:nvSpPr>
        <p:spPr>
          <a:xfrm>
            <a:off x="527040" y="125280"/>
            <a:ext cx="1097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ZA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Zulu GF Resource Grammar</a:t>
            </a:r>
            <a:endParaRPr b="0"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g1d6adbb6bf5_0_19"/>
          <p:cNvSpPr txBox="1"/>
          <p:nvPr/>
        </p:nvSpPr>
        <p:spPr>
          <a:xfrm>
            <a:off x="527040" y="1595520"/>
            <a:ext cx="11050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600"/>
              <a:buFont typeface="Montserrat"/>
              <a:buChar char="●"/>
            </a:pPr>
            <a:r>
              <a:rPr b="0" i="0" lang="en-ZA" sz="26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Grammatical Framework resource grammar</a:t>
            </a:r>
            <a:endParaRPr b="0" i="0" sz="26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Implements morphosyntax of Zulu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First available general purpose computational grammar for Zulu (indeed, any African language)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200"/>
              <a:buFont typeface="Montserrat"/>
              <a:buChar char="○"/>
            </a:pPr>
            <a:r>
              <a:rPr b="0" i="0" lang="en-ZA" sz="2200" u="none" cap="none" strike="noStrike">
                <a:solidFill>
                  <a:srgbClr val="032C50"/>
                </a:solidFill>
                <a:latin typeface="Montserrat"/>
                <a:ea typeface="Montserrat"/>
                <a:cs typeface="Montserrat"/>
                <a:sym typeface="Montserrat"/>
              </a:rPr>
              <a:t>GF runtime enables parsing (text to tree) and linearising (tree to text)</a:t>
            </a:r>
            <a:endParaRPr b="0" i="0" sz="2200" u="none" cap="none" strike="noStrike">
              <a:solidFill>
                <a:srgbClr val="032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2018-07-05T10:54:25Z</dcterms:created>
  <dc:creator>Ndumiso Cingo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CSIR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