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6858000" cx="9144000"/>
  <p:notesSz cx="6797675" cy="9926625"/>
  <p:embeddedFontLst>
    <p:embeddedFont>
      <p:font typeface="Montserrat SemiBold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47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pos="1973">
          <p15:clr>
            <a:srgbClr val="A4A3A4"/>
          </p15:clr>
        </p15:guide>
        <p15:guide id="4" pos="158">
          <p15:clr>
            <a:srgbClr val="A4A3A4"/>
          </p15:clr>
        </p15:guide>
        <p15:guide id="5" pos="5623">
          <p15:clr>
            <a:srgbClr val="A4A3A4"/>
          </p15:clr>
        </p15:guide>
        <p15:guide id="6" pos="839">
          <p15:clr>
            <a:srgbClr val="A4A3A4"/>
          </p15:clr>
        </p15:guide>
        <p15:guide id="7" orient="horz" pos="765">
          <p15:clr>
            <a:srgbClr val="A4A3A4"/>
          </p15:clr>
        </p15:guide>
        <p15:guide id="8" orient="horz" pos="1215">
          <p15:clr>
            <a:srgbClr val="A4A3A4"/>
          </p15:clr>
        </p15:guide>
        <p15:guide id="9" pos="4285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4" roundtripDataSignature="AMtx7mh0OELHUknHZyvbv1nli0KX8+TN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96E725-2D32-4A0D-A78E-F1C0B42B8D8F}">
  <a:tblStyle styleId="{AB96E725-2D32-4A0D-A78E-F1C0B42B8D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47" orient="horz"/>
        <p:guide pos="3929" orient="horz"/>
        <p:guide pos="1973"/>
        <p:guide pos="158"/>
        <p:guide pos="5623"/>
        <p:guide pos="839"/>
        <p:guide pos="765" orient="horz"/>
        <p:guide pos="1215" orient="horz"/>
        <p:guide pos="428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20" Type="http://schemas.openxmlformats.org/officeDocument/2006/relationships/slide" Target="slides/slide12.xml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22" Type="http://schemas.openxmlformats.org/officeDocument/2006/relationships/slide" Target="slides/slide14.xml"/><Relationship Id="rId44" Type="http://customschemas.google.com/relationships/presentationmetadata" Target="metadata"/><Relationship Id="rId21" Type="http://schemas.openxmlformats.org/officeDocument/2006/relationships/slide" Target="slides/slide13.xml"/><Relationship Id="rId43" Type="http://schemas.openxmlformats.org/officeDocument/2006/relationships/font" Target="fonts/MontserratMedium-bold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ontserratSemiBold-bold.fntdata"/><Relationship Id="rId10" Type="http://schemas.openxmlformats.org/officeDocument/2006/relationships/slide" Target="slides/slide2.xml"/><Relationship Id="rId32" Type="http://schemas.openxmlformats.org/officeDocument/2006/relationships/font" Target="fonts/MontserratSemiBold-regular.fntdata"/><Relationship Id="rId13" Type="http://schemas.openxmlformats.org/officeDocument/2006/relationships/slide" Target="slides/slide5.xml"/><Relationship Id="rId35" Type="http://schemas.openxmlformats.org/officeDocument/2006/relationships/font" Target="fonts/MontserratSemiBold-boldItalic.fntdata"/><Relationship Id="rId12" Type="http://schemas.openxmlformats.org/officeDocument/2006/relationships/slide" Target="slides/slide4.xml"/><Relationship Id="rId34" Type="http://schemas.openxmlformats.org/officeDocument/2006/relationships/font" Target="fonts/MontserratSemiBold-italic.fntdata"/><Relationship Id="rId15" Type="http://schemas.openxmlformats.org/officeDocument/2006/relationships/slide" Target="slides/slide7.xml"/><Relationship Id="rId37" Type="http://schemas.openxmlformats.org/officeDocument/2006/relationships/font" Target="fonts/Montserrat-bold.fntdata"/><Relationship Id="rId14" Type="http://schemas.openxmlformats.org/officeDocument/2006/relationships/slide" Target="slides/slide6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9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8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331a78fe3b_0_261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of the isiZulu RG has entailed some choices over what to implement and what to leave 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sentences that are very nearly literal translations of each other, have different abstract syntax trees.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main reasons for deviating from the “universal” common abstract syntax: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linguistic transparency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efficiency</a:t>
            </a:r>
            <a:endParaRPr/>
          </a:p>
        </p:txBody>
      </p:sp>
      <p:sp>
        <p:nvSpPr>
          <p:cNvPr id="149" name="Google Shape;149;g1331a78fe3b_0_26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31a78fe3b_0_272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 representation of how lexical items live in the grammar. Rules govern how they are combined.</a:t>
            </a:r>
            <a:endParaRPr/>
          </a:p>
        </p:txBody>
      </p:sp>
      <p:sp>
        <p:nvSpPr>
          <p:cNvPr id="158" name="Google Shape;158;g1331a78fe3b_0_27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31a78fe3b_0_413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of the isiZulu RG has entailed some choices over what to implement and what to leave out.</a:t>
            </a:r>
            <a:endParaRPr/>
          </a:p>
        </p:txBody>
      </p:sp>
      <p:sp>
        <p:nvSpPr>
          <p:cNvPr id="166" name="Google Shape;166;g1331a78fe3b_0_41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31a78fe3b_0_29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1331a78fe3b_0_29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31a78fe3b_0_403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331a78fe3b_0_40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31a78fe3b_0_362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there may still be </a:t>
            </a:r>
            <a:r>
              <a:rPr lang="en-US"/>
              <a:t>errors, the important point is that they can be fixed like any other software bug.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 mfana omkhulu uyahamba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 tree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girl_N, beautiful_A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 mfana unemoto enkulu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that_Quant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blue_A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NumPl (2nd)</a:t>
            </a:r>
            <a:endParaRPr/>
          </a:p>
        </p:txBody>
      </p:sp>
      <p:sp>
        <p:nvSpPr>
          <p:cNvPr id="189" name="Google Shape;189;g1331a78fe3b_0_36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31a78fe3b_0_304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331a78fe3b_0_304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31a78fe3b_0_34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331a78fe3b_0_348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31a78fe3b_0_322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331a78fe3b_0_32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31a78fe3b_0_335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331a78fe3b_0_335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331a78fe3b_0_12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Context (2 minutes)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Problem (3 minutes)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Solution requirements (5 minutes)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Groundwork (10 minutes)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Application (5 minutes)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Demo (5 minutes)</a:t>
            </a:r>
            <a:endParaRPr/>
          </a:p>
        </p:txBody>
      </p:sp>
      <p:sp>
        <p:nvSpPr>
          <p:cNvPr id="53" name="Google Shape;53;g1331a78fe3b_0_1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331a78fe3b_0_371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331a78fe3b_0_371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31a78fe3b_0_387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1331a78fe3b_0_387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31a78fe3b_0_376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 mfana omkhulu uyahamba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 tree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girl_N, beautiful_A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 mfana unemoto enkulu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Edit 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that_Quant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blue_A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NumPl (2nd)</a:t>
            </a:r>
            <a:endParaRPr/>
          </a:p>
        </p:txBody>
      </p:sp>
      <p:sp>
        <p:nvSpPr>
          <p:cNvPr id="257" name="Google Shape;257;g1331a78fe3b_0_37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31a78fe3b_0_17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331a78fe3b_0_17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31a78fe3b_0_2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1331a78fe3b_0_28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1a78fe3b_0_38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31a78fe3b_0_38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31a78fe3b_0_46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31a78fe3b_0_46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31a78fe3b_0_213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are eating bread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am eating bread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mina ngidla isinkwa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wenu udla isinkwa</a:t>
            </a:r>
            <a:endParaRPr/>
          </a:p>
        </p:txBody>
      </p:sp>
      <p:sp>
        <p:nvSpPr>
          <p:cNvPr id="95" name="Google Shape;95;g1331a78fe3b_0_213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31a78fe3b_0_192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331a78fe3b_0_192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31a78fe3b_0_234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331a78fe3b_0_234:notes"/>
          <p:cNvSpPr/>
          <p:nvPr>
            <p:ph idx="2" type="sldImg"/>
          </p:nvPr>
        </p:nvSpPr>
        <p:spPr>
          <a:xfrm>
            <a:off x="917575" y="744538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347505" y="78513"/>
            <a:ext cx="8229600" cy="97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  <a:defRPr b="1" sz="28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395288" y="1595439"/>
            <a:ext cx="8288337" cy="415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032C50"/>
              </a:buClr>
              <a:buSzPts val="2000"/>
              <a:buChar char="•"/>
              <a:defRPr sz="20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32C50"/>
              </a:buClr>
              <a:buSzPts val="1800"/>
              <a:buChar char="–"/>
              <a:defRPr sz="18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032C50"/>
              </a:buClr>
              <a:buSzPts val="1600"/>
              <a:buChar char="•"/>
              <a:defRPr sz="16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32C50"/>
              </a:buClr>
              <a:buSzPts val="1600"/>
              <a:buChar char="–"/>
              <a:defRPr sz="16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032C50"/>
              </a:buClr>
              <a:buSzPts val="1200"/>
              <a:buChar char="»"/>
              <a:defRPr sz="12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/>
          <p:nvPr/>
        </p:nvSpPr>
        <p:spPr>
          <a:xfrm>
            <a:off x="157232" y="6058038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35525" y="5755157"/>
            <a:ext cx="2429699" cy="842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347505" y="78513"/>
            <a:ext cx="8229600" cy="97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  <a:defRPr b="1" sz="28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395288" y="1595439"/>
            <a:ext cx="8288337" cy="415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032C50"/>
              </a:buClr>
              <a:buSzPts val="2000"/>
              <a:buChar char="•"/>
              <a:defRPr sz="20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32C50"/>
              </a:buClr>
              <a:buSzPts val="1800"/>
              <a:buChar char="–"/>
              <a:defRPr sz="18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032C50"/>
              </a:buClr>
              <a:buSzPts val="1600"/>
              <a:buChar char="•"/>
              <a:defRPr sz="16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32C50"/>
              </a:buClr>
              <a:buSzPts val="1600"/>
              <a:buChar char="–"/>
              <a:defRPr sz="16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032C50"/>
              </a:buClr>
              <a:buSzPts val="1200"/>
              <a:buChar char="»"/>
              <a:defRPr sz="12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/>
          <p:nvPr/>
        </p:nvSpPr>
        <p:spPr>
          <a:xfrm>
            <a:off x="157232" y="6058038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47505" y="78513"/>
            <a:ext cx="8229600" cy="97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  <a:defRPr b="1" sz="28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>
            <a:off x="395288" y="1595439"/>
            <a:ext cx="8288337" cy="415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032C50"/>
              </a:buClr>
              <a:buSzPts val="2000"/>
              <a:buChar char="•"/>
              <a:defRPr sz="20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32C50"/>
              </a:buClr>
              <a:buSzPts val="1800"/>
              <a:buChar char="–"/>
              <a:defRPr sz="18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032C50"/>
              </a:buClr>
              <a:buSzPts val="1600"/>
              <a:buChar char="•"/>
              <a:defRPr sz="16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32C50"/>
              </a:buClr>
              <a:buSzPts val="1600"/>
              <a:buChar char="–"/>
              <a:defRPr sz="16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032C50"/>
              </a:buClr>
              <a:buSzPts val="1200"/>
              <a:buChar char="»"/>
              <a:defRPr sz="12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107951"/>
            <a:ext cx="8229600" cy="973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  <a:defRPr b="1" sz="28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395288" y="1595438"/>
            <a:ext cx="8288337" cy="4348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032C50"/>
              </a:buClr>
              <a:buSzPts val="2000"/>
              <a:buChar char="•"/>
              <a:defRPr sz="20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32C50"/>
              </a:buClr>
              <a:buSzPts val="1800"/>
              <a:buChar char="–"/>
              <a:defRPr sz="18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rgbClr val="032C50"/>
              </a:buClr>
              <a:buSzPts val="1600"/>
              <a:buChar char="•"/>
              <a:defRPr sz="16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32C50"/>
              </a:buClr>
              <a:buSzPts val="1600"/>
              <a:buChar char="–"/>
              <a:defRPr sz="16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032C50"/>
              </a:buClr>
              <a:buSzPts val="1200"/>
              <a:buChar char="»"/>
              <a:defRPr sz="12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/>
          <p:nvPr/>
        </p:nvSpPr>
        <p:spPr>
          <a:xfrm>
            <a:off x="157232" y="6058038"/>
            <a:ext cx="539612" cy="539612"/>
          </a:xfrm>
          <a:prstGeom prst="ellipse">
            <a:avLst/>
          </a:prstGeom>
          <a:solidFill>
            <a:srgbClr val="032C50"/>
          </a:solidFill>
          <a:ln>
            <a:noFill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942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  <a:defRPr b="1" sz="2800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1" type="ftr"/>
          </p:nvPr>
        </p:nvSpPr>
        <p:spPr>
          <a:xfrm>
            <a:off x="3124200" y="6356358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/>
        </p:nvSpPr>
        <p:spPr>
          <a:xfrm>
            <a:off x="8676456" y="6453336"/>
            <a:ext cx="586408" cy="313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3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32C5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32C5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32C5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6"/>
          <p:cNvSpPr txBox="1"/>
          <p:nvPr/>
        </p:nvSpPr>
        <p:spPr>
          <a:xfrm>
            <a:off x="8676456" y="6453337"/>
            <a:ext cx="586408" cy="313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252" y="0"/>
            <a:ext cx="9150504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32C5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32C5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32C5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32C5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32C5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8"/>
          <p:cNvSpPr txBox="1"/>
          <p:nvPr/>
        </p:nvSpPr>
        <p:spPr>
          <a:xfrm>
            <a:off x="8676456" y="6453337"/>
            <a:ext cx="586408" cy="313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3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Zulu_language" TargetMode="External"/><Relationship Id="rId4" Type="http://schemas.openxmlformats.org/officeDocument/2006/relationships/hyperlink" Target="https://commons.wikimedia.org/w/index.php?curid=28087429" TargetMode="External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/>
          <p:nvPr/>
        </p:nvSpPr>
        <p:spPr>
          <a:xfrm>
            <a:off x="0" y="1633418"/>
            <a:ext cx="9144000" cy="80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1633418"/>
            <a:ext cx="9144000" cy="808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842675" y="1556900"/>
            <a:ext cx="74139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Multilingual natural language generation for early literacy support</a:t>
            </a:r>
            <a:endParaRPr i="0" sz="3100" u="none" cap="none" strike="noStrike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Laurette Marais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7BFD6"/>
                </a:solidFill>
                <a:latin typeface="Montserrat"/>
                <a:ea typeface="Montserrat"/>
                <a:cs typeface="Montserrat"/>
                <a:sym typeface="Montserrat"/>
              </a:rPr>
              <a:t>15 June 2022</a:t>
            </a:r>
            <a:endParaRPr i="0" sz="1800" u="none" cap="none" strike="noStrike">
              <a:solidFill>
                <a:srgbClr val="27BFD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31a78fe3b_0_261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Groundwork: GF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g1331a78fe3b_0_261"/>
          <p:cNvSpPr txBox="1"/>
          <p:nvPr/>
        </p:nvSpPr>
        <p:spPr>
          <a:xfrm>
            <a:off x="5697488" y="5220075"/>
            <a:ext cx="2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this big boy walks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3" name="Google Shape;153;g1331a78fe3b_0_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938" y="1214449"/>
            <a:ext cx="4172925" cy="379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331a78fe3b_0_261"/>
          <p:cNvSpPr txBox="1"/>
          <p:nvPr/>
        </p:nvSpPr>
        <p:spPr>
          <a:xfrm>
            <a:off x="1094800" y="5220075"/>
            <a:ext cx="24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lo mfana omkhulu uyahamba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55" name="Google Shape;155;g1331a78fe3b_0_2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25" y="1214438"/>
            <a:ext cx="4540139" cy="3862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1a78fe3b_0_272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Groundwork: GF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1" name="Google Shape;161;g1331a78fe3b_0_272"/>
          <p:cNvGraphicFramePr/>
          <p:nvPr/>
        </p:nvGraphicFramePr>
        <p:xfrm>
          <a:off x="536600" y="144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{AB96E725-2D32-4A0D-A78E-F1C0B42B8D8F}</a:tableStyleId>
              </a:tblPr>
              <a:tblGrid>
                <a:gridCol w="652250"/>
                <a:gridCol w="967600"/>
                <a:gridCol w="1177875"/>
              </a:tblGrid>
              <a:tr h="381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boy_N</a:t>
                      </a:r>
                      <a:r>
                        <a:rPr lang="en-US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i="1"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</a:t>
                      </a:r>
                      <a:endParaRPr sz="10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Sg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Full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umfana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abafana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Reduced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mfana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bafana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Poss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mfana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bafana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Loc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kumfana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kubafana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c</a:t>
                      </a:r>
                      <a:endParaRPr sz="10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C1_2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graphicFrame>
        <p:nvGraphicFramePr>
          <p:cNvPr id="162" name="Google Shape;162;g1331a78fe3b_0_272"/>
          <p:cNvGraphicFramePr/>
          <p:nvPr/>
        </p:nvGraphicFramePr>
        <p:xfrm>
          <a:off x="3714213" y="4424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{AB96E725-2D32-4A0D-A78E-F1C0B42B8D8F}</a:tableStyleId>
              </a:tblPr>
              <a:tblGrid>
                <a:gridCol w="451275"/>
                <a:gridCol w="443400"/>
                <a:gridCol w="688750"/>
              </a:tblGrid>
              <a:tr h="3657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big_A</a:t>
                      </a:r>
                      <a:endParaRPr i="1" sz="12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2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</a:t>
                      </a:r>
                      <a:endParaRPr sz="10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AF1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khulu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AF2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nkulu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AF3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khulu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t</a:t>
                      </a:r>
                      <a:endParaRPr sz="10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AdjType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  <p:graphicFrame>
        <p:nvGraphicFramePr>
          <p:cNvPr id="163" name="Google Shape;163;g1331a78fe3b_0_272"/>
          <p:cNvGraphicFramePr/>
          <p:nvPr/>
        </p:nvGraphicFramePr>
        <p:xfrm>
          <a:off x="4102400" y="172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{AB96E725-2D32-4A0D-A78E-F1C0B42B8D8F}</a:tableStyleId>
              </a:tblPr>
              <a:tblGrid>
                <a:gridCol w="676650"/>
                <a:gridCol w="816000"/>
                <a:gridCol w="721425"/>
                <a:gridCol w="662225"/>
                <a:gridCol w="644075"/>
                <a:gridCol w="954350"/>
              </a:tblGrid>
              <a:tr h="3505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walk</a:t>
                      </a:r>
                      <a:r>
                        <a:rPr lang="en-US" sz="11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_V</a:t>
                      </a:r>
                      <a:endParaRPr sz="11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047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</a:t>
                      </a:r>
                      <a:endParaRPr sz="9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R_a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R_ile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R_e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R_i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R_anga</a:t>
                      </a:r>
                      <a:endParaRPr sz="8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/>
                </a:tc>
              </a:tr>
              <a:tr h="4571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hamba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hamb</a:t>
                      </a: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ile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hambe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hambi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hamb</a:t>
                      </a: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anga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r</a:t>
                      </a:r>
                      <a:endParaRPr sz="9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RC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5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syl</a:t>
                      </a:r>
                      <a:endParaRPr sz="9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/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SylMult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5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voice</a:t>
                      </a:r>
                      <a:endParaRPr sz="900"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Active</a:t>
                      </a:r>
                      <a:endParaRPr sz="9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31a78fe3b_0_413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Groundwork: GF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g1331a78fe3b_0_413"/>
          <p:cNvSpPr txBox="1"/>
          <p:nvPr/>
        </p:nvSpPr>
        <p:spPr>
          <a:xfrm>
            <a:off x="5697488" y="5220075"/>
            <a:ext cx="24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this big boy walks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0" name="Google Shape;170;g1331a78fe3b_0_413"/>
          <p:cNvSpPr txBox="1"/>
          <p:nvPr/>
        </p:nvSpPr>
        <p:spPr>
          <a:xfrm>
            <a:off x="1094800" y="5220075"/>
            <a:ext cx="24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lo mfana omkhulu uyahamba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1" name="Google Shape;171;g1331a78fe3b_0_4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264" y="1272363"/>
            <a:ext cx="3716258" cy="3747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331a78fe3b_0_4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0663"/>
            <a:ext cx="4768463" cy="36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31a78fe3b_0_295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Groundwork: GF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g1331a78fe3b_0_295"/>
          <p:cNvSpPr txBox="1"/>
          <p:nvPr/>
        </p:nvSpPr>
        <p:spPr>
          <a:xfrm>
            <a:off x="2421050" y="5929500"/>
            <a:ext cx="30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lo mfana omkhulu uqotho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79" name="Google Shape;179;g1331a78fe3b_0_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800" y="1320663"/>
            <a:ext cx="5238608" cy="445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31a78fe3b_0_403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Groundwork: GF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g1331a78fe3b_0_403"/>
          <p:cNvSpPr txBox="1"/>
          <p:nvPr/>
        </p:nvSpPr>
        <p:spPr>
          <a:xfrm>
            <a:off x="2421050" y="5929500"/>
            <a:ext cx="30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D0D"/>
                </a:solidFill>
                <a:highlight>
                  <a:srgbClr val="F0F4EF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le moto enkulu iluhlaza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86" name="Google Shape;186;g1331a78fe3b_0_4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838" y="1320663"/>
            <a:ext cx="5156528" cy="445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31a78fe3b_0_362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Groundwork: GF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g1331a78fe3b_0_362"/>
          <p:cNvSpPr txBox="1"/>
          <p:nvPr>
            <p:ph idx="1" type="body"/>
          </p:nvPr>
        </p:nvSpPr>
        <p:spPr>
          <a:xfrm>
            <a:off x="395300" y="1595450"/>
            <a:ext cx="83310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Demo of resource grammar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31a78fe3b_0_304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1331a78fe3b_0_304"/>
          <p:cNvSpPr txBox="1"/>
          <p:nvPr>
            <p:ph idx="1" type="body"/>
          </p:nvPr>
        </p:nvSpPr>
        <p:spPr>
          <a:xfrm>
            <a:off x="395300" y="1595450"/>
            <a:ext cx="83310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Given a GF runtime, the 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GF runtime provides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parsing of text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linearising of trees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incremental NLG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controlled translation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parse in one language, linearise in another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How can we exploit this to support early literacy and language learning?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31a78fe3b_0_348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4" name="Google Shape;204;g1331a78fe3b_0_348"/>
          <p:cNvGrpSpPr/>
          <p:nvPr/>
        </p:nvGrpSpPr>
        <p:grpSpPr>
          <a:xfrm>
            <a:off x="1152400" y="1744650"/>
            <a:ext cx="6619800" cy="3570000"/>
            <a:chOff x="595875" y="1435500"/>
            <a:chExt cx="6619800" cy="3570000"/>
          </a:xfrm>
        </p:grpSpPr>
        <p:sp>
          <p:nvSpPr>
            <p:cNvPr id="205" name="Google Shape;205;g1331a78fe3b_0_348"/>
            <p:cNvSpPr/>
            <p:nvPr/>
          </p:nvSpPr>
          <p:spPr>
            <a:xfrm>
              <a:off x="595875" y="1435500"/>
              <a:ext cx="6619800" cy="3570000"/>
            </a:xfrm>
            <a:prstGeom prst="roundRect">
              <a:avLst>
                <a:gd fmla="val 4892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1331a78fe3b_0_348"/>
            <p:cNvSpPr/>
            <p:nvPr/>
          </p:nvSpPr>
          <p:spPr>
            <a:xfrm>
              <a:off x="855875" y="1733450"/>
              <a:ext cx="3575400" cy="74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1331a78fe3b_0_348"/>
            <p:cNvSpPr/>
            <p:nvPr/>
          </p:nvSpPr>
          <p:spPr>
            <a:xfrm>
              <a:off x="855875" y="2611725"/>
              <a:ext cx="3575400" cy="210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1331a78fe3b_0_348"/>
            <p:cNvSpPr/>
            <p:nvPr/>
          </p:nvSpPr>
          <p:spPr>
            <a:xfrm>
              <a:off x="1072600" y="1906850"/>
              <a:ext cx="8775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Ugogo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9" name="Google Shape;209;g1331a78fe3b_0_348"/>
            <p:cNvSpPr/>
            <p:nvPr/>
          </p:nvSpPr>
          <p:spPr>
            <a:xfrm>
              <a:off x="1008325" y="2785125"/>
              <a:ext cx="10719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uyapheka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0" name="Google Shape;210;g1331a78fe3b_0_348"/>
            <p:cNvSpPr/>
            <p:nvPr/>
          </p:nvSpPr>
          <p:spPr>
            <a:xfrm>
              <a:off x="2200800" y="2785125"/>
              <a:ext cx="12120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uyahamba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1" name="Google Shape;211;g1331a78fe3b_0_348"/>
            <p:cNvSpPr/>
            <p:nvPr/>
          </p:nvSpPr>
          <p:spPr>
            <a:xfrm>
              <a:off x="1008325" y="3349225"/>
              <a:ext cx="10719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ubona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2" name="Google Shape;212;g1331a78fe3b_0_348"/>
            <p:cNvSpPr/>
            <p:nvPr/>
          </p:nvSpPr>
          <p:spPr>
            <a:xfrm>
              <a:off x="4582825" y="1733450"/>
              <a:ext cx="2351100" cy="29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Ngibona ugogo.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31a78fe3b_0_322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8" name="Google Shape;218;g1331a78fe3b_0_322"/>
          <p:cNvGrpSpPr/>
          <p:nvPr/>
        </p:nvGrpSpPr>
        <p:grpSpPr>
          <a:xfrm>
            <a:off x="1152400" y="1744650"/>
            <a:ext cx="6619800" cy="3570000"/>
            <a:chOff x="595875" y="1435500"/>
            <a:chExt cx="6619800" cy="3570000"/>
          </a:xfrm>
        </p:grpSpPr>
        <p:sp>
          <p:nvSpPr>
            <p:cNvPr id="219" name="Google Shape;219;g1331a78fe3b_0_322"/>
            <p:cNvSpPr/>
            <p:nvPr/>
          </p:nvSpPr>
          <p:spPr>
            <a:xfrm>
              <a:off x="595875" y="1435500"/>
              <a:ext cx="6619800" cy="3570000"/>
            </a:xfrm>
            <a:prstGeom prst="roundRect">
              <a:avLst>
                <a:gd fmla="val 4892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1331a78fe3b_0_322"/>
            <p:cNvSpPr/>
            <p:nvPr/>
          </p:nvSpPr>
          <p:spPr>
            <a:xfrm>
              <a:off x="855875" y="1733450"/>
              <a:ext cx="3575400" cy="74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g1331a78fe3b_0_322"/>
            <p:cNvSpPr/>
            <p:nvPr/>
          </p:nvSpPr>
          <p:spPr>
            <a:xfrm>
              <a:off x="855875" y="2611725"/>
              <a:ext cx="3575400" cy="210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g1331a78fe3b_0_322"/>
            <p:cNvSpPr/>
            <p:nvPr/>
          </p:nvSpPr>
          <p:spPr>
            <a:xfrm>
              <a:off x="1072600" y="1906850"/>
              <a:ext cx="8775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Ugogo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3" name="Google Shape;223;g1331a78fe3b_0_322"/>
            <p:cNvSpPr/>
            <p:nvPr/>
          </p:nvSpPr>
          <p:spPr>
            <a:xfrm>
              <a:off x="1008325" y="2785125"/>
              <a:ext cx="10719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uyapheka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4" name="Google Shape;224;g1331a78fe3b_0_322"/>
            <p:cNvSpPr/>
            <p:nvPr/>
          </p:nvSpPr>
          <p:spPr>
            <a:xfrm>
              <a:off x="2200800" y="2785125"/>
              <a:ext cx="12120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uyahamba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5" name="Google Shape;225;g1331a78fe3b_0_322"/>
            <p:cNvSpPr/>
            <p:nvPr/>
          </p:nvSpPr>
          <p:spPr>
            <a:xfrm>
              <a:off x="1008325" y="3349225"/>
              <a:ext cx="10719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ubona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6" name="Google Shape;226;g1331a78fe3b_0_322"/>
            <p:cNvSpPr/>
            <p:nvPr/>
          </p:nvSpPr>
          <p:spPr>
            <a:xfrm>
              <a:off x="4582825" y="1733450"/>
              <a:ext cx="2351100" cy="29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Ngibona ugogo.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 see the grandmother.</a:t>
              </a:r>
              <a:endParaRPr i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31a78fe3b_0_335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2" name="Google Shape;232;g1331a78fe3b_0_335"/>
          <p:cNvGrpSpPr/>
          <p:nvPr/>
        </p:nvGrpSpPr>
        <p:grpSpPr>
          <a:xfrm>
            <a:off x="1152400" y="1744650"/>
            <a:ext cx="6619800" cy="3570000"/>
            <a:chOff x="595875" y="1435500"/>
            <a:chExt cx="6619800" cy="3570000"/>
          </a:xfrm>
        </p:grpSpPr>
        <p:sp>
          <p:nvSpPr>
            <p:cNvPr id="233" name="Google Shape;233;g1331a78fe3b_0_335"/>
            <p:cNvSpPr/>
            <p:nvPr/>
          </p:nvSpPr>
          <p:spPr>
            <a:xfrm>
              <a:off x="595875" y="1435500"/>
              <a:ext cx="6619800" cy="3570000"/>
            </a:xfrm>
            <a:prstGeom prst="roundRect">
              <a:avLst>
                <a:gd fmla="val 4892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g1331a78fe3b_0_335"/>
            <p:cNvSpPr/>
            <p:nvPr/>
          </p:nvSpPr>
          <p:spPr>
            <a:xfrm>
              <a:off x="855875" y="1733450"/>
              <a:ext cx="3575400" cy="74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g1331a78fe3b_0_335"/>
            <p:cNvSpPr/>
            <p:nvPr/>
          </p:nvSpPr>
          <p:spPr>
            <a:xfrm>
              <a:off x="855875" y="2611725"/>
              <a:ext cx="3575400" cy="2101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g1331a78fe3b_0_335"/>
            <p:cNvSpPr/>
            <p:nvPr/>
          </p:nvSpPr>
          <p:spPr>
            <a:xfrm>
              <a:off x="1072600" y="1906850"/>
              <a:ext cx="8775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7" name="Google Shape;237;g1331a78fe3b_0_335"/>
            <p:cNvSpPr/>
            <p:nvPr/>
          </p:nvSpPr>
          <p:spPr>
            <a:xfrm>
              <a:off x="1008325" y="2785125"/>
              <a:ext cx="10719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cook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8" name="Google Shape;238;g1331a78fe3b_0_335"/>
            <p:cNvSpPr/>
            <p:nvPr/>
          </p:nvSpPr>
          <p:spPr>
            <a:xfrm>
              <a:off x="2200800" y="2785125"/>
              <a:ext cx="12120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walk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9" name="Google Shape;239;g1331a78fe3b_0_335"/>
            <p:cNvSpPr/>
            <p:nvPr/>
          </p:nvSpPr>
          <p:spPr>
            <a:xfrm>
              <a:off x="1008325" y="3349225"/>
              <a:ext cx="1071900" cy="4008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see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0" name="Google Shape;240;g1331a78fe3b_0_335"/>
            <p:cNvSpPr/>
            <p:nvPr/>
          </p:nvSpPr>
          <p:spPr>
            <a:xfrm>
              <a:off x="4582825" y="1733450"/>
              <a:ext cx="2351100" cy="297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I see the grandmother</a:t>
              </a:r>
              <a:r>
                <a:rPr lang="en-US"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Ngibona ugogo</a:t>
              </a:r>
              <a:r>
                <a:rPr i="1" lang="en-US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  <a:endParaRPr i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331a78fe3b_0_12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Outline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g1331a78fe3b_0_12"/>
          <p:cNvSpPr txBox="1"/>
          <p:nvPr>
            <p:ph idx="1" type="body"/>
          </p:nvPr>
        </p:nvSpPr>
        <p:spPr>
          <a:xfrm>
            <a:off x="395288" y="1595439"/>
            <a:ext cx="82884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Context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Solution requirements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Groundwork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•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31a78fe3b_0_371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1331a78fe3b_0_371"/>
          <p:cNvSpPr txBox="1"/>
          <p:nvPr>
            <p:ph idx="1" type="body"/>
          </p:nvPr>
        </p:nvSpPr>
        <p:spPr>
          <a:xfrm>
            <a:off x="395300" y="1595450"/>
            <a:ext cx="83310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Demo of incremental NLG with TTS speech prompt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31a78fe3b_0_387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g1331a78fe3b_0_387"/>
          <p:cNvSpPr txBox="1"/>
          <p:nvPr>
            <p:ph idx="1" type="body"/>
          </p:nvPr>
        </p:nvSpPr>
        <p:spPr>
          <a:xfrm>
            <a:off x="395300" y="1595450"/>
            <a:ext cx="83310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0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Support foundation phase literacy development, using NLP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learning to read and write HL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learning the LOLT (English)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learning to read and write the LOLT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Challenges specific to NLP for isiZulu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 SemiBold"/>
                <a:ea typeface="Montserrat SemiBold"/>
                <a:cs typeface="Montserrat SemiBold"/>
                <a:sym typeface="Montserrat SemiBold"/>
              </a:rPr>
              <a:t>Under-resourced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(human and other…)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Agglutinating </a:t>
            </a:r>
            <a:r>
              <a:rPr lang="en-US" sz="1800">
                <a:latin typeface="Montserrat SemiBold"/>
                <a:ea typeface="Montserrat SemiBold"/>
                <a:cs typeface="Montserrat SemiBold"/>
                <a:sym typeface="Montserrat SemiBold"/>
              </a:rPr>
              <a:t>morphology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Data sparseness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Conjunctive </a:t>
            </a:r>
            <a:r>
              <a:rPr lang="en-US" sz="1800">
                <a:latin typeface="Montserrat SemiBold"/>
                <a:ea typeface="Montserrat SemiBold"/>
                <a:cs typeface="Montserrat SemiBold"/>
                <a:sym typeface="Montserrat SemiBold"/>
              </a:rPr>
              <a:t>orthography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Morpheme fusion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3" name="Google Shape;253;g1331a78fe3b_0_387"/>
          <p:cNvSpPr/>
          <p:nvPr/>
        </p:nvSpPr>
        <p:spPr>
          <a:xfrm>
            <a:off x="5640600" y="3273450"/>
            <a:ext cx="365100" cy="2177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331a78fe3b_0_387"/>
          <p:cNvSpPr txBox="1"/>
          <p:nvPr/>
        </p:nvSpPr>
        <p:spPr>
          <a:xfrm>
            <a:off x="6005700" y="4162200"/>
            <a:ext cx="21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32C5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resource grammar</a:t>
            </a:r>
            <a:endParaRPr>
              <a:solidFill>
                <a:srgbClr val="032C5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31a78fe3b_0_376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1331a78fe3b_0_376"/>
          <p:cNvSpPr txBox="1"/>
          <p:nvPr>
            <p:ph idx="1" type="body"/>
          </p:nvPr>
        </p:nvSpPr>
        <p:spPr>
          <a:xfrm>
            <a:off x="395300" y="1595450"/>
            <a:ext cx="83310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Requirements of NLP in supporting </a:t>
            </a: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foundation phase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>
                <a:solidFill>
                  <a:srgbClr val="B45F0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literacy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language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Correctness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Morphology and syntax - </a:t>
            </a:r>
            <a:r>
              <a:rPr lang="en-US" sz="1600">
                <a:latin typeface="Montserrat SemiBold"/>
                <a:ea typeface="Montserrat SemiBold"/>
                <a:cs typeface="Montserrat SemiBold"/>
                <a:sym typeface="Montserrat SemiBold"/>
              </a:rPr>
              <a:t>resource grammar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Semantics (across languages) - </a:t>
            </a:r>
            <a:r>
              <a:rPr lang="en-US" sz="1600">
                <a:latin typeface="Montserrat SemiBold"/>
                <a:ea typeface="Montserrat SemiBold"/>
                <a:cs typeface="Montserrat SemiBold"/>
                <a:sym typeface="Montserrat SemiBold"/>
              </a:rPr>
              <a:t>application grammar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Coverage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Linguistic structures 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600">
                <a:latin typeface="Montserrat SemiBold"/>
                <a:ea typeface="Montserrat SemiBold"/>
                <a:cs typeface="Montserrat SemiBold"/>
                <a:sym typeface="Montserrat SemiBold"/>
              </a:rPr>
              <a:t>resource grammar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Vocabulary (curriculum) 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-US" sz="1600">
                <a:latin typeface="Montserrat SemiBold"/>
                <a:ea typeface="Montserrat SemiBold"/>
                <a:cs typeface="Montserrat SemiBold"/>
                <a:sym typeface="Montserrat SemiBold"/>
              </a:rPr>
              <a:t>application grammar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Repetition vs novelty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US" sz="1600">
                <a:latin typeface="Montserrat SemiBold"/>
                <a:ea typeface="Montserrat SemiBold"/>
                <a:cs typeface="Montserrat SemiBold"/>
                <a:sym typeface="Montserrat SemiBold"/>
              </a:rPr>
              <a:t>application grammar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Multimodal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Engaging with text and speech - </a:t>
            </a:r>
            <a:r>
              <a:rPr lang="en-US" sz="1600">
                <a:latin typeface="Montserrat SemiBold"/>
                <a:ea typeface="Montserrat SemiBold"/>
                <a:cs typeface="Montserrat SemiBold"/>
                <a:sym typeface="Montserrat SemiBold"/>
              </a:rPr>
              <a:t>speech technology</a:t>
            </a:r>
            <a:endParaRPr sz="1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31a78fe3b_0_17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Context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g1331a78fe3b_0_17"/>
          <p:cNvSpPr txBox="1"/>
          <p:nvPr>
            <p:ph idx="1" type="body"/>
          </p:nvPr>
        </p:nvSpPr>
        <p:spPr>
          <a:xfrm>
            <a:off x="395297" y="1595450"/>
            <a:ext cx="61941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0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isiZulu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~11.5M</a:t>
            </a:r>
            <a:r>
              <a:rPr baseline="30000" lang="en-US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(23%) home language speakers (2011)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Largest home language in South Africa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~260k Grade 1 learners with isiZulu HL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PIRLS</a:t>
            </a:r>
            <a:r>
              <a:rPr baseline="30000" lang="en-US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: 87% Grade 4’s cannot read for comprehension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About 230k?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HL education Grades 1 - 3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English/Afrikaans education Grades 4 - 12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g1331a78fe3b_0_17"/>
          <p:cNvSpPr txBox="1"/>
          <p:nvPr/>
        </p:nvSpPr>
        <p:spPr>
          <a:xfrm>
            <a:off x="743125" y="5841125"/>
            <a:ext cx="562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AutoNum type="arabicPeriod"/>
            </a:pPr>
            <a:r>
              <a:rPr lang="en-U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https://en.wikipedia.org/wiki/Zulu_language</a:t>
            </a:r>
            <a:r>
              <a:rPr lang="en-US" sz="1000"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Montserrat"/>
                <a:ea typeface="Montserrat"/>
                <a:cs typeface="Montserrat"/>
                <a:sym typeface="Montserrat"/>
              </a:rPr>
              <a:t>image: </a:t>
            </a:r>
            <a:r>
              <a:rPr lang="en-US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https://commons.wikimedia.org/w/index.php?curid=28087429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AutoNum type="arabicPeriod"/>
            </a:pPr>
            <a:r>
              <a:rPr lang="en-US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Howie, Sarah J., et al. PIRLS literacy 2016: South African highlights report (Grade 4). Centre for Evaluation and Assessment (CEA), 2017.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g1331a78fe3b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326" y="1595450"/>
            <a:ext cx="2337201" cy="204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1a78fe3b_0_28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g1331a78fe3b_0_28"/>
          <p:cNvSpPr txBox="1"/>
          <p:nvPr>
            <p:ph idx="1" type="body"/>
          </p:nvPr>
        </p:nvSpPr>
        <p:spPr>
          <a:xfrm>
            <a:off x="395300" y="1595450"/>
            <a:ext cx="83310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000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Support foundation phase literacy development, using NLP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learning to read and write HL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learning the LOLT (English)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learning to read and write the LOLT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Challenges specific to NLP for isiZulu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 SemiBold"/>
                <a:ea typeface="Montserrat SemiBold"/>
                <a:cs typeface="Montserrat SemiBold"/>
                <a:sym typeface="Montserrat SemiBold"/>
              </a:rPr>
              <a:t>Under-resourced</a:t>
            </a: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 (human and other…)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Agglutinating </a:t>
            </a:r>
            <a:r>
              <a:rPr lang="en-US" sz="1800">
                <a:latin typeface="Montserrat SemiBold"/>
                <a:ea typeface="Montserrat SemiBold"/>
                <a:cs typeface="Montserrat SemiBold"/>
                <a:sym typeface="Montserrat SemiBold"/>
              </a:rPr>
              <a:t>morphology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SemiBold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Data sparseness</a:t>
            </a:r>
            <a:endParaRPr sz="18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Conjunctive </a:t>
            </a:r>
            <a:r>
              <a:rPr lang="en-US" sz="1800">
                <a:latin typeface="Montserrat SemiBold"/>
                <a:ea typeface="Montserrat SemiBold"/>
                <a:cs typeface="Montserrat SemiBold"/>
                <a:sym typeface="Montserrat SemiBold"/>
              </a:rPr>
              <a:t>orthography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Morpheme fusion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31a78fe3b_0_38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Solution requirements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g1331a78fe3b_0_38"/>
          <p:cNvSpPr txBox="1"/>
          <p:nvPr>
            <p:ph idx="1" type="body"/>
          </p:nvPr>
        </p:nvSpPr>
        <p:spPr>
          <a:xfrm>
            <a:off x="395300" y="1595450"/>
            <a:ext cx="83310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Requirements of NLP in supporting </a:t>
            </a:r>
            <a:r>
              <a:rPr lang="en-US">
                <a:latin typeface="Montserrat SemiBold"/>
                <a:ea typeface="Montserrat SemiBold"/>
                <a:cs typeface="Montserrat SemiBold"/>
                <a:sym typeface="Montserrat SemiBold"/>
              </a:rPr>
              <a:t>foundation phase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>
                <a:solidFill>
                  <a:srgbClr val="B45F0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literacy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language learning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Correctness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Morphology and syntax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Semantics (across languages)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Coverage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Linguistic structures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Vocabulary (curriculum)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Repetition vs novelty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-"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Multimodal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Engaging with text and speech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31a78fe3b_0_46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Groundwork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g1331a78fe3b_0_46"/>
          <p:cNvSpPr txBox="1"/>
          <p:nvPr>
            <p:ph idx="1" type="body"/>
          </p:nvPr>
        </p:nvSpPr>
        <p:spPr>
          <a:xfrm>
            <a:off x="395300" y="1595450"/>
            <a:ext cx="83310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Grammatical Framework (GF) is well positioned to provide for these requirements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GF “is a programming language for multilingual grammar applications”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interlingua architecture: abstract syntax vs concrete syntax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distinguishes between resource grammars and application grammars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3" name="Google Shape;83;g1331a78fe3b_0_46"/>
          <p:cNvGrpSpPr/>
          <p:nvPr/>
        </p:nvGrpSpPr>
        <p:grpSpPr>
          <a:xfrm>
            <a:off x="1611938" y="3589850"/>
            <a:ext cx="4278125" cy="2165400"/>
            <a:chOff x="1571150" y="3970525"/>
            <a:chExt cx="4278125" cy="2165400"/>
          </a:xfrm>
        </p:grpSpPr>
        <p:sp>
          <p:nvSpPr>
            <p:cNvPr id="84" name="Google Shape;84;g1331a78fe3b_0_46"/>
            <p:cNvSpPr/>
            <p:nvPr/>
          </p:nvSpPr>
          <p:spPr>
            <a:xfrm>
              <a:off x="3036175" y="4692325"/>
              <a:ext cx="13482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Abstract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5" name="Google Shape;85;g1331a78fe3b_0_46"/>
            <p:cNvSpPr/>
            <p:nvPr/>
          </p:nvSpPr>
          <p:spPr>
            <a:xfrm>
              <a:off x="1571150" y="39705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</a:t>
              </a: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" name="Google Shape;86;g1331a78fe3b_0_46"/>
            <p:cNvSpPr/>
            <p:nvPr/>
          </p:nvSpPr>
          <p:spPr>
            <a:xfrm>
              <a:off x="4384375" y="39705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2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" name="Google Shape;87;g1331a78fe3b_0_46"/>
            <p:cNvSpPr/>
            <p:nvPr/>
          </p:nvSpPr>
          <p:spPr>
            <a:xfrm>
              <a:off x="1571150" y="54141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3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" name="Google Shape;88;g1331a78fe3b_0_46"/>
            <p:cNvSpPr/>
            <p:nvPr/>
          </p:nvSpPr>
          <p:spPr>
            <a:xfrm>
              <a:off x="4384375" y="54141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4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9" name="Google Shape;89;g1331a78fe3b_0_46"/>
            <p:cNvCxnSpPr>
              <a:stCxn id="84" idx="1"/>
              <a:endCxn id="85" idx="5"/>
            </p:cNvCxnSpPr>
            <p:nvPr/>
          </p:nvCxnSpPr>
          <p:spPr>
            <a:xfrm rot="10800000">
              <a:off x="2821414" y="4586530"/>
              <a:ext cx="4122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0" name="Google Shape;90;g1331a78fe3b_0_46"/>
            <p:cNvCxnSpPr>
              <a:stCxn id="84" idx="7"/>
              <a:endCxn id="86" idx="3"/>
            </p:cNvCxnSpPr>
            <p:nvPr/>
          </p:nvCxnSpPr>
          <p:spPr>
            <a:xfrm flipH="1" rot="10800000">
              <a:off x="4186936" y="4586530"/>
              <a:ext cx="4119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1" name="Google Shape;91;g1331a78fe3b_0_46"/>
            <p:cNvCxnSpPr>
              <a:stCxn id="87" idx="7"/>
              <a:endCxn id="84" idx="3"/>
            </p:cNvCxnSpPr>
            <p:nvPr/>
          </p:nvCxnSpPr>
          <p:spPr>
            <a:xfrm flipH="1" rot="10800000">
              <a:off x="2821520" y="5308330"/>
              <a:ext cx="4122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2" name="Google Shape;92;g1331a78fe3b_0_46"/>
            <p:cNvCxnSpPr>
              <a:stCxn id="88" idx="1"/>
              <a:endCxn id="84" idx="5"/>
            </p:cNvCxnSpPr>
            <p:nvPr/>
          </p:nvCxnSpPr>
          <p:spPr>
            <a:xfrm rot="10800000">
              <a:off x="4187005" y="5308330"/>
              <a:ext cx="4119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31a78fe3b_0_213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Groundwork: GF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8" name="Google Shape;98;g1331a78fe3b_0_213"/>
          <p:cNvGrpSpPr/>
          <p:nvPr/>
        </p:nvGrpSpPr>
        <p:grpSpPr>
          <a:xfrm>
            <a:off x="2323238" y="2668400"/>
            <a:ext cx="4278125" cy="2165400"/>
            <a:chOff x="1571150" y="3970525"/>
            <a:chExt cx="4278125" cy="2165400"/>
          </a:xfrm>
        </p:grpSpPr>
        <p:sp>
          <p:nvSpPr>
            <p:cNvPr id="99" name="Google Shape;99;g1331a78fe3b_0_213"/>
            <p:cNvSpPr/>
            <p:nvPr/>
          </p:nvSpPr>
          <p:spPr>
            <a:xfrm>
              <a:off x="3036175" y="4692325"/>
              <a:ext cx="13482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Abstract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" name="Google Shape;100;g1331a78fe3b_0_213"/>
            <p:cNvSpPr/>
            <p:nvPr/>
          </p:nvSpPr>
          <p:spPr>
            <a:xfrm>
              <a:off x="1571150" y="39705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1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" name="Google Shape;101;g1331a78fe3b_0_213"/>
            <p:cNvSpPr/>
            <p:nvPr/>
          </p:nvSpPr>
          <p:spPr>
            <a:xfrm>
              <a:off x="4384375" y="39705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2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" name="Google Shape;102;g1331a78fe3b_0_213"/>
            <p:cNvSpPr/>
            <p:nvPr/>
          </p:nvSpPr>
          <p:spPr>
            <a:xfrm>
              <a:off x="1571150" y="54141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3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" name="Google Shape;103;g1331a78fe3b_0_213"/>
            <p:cNvSpPr/>
            <p:nvPr/>
          </p:nvSpPr>
          <p:spPr>
            <a:xfrm>
              <a:off x="4384375" y="54141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4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04" name="Google Shape;104;g1331a78fe3b_0_213"/>
            <p:cNvCxnSpPr>
              <a:stCxn id="99" idx="1"/>
              <a:endCxn id="100" idx="5"/>
            </p:cNvCxnSpPr>
            <p:nvPr/>
          </p:nvCxnSpPr>
          <p:spPr>
            <a:xfrm rot="10800000">
              <a:off x="2821414" y="4586530"/>
              <a:ext cx="4122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05" name="Google Shape;105;g1331a78fe3b_0_213"/>
            <p:cNvCxnSpPr>
              <a:stCxn id="99" idx="7"/>
              <a:endCxn id="101" idx="3"/>
            </p:cNvCxnSpPr>
            <p:nvPr/>
          </p:nvCxnSpPr>
          <p:spPr>
            <a:xfrm flipH="1" rot="10800000">
              <a:off x="4186936" y="4586530"/>
              <a:ext cx="4119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06" name="Google Shape;106;g1331a78fe3b_0_213"/>
            <p:cNvCxnSpPr>
              <a:stCxn id="102" idx="7"/>
              <a:endCxn id="99" idx="3"/>
            </p:cNvCxnSpPr>
            <p:nvPr/>
          </p:nvCxnSpPr>
          <p:spPr>
            <a:xfrm flipH="1" rot="10800000">
              <a:off x="2821520" y="5308330"/>
              <a:ext cx="4122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07" name="Google Shape;107;g1331a78fe3b_0_213"/>
            <p:cNvCxnSpPr>
              <a:stCxn id="103" idx="1"/>
              <a:endCxn id="99" idx="5"/>
            </p:cNvCxnSpPr>
            <p:nvPr/>
          </p:nvCxnSpPr>
          <p:spPr>
            <a:xfrm rot="10800000">
              <a:off x="4187005" y="5308330"/>
              <a:ext cx="4119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108" name="Google Shape;108;g1331a78fe3b_0_213"/>
          <p:cNvSpPr txBox="1"/>
          <p:nvPr/>
        </p:nvSpPr>
        <p:spPr>
          <a:xfrm>
            <a:off x="3518425" y="1718250"/>
            <a:ext cx="36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EatS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: Someone -&gt; Food -&gt; 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9" name="Google Shape;109;g1331a78fe3b_0_213"/>
          <p:cNvCxnSpPr>
            <a:stCxn id="99" idx="0"/>
            <a:endCxn id="108" idx="2"/>
          </p:cNvCxnSpPr>
          <p:nvPr/>
        </p:nvCxnSpPr>
        <p:spPr>
          <a:xfrm rot="-5400000">
            <a:off x="4269163" y="2311700"/>
            <a:ext cx="1271700" cy="8853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10" name="Google Shape;110;g1331a78fe3b_0_213"/>
          <p:cNvSpPr txBox="1"/>
          <p:nvPr/>
        </p:nvSpPr>
        <p:spPr>
          <a:xfrm>
            <a:off x="138000" y="1740102"/>
            <a:ext cx="27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EatS s f  = s ++ “eet” ++ f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g1331a78fe3b_0_213"/>
          <p:cNvCxnSpPr>
            <a:stCxn id="100" idx="2"/>
            <a:endCxn id="110" idx="2"/>
          </p:cNvCxnSpPr>
          <p:nvPr/>
        </p:nvCxnSpPr>
        <p:spPr>
          <a:xfrm rot="10800000">
            <a:off x="1518338" y="2140400"/>
            <a:ext cx="804900" cy="888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12" name="Google Shape;112;g1331a78fe3b_0_213"/>
          <p:cNvSpPr txBox="1"/>
          <p:nvPr/>
        </p:nvSpPr>
        <p:spPr>
          <a:xfrm>
            <a:off x="250825" y="5506525"/>
            <a:ext cx="34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EatS s f = s ++ “? eating” ++ 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g1331a78fe3b_0_213"/>
          <p:cNvCxnSpPr>
            <a:stCxn id="102" idx="3"/>
            <a:endCxn id="112" idx="0"/>
          </p:cNvCxnSpPr>
          <p:nvPr/>
        </p:nvCxnSpPr>
        <p:spPr>
          <a:xfrm rot="5400000">
            <a:off x="1863217" y="4832045"/>
            <a:ext cx="778500" cy="570600"/>
          </a:xfrm>
          <a:prstGeom prst="curvedConnector3">
            <a:avLst>
              <a:gd fmla="val 56785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14" name="Google Shape;114;g1331a78fe3b_0_213"/>
          <p:cNvSpPr txBox="1"/>
          <p:nvPr/>
        </p:nvSpPr>
        <p:spPr>
          <a:xfrm>
            <a:off x="4851375" y="5159950"/>
            <a:ext cx="34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EatS s f = s ++ “?dla” ++ f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g1331a78fe3b_0_213"/>
          <p:cNvCxnSpPr>
            <a:stCxn id="103" idx="5"/>
            <a:endCxn id="114" idx="0"/>
          </p:cNvCxnSpPr>
          <p:nvPr/>
        </p:nvCxnSpPr>
        <p:spPr>
          <a:xfrm flipH="1" rot="-5400000">
            <a:off x="6261283" y="4853645"/>
            <a:ext cx="432000" cy="180900"/>
          </a:xfrm>
          <a:prstGeom prst="curvedConnector3">
            <a:avLst>
              <a:gd fmla="val 6221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31a78fe3b_0_192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Groundwork: GF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1" name="Google Shape;121;g1331a78fe3b_0_192"/>
          <p:cNvGrpSpPr/>
          <p:nvPr/>
        </p:nvGrpSpPr>
        <p:grpSpPr>
          <a:xfrm>
            <a:off x="2323238" y="2668400"/>
            <a:ext cx="4278125" cy="2165400"/>
            <a:chOff x="1571150" y="3970525"/>
            <a:chExt cx="4278125" cy="2165400"/>
          </a:xfrm>
        </p:grpSpPr>
        <p:sp>
          <p:nvSpPr>
            <p:cNvPr id="122" name="Google Shape;122;g1331a78fe3b_0_192"/>
            <p:cNvSpPr/>
            <p:nvPr/>
          </p:nvSpPr>
          <p:spPr>
            <a:xfrm>
              <a:off x="3036175" y="4692325"/>
              <a:ext cx="13482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Abstract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" name="Google Shape;123;g1331a78fe3b_0_192"/>
            <p:cNvSpPr/>
            <p:nvPr/>
          </p:nvSpPr>
          <p:spPr>
            <a:xfrm>
              <a:off x="1571150" y="39705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1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" name="Google Shape;124;g1331a78fe3b_0_192"/>
            <p:cNvSpPr/>
            <p:nvPr/>
          </p:nvSpPr>
          <p:spPr>
            <a:xfrm>
              <a:off x="4384375" y="39705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2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" name="Google Shape;125;g1331a78fe3b_0_192"/>
            <p:cNvSpPr/>
            <p:nvPr/>
          </p:nvSpPr>
          <p:spPr>
            <a:xfrm>
              <a:off x="1571150" y="54141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3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" name="Google Shape;126;g1331a78fe3b_0_192"/>
            <p:cNvSpPr/>
            <p:nvPr/>
          </p:nvSpPr>
          <p:spPr>
            <a:xfrm>
              <a:off x="4384375" y="5414125"/>
              <a:ext cx="1464900" cy="721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Montserrat"/>
                  <a:ea typeface="Montserrat"/>
                  <a:cs typeface="Montserrat"/>
                  <a:sym typeface="Montserrat"/>
                </a:rPr>
                <a:t>Concrete 4</a:t>
              </a:r>
              <a:endParaRPr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27" name="Google Shape;127;g1331a78fe3b_0_192"/>
            <p:cNvCxnSpPr>
              <a:stCxn id="122" idx="1"/>
              <a:endCxn id="123" idx="5"/>
            </p:cNvCxnSpPr>
            <p:nvPr/>
          </p:nvCxnSpPr>
          <p:spPr>
            <a:xfrm rot="10800000">
              <a:off x="2821414" y="4586530"/>
              <a:ext cx="4122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28" name="Google Shape;128;g1331a78fe3b_0_192"/>
            <p:cNvCxnSpPr>
              <a:stCxn id="122" idx="7"/>
              <a:endCxn id="124" idx="3"/>
            </p:cNvCxnSpPr>
            <p:nvPr/>
          </p:nvCxnSpPr>
          <p:spPr>
            <a:xfrm flipH="1" rot="10800000">
              <a:off x="4186936" y="4586530"/>
              <a:ext cx="4119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29" name="Google Shape;129;g1331a78fe3b_0_192"/>
            <p:cNvCxnSpPr>
              <a:stCxn id="125" idx="7"/>
              <a:endCxn id="122" idx="3"/>
            </p:cNvCxnSpPr>
            <p:nvPr/>
          </p:nvCxnSpPr>
          <p:spPr>
            <a:xfrm flipH="1" rot="10800000">
              <a:off x="2821520" y="5308330"/>
              <a:ext cx="4122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30" name="Google Shape;130;g1331a78fe3b_0_192"/>
            <p:cNvCxnSpPr>
              <a:stCxn id="126" idx="1"/>
              <a:endCxn id="122" idx="5"/>
            </p:cNvCxnSpPr>
            <p:nvPr/>
          </p:nvCxnSpPr>
          <p:spPr>
            <a:xfrm rot="10800000">
              <a:off x="4187005" y="5308330"/>
              <a:ext cx="411900" cy="21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131" name="Google Shape;131;g1331a78fe3b_0_192"/>
          <p:cNvSpPr txBox="1"/>
          <p:nvPr/>
        </p:nvSpPr>
        <p:spPr>
          <a:xfrm>
            <a:off x="2987625" y="1357288"/>
            <a:ext cx="23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PredVP : NP -&gt; VP -&gt; Cl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2" name="Google Shape;132;g1331a78fe3b_0_192"/>
          <p:cNvCxnSpPr>
            <a:stCxn id="122" idx="0"/>
            <a:endCxn id="131" idx="2"/>
          </p:cNvCxnSpPr>
          <p:nvPr/>
        </p:nvCxnSpPr>
        <p:spPr>
          <a:xfrm flipH="1" rot="5400000">
            <a:off x="3500563" y="2428400"/>
            <a:ext cx="1632600" cy="2910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33" name="Google Shape;133;g1331a78fe3b_0_192"/>
          <p:cNvSpPr txBox="1"/>
          <p:nvPr/>
        </p:nvSpPr>
        <p:spPr>
          <a:xfrm>
            <a:off x="138000" y="2118438"/>
            <a:ext cx="27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PredVP np vp = np.s ++ vp.s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1331a78fe3b_0_192"/>
          <p:cNvCxnSpPr>
            <a:stCxn id="123" idx="2"/>
            <a:endCxn id="133" idx="2"/>
          </p:cNvCxnSpPr>
          <p:nvPr/>
        </p:nvCxnSpPr>
        <p:spPr>
          <a:xfrm rot="10800000">
            <a:off x="1518338" y="2518700"/>
            <a:ext cx="804900" cy="510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35" name="Google Shape;135;g1331a78fe3b_0_192"/>
          <p:cNvSpPr txBox="1"/>
          <p:nvPr/>
        </p:nvSpPr>
        <p:spPr>
          <a:xfrm>
            <a:off x="5609700" y="1928825"/>
            <a:ext cx="34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PredVP np vp = vp.v ++ np.s ++ vp.obj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g1331a78fe3b_0_192"/>
          <p:cNvSpPr txBox="1"/>
          <p:nvPr/>
        </p:nvSpPr>
        <p:spPr>
          <a:xfrm>
            <a:off x="4554325" y="5328275"/>
            <a:ext cx="41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PredVP np vp = np.s ++ vp.s ! np.agr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7" name="Google Shape;137;g1331a78fe3b_0_192"/>
          <p:cNvCxnSpPr>
            <a:stCxn id="126" idx="5"/>
            <a:endCxn id="136" idx="0"/>
          </p:cNvCxnSpPr>
          <p:nvPr/>
        </p:nvCxnSpPr>
        <p:spPr>
          <a:xfrm flipH="1" rot="-5400000">
            <a:off x="6210583" y="4904345"/>
            <a:ext cx="600300" cy="247800"/>
          </a:xfrm>
          <a:prstGeom prst="curvedConnector3">
            <a:avLst>
              <a:gd fmla="val 58794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38" name="Google Shape;138;g1331a78fe3b_0_192"/>
          <p:cNvCxnSpPr>
            <a:stCxn id="124" idx="7"/>
            <a:endCxn id="135" idx="2"/>
          </p:cNvCxnSpPr>
          <p:nvPr/>
        </p:nvCxnSpPr>
        <p:spPr>
          <a:xfrm rot="-5400000">
            <a:off x="6633883" y="2081855"/>
            <a:ext cx="445200" cy="939300"/>
          </a:xfrm>
          <a:prstGeom prst="curvedConnector3">
            <a:avLst>
              <a:gd fmla="val 6185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39" name="Google Shape;139;g1331a78fe3b_0_192"/>
          <p:cNvSpPr txBox="1"/>
          <p:nvPr/>
        </p:nvSpPr>
        <p:spPr>
          <a:xfrm>
            <a:off x="187150" y="5395725"/>
            <a:ext cx="41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PredVP np vp = np.s ++ vp.s ! np.agr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g1331a78fe3b_0_192"/>
          <p:cNvCxnSpPr>
            <a:stCxn id="125" idx="4"/>
            <a:endCxn id="139" idx="0"/>
          </p:cNvCxnSpPr>
          <p:nvPr/>
        </p:nvCxnSpPr>
        <p:spPr>
          <a:xfrm rot="5400000">
            <a:off x="2380688" y="4720700"/>
            <a:ext cx="561900" cy="7881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31a78fe3b_0_234"/>
          <p:cNvSpPr txBox="1"/>
          <p:nvPr>
            <p:ph type="title"/>
          </p:nvPr>
        </p:nvSpPr>
        <p:spPr>
          <a:xfrm>
            <a:off x="347505" y="195063"/>
            <a:ext cx="82296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32C50"/>
              </a:buClr>
              <a:buSzPts val="2800"/>
              <a:buFont typeface="Arial"/>
              <a:buNone/>
            </a:pPr>
            <a:r>
              <a:rPr lang="en-US" sz="3000">
                <a:latin typeface="Montserrat"/>
                <a:ea typeface="Montserrat"/>
                <a:cs typeface="Montserrat"/>
                <a:sym typeface="Montserrat"/>
              </a:rPr>
              <a:t>Groundwork: GF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1331a78fe3b_0_234"/>
          <p:cNvSpPr txBox="1"/>
          <p:nvPr>
            <p:ph idx="1" type="body"/>
          </p:nvPr>
        </p:nvSpPr>
        <p:spPr>
          <a:xfrm>
            <a:off x="395300" y="1595450"/>
            <a:ext cx="8331000" cy="4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GF Resource Grammar Library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common (“universal”) abstract syntax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30+ languages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now includes isiZulu (WIP funded by SADiLaR)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computational lexicon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treebanks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Implementation includes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lexical paradigms for nouns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-"/>
            </a:pPr>
            <a:r>
              <a:rPr lang="en-US" sz="1800">
                <a:latin typeface="Montserrat"/>
                <a:ea typeface="Montserrat"/>
                <a:cs typeface="Montserrat"/>
                <a:sym typeface="Montserrat"/>
              </a:rPr>
              <a:t>morphosyntactic rules for verb phrases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verbs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copulatives (identifying, descriptive, associative)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conjunctive orthography?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specific focus on syntax of NP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2018-07-05T10:54:25Z</dcterms:created>
  <dc:creator>Ndumiso Cingo</dc:creator>
</cp:coreProperties>
</file>