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y="5143500" cx="9144000"/>
  <p:notesSz cx="6858000" cy="9144000"/>
  <p:embeddedFontLst>
    <p:embeddedFont>
      <p:font typeface="Montserrat SemiBold"/>
      <p:regular r:id="rId30"/>
      <p:bold r:id="rId31"/>
      <p:italic r:id="rId32"/>
      <p:boldItalic r:id="rId33"/>
    </p:embeddedFont>
    <p:embeddedFont>
      <p:font typeface="Montserrat"/>
      <p:regular r:id="rId34"/>
      <p:bold r:id="rId35"/>
      <p:italic r:id="rId36"/>
      <p:boldItalic r:id="rId37"/>
    </p:embeddedFont>
    <p:embeddedFont>
      <p:font typeface="Montserrat Black"/>
      <p:bold r:id="rId38"/>
      <p:boldItalic r:id="rId39"/>
    </p:embeddedFont>
    <p:embeddedFont>
      <p:font typeface="Montserrat Medium"/>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6447A41-5CF1-4891-BC8A-B7E872D02607}">
  <a:tblStyle styleId="{06447A41-5CF1-4891-BC8A-B7E872D0260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MontserratMedium-regular.fntdata"/><Relationship Id="rId20" Type="http://schemas.openxmlformats.org/officeDocument/2006/relationships/slide" Target="slides/slide14.xml"/><Relationship Id="rId42" Type="http://schemas.openxmlformats.org/officeDocument/2006/relationships/font" Target="fonts/MontserratMedium-italic.fntdata"/><Relationship Id="rId41" Type="http://schemas.openxmlformats.org/officeDocument/2006/relationships/font" Target="fonts/MontserratMedium-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MontserratMedium-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SemiBold-bold.fntdata"/><Relationship Id="rId30" Type="http://schemas.openxmlformats.org/officeDocument/2006/relationships/font" Target="fonts/MontserratSemiBold-regular.fntdata"/><Relationship Id="rId11" Type="http://schemas.openxmlformats.org/officeDocument/2006/relationships/slide" Target="slides/slide5.xml"/><Relationship Id="rId33" Type="http://schemas.openxmlformats.org/officeDocument/2006/relationships/font" Target="fonts/MontserratSemiBold-boldItalic.fntdata"/><Relationship Id="rId10" Type="http://schemas.openxmlformats.org/officeDocument/2006/relationships/slide" Target="slides/slide4.xml"/><Relationship Id="rId32" Type="http://schemas.openxmlformats.org/officeDocument/2006/relationships/font" Target="fonts/MontserratSemiBold-italic.fntdata"/><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Montserrat-regular.fntdata"/><Relationship Id="rId15" Type="http://schemas.openxmlformats.org/officeDocument/2006/relationships/slide" Target="slides/slide9.xml"/><Relationship Id="rId37" Type="http://schemas.openxmlformats.org/officeDocument/2006/relationships/font" Target="fonts/Montserrat-boldItalic.fntdata"/><Relationship Id="rId14" Type="http://schemas.openxmlformats.org/officeDocument/2006/relationships/slide" Target="slides/slide8.xml"/><Relationship Id="rId36" Type="http://schemas.openxmlformats.org/officeDocument/2006/relationships/font" Target="fonts/Montserrat-italic.fntdata"/><Relationship Id="rId17" Type="http://schemas.openxmlformats.org/officeDocument/2006/relationships/slide" Target="slides/slide11.xml"/><Relationship Id="rId39" Type="http://schemas.openxmlformats.org/officeDocument/2006/relationships/font" Target="fonts/MontserratBlack-boldItalic.fntdata"/><Relationship Id="rId16" Type="http://schemas.openxmlformats.org/officeDocument/2006/relationships/slide" Target="slides/slide10.xml"/><Relationship Id="rId38" Type="http://schemas.openxmlformats.org/officeDocument/2006/relationships/font" Target="fonts/MontserratBlack-bold.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e63df178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e63df178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Hello. I will be talking about our efforts towards implementing a Zulu resource grammar. Our efforts are, specifically, the efforts of my colleague/mother, namely Laurette Pretorius, and I, and we are </a:t>
            </a:r>
            <a:r>
              <a:rPr lang="en-GB"/>
              <a:t>privileged</a:t>
            </a:r>
            <a:r>
              <a:rPr lang="en-GB"/>
              <a:t> to work with Prof Lionel Posthumus, one of the top Zulu linguists in South Africa.</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e662a039c4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e662a039c4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August I reported on our progress on the noun phrase, and I’ll be spending quite some time giving an update on that. The reason for our focus on the noun phrase is because, syntactically, the noun phrase is the most complex category in Zulu.</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e714113adc_2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e714113adc_2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August, we said that we were </a:t>
            </a:r>
            <a:r>
              <a:rPr lang="en-GB"/>
              <a:t>taking a few liberties with the RG abstract syntax. I am here to report that this has only gotten worse!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three main reasons for this</a:t>
            </a:r>
            <a:endParaRPr/>
          </a:p>
          <a:p>
            <a:pPr indent="-298450" lvl="0" marL="457200" rtl="0" algn="l">
              <a:spcBef>
                <a:spcPts val="0"/>
              </a:spcBef>
              <a:spcAft>
                <a:spcPts val="0"/>
              </a:spcAft>
              <a:buSzPts val="1100"/>
              <a:buAutoNum type="arabicPeriod"/>
            </a:pPr>
            <a:r>
              <a:rPr lang="en-GB"/>
              <a:t>The Zulu grammar has a tendency to blow up - we need to keep it compileable at all times, so we are only implementing things we are reasonably sure about. </a:t>
            </a:r>
            <a:endParaRPr/>
          </a:p>
          <a:p>
            <a:pPr indent="-298450" lvl="0" marL="457200" rtl="0" algn="l">
              <a:spcBef>
                <a:spcPts val="0"/>
              </a:spcBef>
              <a:spcAft>
                <a:spcPts val="0"/>
              </a:spcAft>
              <a:buSzPts val="1100"/>
              <a:buAutoNum type="arabicPeriod"/>
            </a:pPr>
            <a:r>
              <a:rPr lang="en-GB"/>
              <a:t>Zulu linguistics has never been studied with such a strong focus on “fitting in” with a kind of universal conception of grammar, so we’re doing a lot of figuring out as we go. Sorting out form and function is a lot of two steps forward, at least one step back.</a:t>
            </a:r>
            <a:endParaRPr/>
          </a:p>
          <a:p>
            <a:pPr indent="-298450" lvl="0" marL="457200" rtl="0" algn="l">
              <a:spcBef>
                <a:spcPts val="0"/>
              </a:spcBef>
              <a:spcAft>
                <a:spcPts val="0"/>
              </a:spcAft>
              <a:buSzPts val="1100"/>
              <a:buAutoNum type="arabicPeriod"/>
            </a:pPr>
            <a:r>
              <a:rPr lang="en-GB"/>
              <a:t>This also means that we can’t optimise too early, because backtracking becomes very difficult. We try to make the code as self-documenting and reflective of the linguistics as far as possible.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Our goal is to produce something useful, and it has to be useful primarily for speakers of Zulu. It has to, therefore, be a recogniseable implementation of Zulu, but we also want to participate in the multilingual advantages of the RGL.</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e63df17839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e63df17839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was on top of the to-do list in August of last year. Consider the noun </a:t>
            </a:r>
            <a:r>
              <a:rPr lang="en-GB"/>
              <a:t>phrase</a:t>
            </a:r>
            <a:r>
              <a:rPr lang="en-GB"/>
              <a:t> that means “all those big stadiums”. In the first sentence, its use is relatively straight forward. The verb is transitive (or V2) and there’s </a:t>
            </a:r>
            <a:r>
              <a:rPr lang="en-GB"/>
              <a:t>nothing</a:t>
            </a:r>
            <a:r>
              <a:rPr lang="en-GB"/>
              <a:t> strange about it.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Consider the second verb “ya”, to go. We can think of the verb as intransitive and make an adverb from the noun “izinkundla” by using its locative form. Now, we can rearrange the pieces of the original noun phrase to modify “ezinkundleni”. Unfortunately, this is not acceptable Zulu! The correct way of expressing the meaning is by using the pronoun associated with the noun, followed by the rest of the noun phrase. This is a kind of apposition or emphasis that the common abstract syntax doesn’t provide, so our only option was to add the necessary functions.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27e68a719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127e68a719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The problem with only </a:t>
            </a:r>
            <a:r>
              <a:rPr i="1" lang="en-GB">
                <a:solidFill>
                  <a:schemeClr val="dk1"/>
                </a:solidFill>
              </a:rPr>
              <a:t>adding</a:t>
            </a:r>
            <a:r>
              <a:rPr lang="en-GB">
                <a:solidFill>
                  <a:schemeClr val="dk1"/>
                </a:solidFill>
              </a:rPr>
              <a:t> functions is that the overgeneration of the grammar very soon gets entirely out of hand. It becomes almost impossible to debug, essentially because it becomes impossible to figure out which tree is supposed to be the right one. Very soon, parsing means almost nothing, and to be honest, the trees themselves mean almost nothing.</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solidFill>
                  <a:schemeClr val="dk1"/>
                </a:solidFill>
              </a:rPr>
              <a:t>So, let me give you some idea of how we went to work. Very soon after recruiting Lionel to our cause, we started a table analysing the common abstract syntax, especially with regards to the noun phrase.</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GB"/>
              <a:t>We listed all functions in the common abstract syntax, along with the English examples in the comments, where available. Then, we asked Lionel to help us essentially to translate the English so that we could understand what each function would have to do in Zulu. These are the predeterminer functions.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This was not difficult to deal with: we would just not implement most_Predet and not_Predet.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27e68a7190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27e68a7190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 functions for directly construction determiners was more of a challenge, since almost all the meanings are expressed using relative copulatives, aside from “every”, which uses a kind if reduplication of the demonstrative pronoun to say, in effect, “that and that man”. The other functions for constructing determiners compositionally were not much better, since the concept itself doesn’t really </a:t>
            </a:r>
            <a:r>
              <a:rPr lang="en-GB"/>
              <a:t>work</a:t>
            </a:r>
            <a:r>
              <a:rPr lang="en-GB"/>
              <a:t> the same way the common abstract syntax has it. In the end, we realised that the concept of a determiner as defined by the common abstract syntax, just doesn’t exist in Zulu. In its place, however, there are other things.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And so, we basically started from scratch, figuring </a:t>
            </a:r>
            <a:r>
              <a:rPr lang="en-GB"/>
              <a:t>out</a:t>
            </a:r>
            <a:r>
              <a:rPr lang="en-GB"/>
              <a:t> which categories are necessary and how they combine, and only afterwards checking to see which parts of what we came up with have equivalents in the common abstract syntax.</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27e68a719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27e68a719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two lists: one showing the functions from Noun.gf that were implemented, and one showing some of the more prominent functions that we did not implement. Most surprising, perhaps, is adjective modification.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Zulu modification has essentially only two strategies: possessives and relatives. The former: indonda yegolide (medal of gold) and the latter: indonda enkulu (the medal that is big)</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fact, “big medal” and “medal that is big” is one and the same construction, which is why AdjCN is superfluous.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But why did we leave out RelCN then? This has to do with the order in which possessive modification and relative modification happens in Zulu. Of course, in English you have the phenomenon where “the big green tree” is preferred over “the green big tree”. Zulu is similar in this regard, but the rule for the placement of possessives and relatives seems to be more strict. In order to enforce this, we only allow RelNP.</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27e68a719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27e68a719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 our refactoring process, we retained almost all the noun phrase related categories (although we skipped the more esoteric ones, like two- and three-place nouns).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We added some categories, most notably Postdet and QuantStem. Originally we had only Predet, and letting functions place it either in front of or behind the noun, but even this was too overgenerating, because there are different word order rules for predeterminers and postdeterminers. The had to create two different quantifier-like categories. We have let the Quant category represent Zulu demonstratives (this, that, and yonder), while the QuantStem now represents the two quantitative pronouns “all” and “only”, and they can be used to construct predeterminers, but they are not equivalent to predeterminers.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27e68a719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27e68a719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slide shows the implementation of the noun and common noun lincats in a nutshell.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First, we look at the relevant parameters. </a:t>
            </a:r>
            <a:r>
              <a:rPr lang="en-GB">
                <a:solidFill>
                  <a:srgbClr val="999999"/>
                </a:solidFill>
              </a:rPr>
              <a:t>You can see that we’ve paired the noun classes where relevant, so that any given noun stem (or, more accurately noun stem sense) is associated with only one class gender value.</a:t>
            </a:r>
            <a:endParaRPr>
              <a:solidFill>
                <a:srgbClr val="999999"/>
              </a:solidFill>
            </a:endParaRPr>
          </a:p>
          <a:p>
            <a:pPr indent="0" lvl="0" marL="0" rtl="0" algn="l">
              <a:spcBef>
                <a:spcPts val="0"/>
              </a:spcBef>
              <a:spcAft>
                <a:spcPts val="0"/>
              </a:spcAft>
              <a:buNone/>
            </a:pPr>
            <a:r>
              <a:t/>
            </a:r>
            <a:endParaRPr>
              <a:solidFill>
                <a:srgbClr val="999999"/>
              </a:solidFill>
            </a:endParaRPr>
          </a:p>
          <a:p>
            <a:pPr indent="0" lvl="0" marL="0" rtl="0" algn="l">
              <a:spcBef>
                <a:spcPts val="0"/>
              </a:spcBef>
              <a:spcAft>
                <a:spcPts val="0"/>
              </a:spcAft>
              <a:buNone/>
            </a:pPr>
            <a:r>
              <a:rPr lang="en-GB">
                <a:solidFill>
                  <a:srgbClr val="999999"/>
                </a:solidFill>
              </a:rPr>
              <a:t>Then, we have four forms of the noun stem that function somewhat like allomorphs. The full form includes the prefix, the reduced form drops any leading vowel. The possessive form for nouns is the same as the reduced form, but the parameter is retained all the way up to the noun phrase level, so it is used for pronouns as well, where the possessive form is different. Finally, we have the default locative form, which in most cases is the stem with an </a:t>
            </a:r>
            <a:r>
              <a:rPr b="1" lang="en-GB">
                <a:solidFill>
                  <a:srgbClr val="999999"/>
                </a:solidFill>
              </a:rPr>
              <a:t>e</a:t>
            </a:r>
            <a:r>
              <a:rPr lang="en-GB">
                <a:solidFill>
                  <a:srgbClr val="999999"/>
                </a:solidFill>
              </a:rPr>
              <a:t> prefix and an </a:t>
            </a:r>
            <a:r>
              <a:rPr b="1" lang="en-GB">
                <a:solidFill>
                  <a:srgbClr val="999999"/>
                </a:solidFill>
              </a:rPr>
              <a:t>ini</a:t>
            </a:r>
            <a:r>
              <a:rPr lang="en-GB">
                <a:solidFill>
                  <a:srgbClr val="999999"/>
                </a:solidFill>
              </a:rPr>
              <a:t> suffix. We have a bunch of nice paradigms that sort out the phonological changes that can happen here.</a:t>
            </a:r>
            <a:endParaRPr>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999999"/>
                </a:solidFill>
              </a:rPr>
              <a:t>Our agreement parameter uses person as a constructor, and includes class gender in the third person.</a:t>
            </a:r>
            <a:endParaRPr>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solidFill>
                  <a:srgbClr val="999999"/>
                </a:solidFill>
              </a:rPr>
              <a:t>Of course, we get the Number parameter from the ParamX module.</a:t>
            </a:r>
            <a:endParaRPr>
              <a:solidFill>
                <a:srgbClr val="999999"/>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en-GB"/>
              <a:t>N is still the same, but CN has changed. At the time of the summer school, we had two string based fields, because it was necessary to insert strings between the base string and the modifier. This is actually something that the refactoring fixed! Since we excluded the possibility of adding possessive modifiers after already having relative modifiers in the abstract syntax, we didn’t need to enforce this in the concrete syntax by allowing insertions between to strings.</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27e68a71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27e68a71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We now only have one string based field, and we’ve added a boolean to keep track of whether the CN is emphasised, so that we can deal correctly with the </a:t>
            </a:r>
            <a:r>
              <a:rPr lang="en-GB"/>
              <a:t>prefix</a:t>
            </a:r>
            <a:r>
              <a:rPr lang="en-GB"/>
              <a:t> morphology later on.</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e63df17839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e63df17839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examples illustrate another issue that has been resolved.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Zulu, using the pronoun associated with a noun can indicate emphasis or contrast depending on where it is placed. The final example shows it being used to indicate contrast, and as you can see, it appears between the noun indondo and its modifier enkulu.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e662a039c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e662a039c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a few orientating facts about Zulu. It belongs to the Nguni group, which is located in the Southern Bantu group, which of course form part of the Bantu language family.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one of elevent official languages of South Africa.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2011 the national census found that around 11.5M people spoke Zulu as a home language, and it is understood by about half of South Africans.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It is the second most widely spoken Bantu language after Swahili and it has almost 10 000 Wikipedia articles. As I mentioned yesterday, however, most of them seem to consist of single sentences.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127e68a7190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127e68a7190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These examples illustrate another issue that has been resolved.</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In Zulu, using the pronoun associated with a noun can indicate emphasis or contrast depending on where it is placed. The final example shows it being used to indicate contrast, and as you can see, it appears between the noun indondo and its modifier enkulu. </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I should mention that the grammar </a:t>
            </a:r>
            <a:r>
              <a:rPr lang="en-GB"/>
              <a:t>currently</a:t>
            </a:r>
            <a:r>
              <a:rPr lang="en-GB"/>
              <a:t> expects a different form of the past tense “ngiye”, but we have an idea for fixing it that would fit in quite well with the refactored categories and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e63df17839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e63df17839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t>Word order tbd - that is actually a sign that things are going south</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27e68a7190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27e68a7190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Clr>
                <a:schemeClr val="dk1"/>
              </a:buClr>
              <a:buSzPts val="1100"/>
              <a:buFont typeface="Arial"/>
              <a:buNone/>
            </a:pPr>
            <a:r>
              <a:rPr lang="en-GB"/>
              <a:t>Much better!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127e68a7190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127e68a7190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662a039c4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662a039c4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is a very basic snapshot of resources available for Zulu. It has an XSFT morphological analyser, developed by the other Laurette and Sonja Bosch.</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latter is also currently involved in a WordNet project, aimed at revamping or improving the WordNet already in existence.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largest curated monolingual corpus I am aware of is the NCHLT corpus, made up mostly of text scraped from government documents.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There are two commonly used English-Zulu parallel corpora - the JW300 corpus containing mostly religious text, and the Autshumato corpus, which is also made up of government website data.</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of course, we are now working on a resource grammar. The code is available at the link below. Github does not allow you to make two different forks of the same project. I had already made a fork to work on the Afrikaans, so that I made a new copy to keep the projects separate.</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e662a039c4_1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e662a039c4_1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Ass mentioned earlier, the morphology of Zulu is agglutinating and it has a conjunctive orthography. This distinguishes it from related Southern Bantu languages that have a disjunctive orthography, which basically means that verb prefixes tend to be written as separate tokens. In Zulu, however, verb prefixes are written as part of the verb token.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So, depending on how you count, there are 18 different noun classes. This feature is also called class gender by some linguists, and we have found that to be a useful term, as it does indeed behave similar to gender in other languages.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Nouns agree with all sorts of things around them, namely verbs, copulatives, relative clauses, adjectives, demonstratives etc.</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Here is a little example to give you a taste. The noun prefix </a:t>
            </a:r>
            <a:r>
              <a:rPr b="1" lang="en-GB"/>
              <a:t>u</a:t>
            </a:r>
            <a:r>
              <a:rPr lang="en-GB"/>
              <a:t> in </a:t>
            </a:r>
            <a:r>
              <a:rPr b="1" lang="en-GB"/>
              <a:t>u</a:t>
            </a:r>
            <a:r>
              <a:rPr lang="en-GB"/>
              <a:t>Tatjana agrees with the subject concord prefix </a:t>
            </a:r>
            <a:r>
              <a:rPr b="1" lang="en-GB"/>
              <a:t>u</a:t>
            </a:r>
            <a:r>
              <a:rPr lang="en-GB"/>
              <a:t> in </a:t>
            </a:r>
            <a:r>
              <a:rPr b="1" lang="en-GB"/>
              <a:t>u</a:t>
            </a:r>
            <a:r>
              <a:rPr lang="en-GB"/>
              <a:t>zuze. The possessive concord in front of the noun </a:t>
            </a:r>
            <a:r>
              <a:rPr b="1" lang="en-GB"/>
              <a:t>igolide</a:t>
            </a:r>
            <a:r>
              <a:rPr lang="en-GB"/>
              <a:t> is </a:t>
            </a:r>
            <a:r>
              <a:rPr b="1" lang="en-GB"/>
              <a:t>ya</a:t>
            </a:r>
            <a:r>
              <a:rPr lang="en-GB"/>
              <a:t>, which agrees with </a:t>
            </a:r>
            <a:r>
              <a:rPr b="1" lang="en-GB"/>
              <a:t>indondo</a:t>
            </a:r>
            <a:r>
              <a:rPr lang="en-GB"/>
              <a:t>. Here we also have an example of morpheme fusion -&gt; </a:t>
            </a:r>
            <a:r>
              <a:rPr b="1" lang="en-GB"/>
              <a:t>ya</a:t>
            </a:r>
            <a:r>
              <a:rPr lang="en-GB"/>
              <a:t> and </a:t>
            </a:r>
            <a:r>
              <a:rPr b="1" lang="en-GB"/>
              <a:t>i</a:t>
            </a:r>
            <a:r>
              <a:rPr lang="en-GB"/>
              <a:t> become </a:t>
            </a:r>
            <a:r>
              <a:rPr b="1" lang="en-GB"/>
              <a:t>ye</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verbs, for example, can take on hundreds of forms, which, if you implement the morphology in the traditional way, causes the compiled grammar to contain thousands of strings that it is unlikely to use during runtime. The grammar becomes unmanageable with even a tiny toy lexicon. The way around this, at least for now, maybe, is to treat the </a:t>
            </a:r>
            <a:r>
              <a:rPr lang="en-GB"/>
              <a:t>morphology</a:t>
            </a:r>
            <a:r>
              <a:rPr lang="en-GB"/>
              <a:t> as syntax. You let the compiler create all the pieces of string you’ll need, as though these were the tokens in your grammar, and then you insert the BIND token to let the runtime know to stick them together. In this example, we treat </a:t>
            </a:r>
            <a:r>
              <a:rPr b="1" lang="en-GB"/>
              <a:t>ya</a:t>
            </a:r>
            <a:r>
              <a:rPr lang="en-GB"/>
              <a:t> and </a:t>
            </a:r>
            <a:r>
              <a:rPr b="1" lang="en-GB"/>
              <a:t>ye</a:t>
            </a:r>
            <a:r>
              <a:rPr lang="en-GB"/>
              <a:t> as allomorphs of each other - basically different versions of the same morpheme. We also do this with </a:t>
            </a:r>
            <a:r>
              <a:rPr b="1" lang="en-GB"/>
              <a:t>igolide</a:t>
            </a:r>
            <a:r>
              <a:rPr lang="en-GB"/>
              <a:t> and </a:t>
            </a:r>
            <a:r>
              <a:rPr b="1" lang="en-GB"/>
              <a:t>golide</a:t>
            </a:r>
            <a:r>
              <a:rPr lang="en-GB"/>
              <a:t>. When they encounter each other, you use some parameters to figure out which versions to stick together to create </a:t>
            </a:r>
            <a:r>
              <a:rPr lang="en-GB"/>
              <a:t>morphologically</a:t>
            </a:r>
            <a:r>
              <a:rPr lang="en-GB"/>
              <a:t> sound tokens.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e63df1783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e63df1783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Okay, so here are the 18 noun classes. I don’t know why they skipped the names of 12 and 13 (maybe Laurette knows).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Most nouns belong to two classes, one for singular and one for plural, so the classes can be paired in this way. 1-2, 3-4, 5-6, etc. However, some nouns belong to, for instance, class 9 in the </a:t>
            </a:r>
            <a:r>
              <a:rPr lang="en-GB"/>
              <a:t>singular</a:t>
            </a:r>
            <a:r>
              <a:rPr lang="en-GB"/>
              <a:t> and class 6 in the plural.</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Then, there are some semantic themes that can be identified in the classes. Class 1 and 2 are always people, and Class 1a and 2a contain names and titles of people.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Each class is associated with its prefix, and this prefix identifies the class the noun belongs to. Then, just to give some idea of how the </a:t>
            </a:r>
            <a:r>
              <a:rPr lang="en-GB"/>
              <a:t>concordial</a:t>
            </a:r>
            <a:r>
              <a:rPr lang="en-GB"/>
              <a:t> agreement with verbs work, I’ve added the subject and object concords. Predicates always contain a subject concord, while the use of the object concord is a bit more fluid. Both the subject and object concord can stand in for noun phrases, so you can basically have prodrop on both the </a:t>
            </a:r>
            <a:r>
              <a:rPr lang="en-GB"/>
              <a:t>subject and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last row contains the so-called locative classes. We’ll get back to this later, but for now it’s worth saying that only class 17 has an associated concords and functions more typically like a noun. The other locatives are more adverbial in nature.</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714113adc_2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714113adc_2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are just some examples to show how meaning is somewhat associated with the different noun classes. It’s not extremely common, but some noun stems appear in more than two classes.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Discuss.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e714113adc_2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e714113adc_2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Here we have an example of a clause rendered in the basic tenses, in the principle indicative mood, with some variation in the polarity. I’ve added some colours to show where morphemes have been bound together at runtime.</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Green is the subject concord in each case. Note that it changes in two spots. In the remote past, the underlying form is still </a:t>
            </a:r>
            <a:r>
              <a:rPr b="1" lang="en-GB"/>
              <a:t>u</a:t>
            </a:r>
            <a:r>
              <a:rPr lang="en-GB"/>
              <a:t>, but it undergoes a phonological change in the presence of the past tense prefix </a:t>
            </a:r>
            <a:r>
              <a:rPr b="1" lang="en-GB"/>
              <a:t>a</a:t>
            </a:r>
            <a:r>
              <a:rPr lang="en-GB"/>
              <a:t>. In the negative, it changes entirely to </a:t>
            </a:r>
            <a:r>
              <a:rPr b="1" lang="en-GB"/>
              <a:t>ka</a:t>
            </a:r>
            <a:r>
              <a:rPr lang="en-GB"/>
              <a:t>. For our </a:t>
            </a:r>
            <a:r>
              <a:rPr lang="en-GB"/>
              <a:t>purposes</a:t>
            </a:r>
            <a:r>
              <a:rPr lang="en-GB"/>
              <a:t>, we treat all three versions as </a:t>
            </a:r>
            <a:r>
              <a:rPr lang="en-GB"/>
              <a:t>allomorphs</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Red is the tense prefix - it can be </a:t>
            </a:r>
            <a:r>
              <a:rPr b="1" lang="en-GB"/>
              <a:t>a</a:t>
            </a:r>
            <a:r>
              <a:rPr lang="en-GB"/>
              <a:t> in the remote past and </a:t>
            </a:r>
            <a:r>
              <a:rPr b="1" lang="en-GB"/>
              <a:t>zo</a:t>
            </a:r>
            <a:r>
              <a:rPr lang="en-GB"/>
              <a:t> or </a:t>
            </a:r>
            <a:r>
              <a:rPr b="1" lang="en-GB"/>
              <a:t>zu</a:t>
            </a:r>
            <a:r>
              <a:rPr lang="en-GB"/>
              <a:t> in the immediate future, depending on polarity. It’s a slight remnant of the miniature resource grammar that we haven’t implemented the remote future yet, but unless I’m mistaken, the tense prefix would then be </a:t>
            </a:r>
            <a:r>
              <a:rPr b="1" lang="en-GB"/>
              <a:t>yo</a:t>
            </a:r>
            <a:r>
              <a:rPr lang="en-GB"/>
              <a:t> or </a:t>
            </a:r>
            <a:r>
              <a:rPr b="1" lang="en-GB"/>
              <a:t>yu</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The negative prefix </a:t>
            </a:r>
            <a:r>
              <a:rPr b="1" lang="en-GB"/>
              <a:t>a</a:t>
            </a:r>
            <a:r>
              <a:rPr lang="en-GB"/>
              <a:t> can be seen in the two negative sentences, and note that in the remote past, you have to use a different suffix, namely </a:t>
            </a:r>
            <a:r>
              <a:rPr b="1" lang="en-GB"/>
              <a:t>anga</a:t>
            </a:r>
            <a:r>
              <a:rPr lang="en-GB"/>
              <a:t>, and there is no explicit tense prefix </a:t>
            </a:r>
            <a:r>
              <a:rPr b="1" lang="en-GB"/>
              <a:t>a</a:t>
            </a:r>
            <a:r>
              <a:rPr lang="en-GB"/>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Okay, so that should give you a taste of how Zulu works.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27e68a7190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27e68a719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e662a039c4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e662a039c4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 grabbed this from the GF website. Unless I’m mistaken, it’s a bit outdated, but it still does a decent job of giving an overview of the different categories in the resource grammar abstract syntax.</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jp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hyperlink" Target="https://en.wikipedia.org/wiki/Zulu_language" TargetMode="External"/><Relationship Id="rId5" Type="http://schemas.openxmlformats.org/officeDocument/2006/relationships/hyperlink" Target="https://commons.wikimedia.org/w/index.php?curid=28087429"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github.com/LauretteM/gf-rgl-zu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431225" y="793375"/>
            <a:ext cx="8520600" cy="2243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latin typeface="Montserrat SemiBold"/>
                <a:ea typeface="Montserrat SemiBold"/>
                <a:cs typeface="Montserrat SemiBold"/>
                <a:sym typeface="Montserrat SemiBold"/>
              </a:rPr>
              <a:t>Update: a resource grammar for Zulu</a:t>
            </a:r>
            <a:endParaRPr>
              <a:latin typeface="Montserrat SemiBold"/>
              <a:ea typeface="Montserrat SemiBold"/>
              <a:cs typeface="Montserrat SemiBold"/>
              <a:sym typeface="Montserrat SemiBold"/>
            </a:endParaRPr>
          </a:p>
        </p:txBody>
      </p:sp>
      <p:sp>
        <p:nvSpPr>
          <p:cNvPr id="55" name="Google Shape;55;p13"/>
          <p:cNvSpPr txBox="1"/>
          <p:nvPr>
            <p:ph idx="1" type="subTitle"/>
          </p:nvPr>
        </p:nvSpPr>
        <p:spPr>
          <a:xfrm>
            <a:off x="311700" y="3037075"/>
            <a:ext cx="8520600" cy="1452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Montserrat Medium"/>
                <a:ea typeface="Montserrat Medium"/>
                <a:cs typeface="Montserrat Medium"/>
                <a:sym typeface="Montserrat Medium"/>
              </a:rPr>
              <a:t>Laurette Marais</a:t>
            </a:r>
            <a:endParaRPr>
              <a:latin typeface="Montserrat Medium"/>
              <a:ea typeface="Montserrat Medium"/>
              <a:cs typeface="Montserrat Medium"/>
              <a:sym typeface="Montserrat Medium"/>
            </a:endParaRPr>
          </a:p>
          <a:p>
            <a:pPr indent="0" lvl="0" marL="0" rtl="0" algn="ctr">
              <a:spcBef>
                <a:spcPts val="0"/>
              </a:spcBef>
              <a:spcAft>
                <a:spcPts val="0"/>
              </a:spcAft>
              <a:buNone/>
            </a:pPr>
            <a:r>
              <a:rPr lang="en-GB">
                <a:latin typeface="Montserrat Medium"/>
                <a:ea typeface="Montserrat Medium"/>
                <a:cs typeface="Montserrat Medium"/>
                <a:sym typeface="Montserrat Medium"/>
              </a:rPr>
              <a:t>a</a:t>
            </a:r>
            <a:r>
              <a:rPr lang="en-GB">
                <a:latin typeface="Montserrat Medium"/>
                <a:ea typeface="Montserrat Medium"/>
                <a:cs typeface="Montserrat Medium"/>
                <a:sym typeface="Montserrat Medium"/>
              </a:rPr>
              <a:t>nd Laurette Pretorius</a:t>
            </a:r>
            <a:endParaRPr>
              <a:latin typeface="Montserrat Medium"/>
              <a:ea typeface="Montserrat Medium"/>
              <a:cs typeface="Montserrat Medium"/>
              <a:sym typeface="Montserrat Medium"/>
            </a:endParaRPr>
          </a:p>
          <a:p>
            <a:pPr indent="0" lvl="0" marL="0" rtl="0" algn="ctr">
              <a:spcBef>
                <a:spcPts val="0"/>
              </a:spcBef>
              <a:spcAft>
                <a:spcPts val="0"/>
              </a:spcAft>
              <a:buNone/>
            </a:pPr>
            <a:r>
              <a:rPr lang="en-GB" sz="1900">
                <a:latin typeface="Montserrat Medium"/>
                <a:ea typeface="Montserrat Medium"/>
                <a:cs typeface="Montserrat Medium"/>
                <a:sym typeface="Montserrat Medium"/>
              </a:rPr>
              <a:t>(with Lionel Posthumus)</a:t>
            </a:r>
            <a:endParaRPr sz="1900">
              <a:latin typeface="Montserrat Medium"/>
              <a:ea typeface="Montserrat Medium"/>
              <a:cs typeface="Montserrat Medium"/>
              <a:sym typeface="Montserrat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phrases</a:t>
            </a:r>
            <a:endParaRPr>
              <a:latin typeface="Montserrat SemiBold"/>
              <a:ea typeface="Montserrat SemiBold"/>
              <a:cs typeface="Montserrat SemiBold"/>
              <a:sym typeface="Montserrat SemiBold"/>
            </a:endParaRPr>
          </a:p>
        </p:txBody>
      </p:sp>
      <p:pic>
        <p:nvPicPr>
          <p:cNvPr id="114" name="Google Shape;114;p22"/>
          <p:cNvPicPr preferRelativeResize="0"/>
          <p:nvPr/>
        </p:nvPicPr>
        <p:blipFill>
          <a:blip r:embed="rId3">
            <a:alphaModFix/>
          </a:blip>
          <a:stretch>
            <a:fillRect/>
          </a:stretch>
        </p:blipFill>
        <p:spPr>
          <a:xfrm>
            <a:off x="1750350" y="1017725"/>
            <a:ext cx="5643288" cy="3820976"/>
          </a:xfrm>
          <a:prstGeom prst="rect">
            <a:avLst/>
          </a:prstGeom>
          <a:noFill/>
          <a:ln>
            <a:noFill/>
          </a:ln>
        </p:spPr>
      </p:pic>
      <p:sp>
        <p:nvSpPr>
          <p:cNvPr id="115" name="Google Shape;115;p22"/>
          <p:cNvSpPr/>
          <p:nvPr/>
        </p:nvSpPr>
        <p:spPr>
          <a:xfrm>
            <a:off x="1575525" y="2624875"/>
            <a:ext cx="2832000" cy="2313900"/>
          </a:xfrm>
          <a:prstGeom prst="ellipse">
            <a:avLst/>
          </a:prstGeom>
          <a:noFill/>
          <a:ln cap="flat" cmpd="sng" w="1905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 (August 2021)</a:t>
            </a:r>
            <a:endParaRPr>
              <a:latin typeface="Montserrat SemiBold"/>
              <a:ea typeface="Montserrat SemiBold"/>
              <a:cs typeface="Montserrat SemiBold"/>
              <a:sym typeface="Montserrat SemiBold"/>
            </a:endParaRPr>
          </a:p>
        </p:txBody>
      </p:sp>
      <p:sp>
        <p:nvSpPr>
          <p:cNvPr id="121" name="Google Shape;121;p23"/>
          <p:cNvSpPr txBox="1"/>
          <p:nvPr>
            <p:ph idx="1" type="body"/>
          </p:nvPr>
        </p:nvSpPr>
        <p:spPr>
          <a:xfrm>
            <a:off x="5874300" y="1152475"/>
            <a:ext cx="2958000" cy="1815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latin typeface="Montserrat"/>
                <a:ea typeface="Montserrat"/>
                <a:cs typeface="Montserrat"/>
                <a:sym typeface="Montserrat"/>
              </a:rPr>
              <a:t>Black</a:t>
            </a:r>
            <a:r>
              <a:rPr lang="en-GB" sz="1400">
                <a:latin typeface="Montserrat"/>
                <a:ea typeface="Montserrat"/>
                <a:cs typeface="Montserrat"/>
                <a:sym typeface="Montserrat"/>
              </a:rPr>
              <a:t> - mature-ish</a:t>
            </a:r>
            <a:endParaRPr sz="1400">
              <a:latin typeface="Montserrat"/>
              <a:ea typeface="Montserrat"/>
              <a:cs typeface="Montserrat"/>
              <a:sym typeface="Montserrat"/>
            </a:endParaRPr>
          </a:p>
          <a:p>
            <a:pPr indent="0" lvl="0" marL="0" rtl="0" algn="l">
              <a:spcBef>
                <a:spcPts val="1200"/>
              </a:spcBef>
              <a:spcAft>
                <a:spcPts val="0"/>
              </a:spcAft>
              <a:buNone/>
            </a:pPr>
            <a:r>
              <a:rPr lang="en-GB" sz="1400">
                <a:solidFill>
                  <a:srgbClr val="F6B26B"/>
                </a:solidFill>
                <a:latin typeface="Montserrat"/>
                <a:ea typeface="Montserrat"/>
                <a:cs typeface="Montserrat"/>
                <a:sym typeface="Montserrat"/>
              </a:rPr>
              <a:t>Orange</a:t>
            </a:r>
            <a:r>
              <a:rPr lang="en-GB" sz="1400">
                <a:latin typeface="Montserrat"/>
                <a:ea typeface="Montserrat"/>
                <a:cs typeface="Montserrat"/>
                <a:sym typeface="Montserrat"/>
              </a:rPr>
              <a:t> - under development</a:t>
            </a:r>
            <a:endParaRPr sz="1400">
              <a:latin typeface="Montserrat"/>
              <a:ea typeface="Montserrat"/>
              <a:cs typeface="Montserrat"/>
              <a:sym typeface="Montserrat"/>
            </a:endParaRPr>
          </a:p>
          <a:p>
            <a:pPr indent="0" lvl="0" marL="0" rtl="0" algn="l">
              <a:spcBef>
                <a:spcPts val="1200"/>
              </a:spcBef>
              <a:spcAft>
                <a:spcPts val="0"/>
              </a:spcAft>
              <a:buNone/>
            </a:pPr>
            <a:r>
              <a:rPr lang="en-GB" sz="1400">
                <a:solidFill>
                  <a:srgbClr val="00FFFF"/>
                </a:solidFill>
                <a:latin typeface="Montserrat"/>
                <a:ea typeface="Montserrat"/>
                <a:cs typeface="Montserrat"/>
                <a:sym typeface="Montserrat"/>
              </a:rPr>
              <a:t>Cyan</a:t>
            </a:r>
            <a:r>
              <a:rPr lang="en-GB" sz="1400">
                <a:latin typeface="Montserrat"/>
                <a:ea typeface="Montserrat"/>
                <a:cs typeface="Montserrat"/>
                <a:sym typeface="Montserrat"/>
              </a:rPr>
              <a:t> - on ice</a:t>
            </a:r>
            <a:endParaRPr sz="1400">
              <a:latin typeface="Montserrat"/>
              <a:ea typeface="Montserrat"/>
              <a:cs typeface="Montserrat"/>
              <a:sym typeface="Montserrat"/>
            </a:endParaRPr>
          </a:p>
          <a:p>
            <a:pPr indent="0" lvl="0" marL="0" rtl="0" algn="l">
              <a:spcBef>
                <a:spcPts val="1200"/>
              </a:spcBef>
              <a:spcAft>
                <a:spcPts val="1200"/>
              </a:spcAft>
              <a:buNone/>
            </a:pPr>
            <a:r>
              <a:rPr lang="en-GB" sz="1400">
                <a:solidFill>
                  <a:srgbClr val="CC4125"/>
                </a:solidFill>
                <a:latin typeface="Montserrat"/>
                <a:ea typeface="Montserrat"/>
                <a:cs typeface="Montserrat"/>
                <a:sym typeface="Montserrat"/>
              </a:rPr>
              <a:t>Red</a:t>
            </a:r>
            <a:r>
              <a:rPr lang="en-GB" sz="1400">
                <a:latin typeface="Montserrat"/>
                <a:ea typeface="Montserrat"/>
                <a:cs typeface="Montserrat"/>
                <a:sym typeface="Montserrat"/>
              </a:rPr>
              <a:t> - not yet implemented</a:t>
            </a:r>
            <a:endParaRPr sz="1400">
              <a:latin typeface="Montserrat"/>
              <a:ea typeface="Montserrat"/>
              <a:cs typeface="Montserrat"/>
              <a:sym typeface="Montserrat"/>
            </a:endParaRPr>
          </a:p>
        </p:txBody>
      </p:sp>
      <p:pic>
        <p:nvPicPr>
          <p:cNvPr id="122" name="Google Shape;122;p23"/>
          <p:cNvPicPr preferRelativeResize="0"/>
          <p:nvPr/>
        </p:nvPicPr>
        <p:blipFill>
          <a:blip r:embed="rId3">
            <a:alphaModFix/>
          </a:blip>
          <a:stretch>
            <a:fillRect/>
          </a:stretch>
        </p:blipFill>
        <p:spPr>
          <a:xfrm>
            <a:off x="6492811" y="3102825"/>
            <a:ext cx="1720975" cy="1870625"/>
          </a:xfrm>
          <a:prstGeom prst="rect">
            <a:avLst/>
          </a:prstGeom>
          <a:noFill/>
          <a:ln>
            <a:noFill/>
          </a:ln>
        </p:spPr>
      </p:pic>
      <p:pic>
        <p:nvPicPr>
          <p:cNvPr id="123" name="Google Shape;123;p23"/>
          <p:cNvPicPr preferRelativeResize="0"/>
          <p:nvPr/>
        </p:nvPicPr>
        <p:blipFill>
          <a:blip r:embed="rId4">
            <a:alphaModFix/>
          </a:blip>
          <a:stretch>
            <a:fillRect/>
          </a:stretch>
        </p:blipFill>
        <p:spPr>
          <a:xfrm>
            <a:off x="152400" y="1170125"/>
            <a:ext cx="5569498" cy="27142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Refactoring the noun phrase</a:t>
            </a:r>
            <a:endParaRPr>
              <a:latin typeface="Montserrat SemiBold"/>
              <a:ea typeface="Montserrat SemiBold"/>
              <a:cs typeface="Montserrat SemiBold"/>
              <a:sym typeface="Montserrat SemiBold"/>
            </a:endParaRPr>
          </a:p>
        </p:txBody>
      </p:sp>
      <p:sp>
        <p:nvSpPr>
          <p:cNvPr id="129" name="Google Shape;129;p24"/>
          <p:cNvSpPr txBox="1"/>
          <p:nvPr/>
        </p:nvSpPr>
        <p:spPr>
          <a:xfrm>
            <a:off x="441325" y="1924000"/>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all those big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a:t>
            </a:r>
            <a:endParaRPr sz="1200">
              <a:latin typeface="Montserrat"/>
              <a:ea typeface="Montserrat"/>
              <a:cs typeface="Montserrat"/>
              <a:sym typeface="Montserrat"/>
            </a:endParaRPr>
          </a:p>
        </p:txBody>
      </p:sp>
      <p:sp>
        <p:nvSpPr>
          <p:cNvPr id="130" name="Google Shape;130;p24"/>
          <p:cNvSpPr txBox="1"/>
          <p:nvPr/>
        </p:nvSpPr>
        <p:spPr>
          <a:xfrm>
            <a:off x="441325" y="2662900"/>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the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ezinkundleni</a:t>
            </a:r>
            <a:endParaRPr sz="1200">
              <a:latin typeface="Montserrat"/>
              <a:ea typeface="Montserrat"/>
              <a:cs typeface="Montserrat"/>
              <a:sym typeface="Montserrat"/>
            </a:endParaRPr>
          </a:p>
        </p:txBody>
      </p:sp>
      <p:sp>
        <p:nvSpPr>
          <p:cNvPr id="131" name="Google Shape;131;p24"/>
          <p:cNvSpPr txBox="1"/>
          <p:nvPr/>
        </p:nvSpPr>
        <p:spPr>
          <a:xfrm>
            <a:off x="441325" y="3401800"/>
            <a:ext cx="35403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went to all those big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rgbClr val="980000"/>
                </a:solidFill>
                <a:latin typeface="Montserrat Medium"/>
                <a:ea typeface="Montserrat Medium"/>
                <a:cs typeface="Montserrat Medium"/>
                <a:sym typeface="Montserrat Medium"/>
              </a:rPr>
              <a:t>ngiye ezinkundleni lezi zonke ezinkulu</a:t>
            </a:r>
            <a:endParaRPr sz="1200">
              <a:solidFill>
                <a:srgbClr val="980000"/>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ngiye </a:t>
            </a:r>
            <a:r>
              <a:rPr lang="en-GB" sz="1200">
                <a:solidFill>
                  <a:schemeClr val="dk1"/>
                </a:solidFill>
                <a:latin typeface="Montserrat Medium"/>
                <a:ea typeface="Montserrat Medium"/>
                <a:cs typeface="Montserrat Medium"/>
                <a:sym typeface="Montserrat Medium"/>
              </a:rPr>
              <a:t>kuzo</a:t>
            </a:r>
            <a:r>
              <a:rPr lang="en-GB" sz="1200">
                <a:solidFill>
                  <a:schemeClr val="dk1"/>
                </a:solidFill>
                <a:latin typeface="Montserrat"/>
                <a:ea typeface="Montserrat"/>
                <a:cs typeface="Montserrat"/>
                <a:sym typeface="Montserrat"/>
              </a:rPr>
              <a:t> </a:t>
            </a:r>
            <a:r>
              <a:rPr lang="en-GB" sz="1200">
                <a:solidFill>
                  <a:srgbClr val="E69138"/>
                </a:solidFill>
                <a:latin typeface="Montserrat Medium"/>
                <a:ea typeface="Montserrat Medium"/>
                <a:cs typeface="Montserrat Medium"/>
                <a:sym typeface="Montserrat Medium"/>
              </a:rPr>
              <a:t>zonke</a:t>
            </a:r>
            <a:r>
              <a:rPr lang="en-GB" sz="1200">
                <a:solidFill>
                  <a:schemeClr val="dk1"/>
                </a:solidFill>
                <a:latin typeface="Montserrat"/>
                <a:ea typeface="Montserrat"/>
                <a:cs typeface="Montserrat"/>
                <a:sym typeface="Montserrat"/>
              </a:rPr>
              <a:t> </a:t>
            </a:r>
            <a:r>
              <a:rPr lang="en-GB" sz="1200">
                <a:solidFill>
                  <a:srgbClr val="6AA84F"/>
                </a:solidFill>
                <a:latin typeface="Montserrat Medium"/>
                <a:ea typeface="Montserrat Medium"/>
                <a:cs typeface="Montserrat Medium"/>
                <a:sym typeface="Montserrat Medium"/>
              </a:rPr>
              <a:t>lezi</a:t>
            </a:r>
            <a:r>
              <a:rPr lang="en-GB" sz="1200">
                <a:solidFill>
                  <a:schemeClr val="dk1"/>
                </a:solidFill>
                <a:latin typeface="Montserrat"/>
                <a:ea typeface="Montserrat"/>
                <a:cs typeface="Montserrat"/>
                <a:sym typeface="Montserrat"/>
              </a:rPr>
              <a:t> zinkundla </a:t>
            </a:r>
            <a:r>
              <a:rPr lang="en-GB" sz="1200">
                <a:solidFill>
                  <a:srgbClr val="3C78D8"/>
                </a:solidFill>
                <a:latin typeface="Montserrat Medium"/>
                <a:ea typeface="Montserrat Medium"/>
                <a:cs typeface="Montserrat Medium"/>
                <a:sym typeface="Montserrat Medium"/>
              </a:rPr>
              <a:t>ezinkulu</a:t>
            </a:r>
            <a:endParaRPr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None/>
            </a:pPr>
            <a:r>
              <a:rPr i="1" lang="en-GB" sz="1200">
                <a:solidFill>
                  <a:schemeClr val="dk1"/>
                </a:solidFill>
                <a:latin typeface="Montserrat"/>
                <a:ea typeface="Montserrat"/>
                <a:cs typeface="Montserrat"/>
                <a:sym typeface="Montserrat"/>
              </a:rPr>
              <a:t>I went </a:t>
            </a:r>
            <a:r>
              <a:rPr i="1" lang="en-GB" sz="1200">
                <a:solidFill>
                  <a:schemeClr val="dk1"/>
                </a:solidFill>
                <a:latin typeface="Montserrat Medium"/>
                <a:ea typeface="Montserrat Medium"/>
                <a:cs typeface="Montserrat Medium"/>
                <a:sym typeface="Montserrat Medium"/>
              </a:rPr>
              <a:t>to them</a:t>
            </a:r>
            <a:r>
              <a:rPr i="1" lang="en-GB" sz="1200">
                <a:solidFill>
                  <a:schemeClr val="dk1"/>
                </a:solidFill>
                <a:latin typeface="Montserrat"/>
                <a:ea typeface="Montserrat"/>
                <a:cs typeface="Montserrat"/>
                <a:sym typeface="Montserrat"/>
              </a:rPr>
              <a:t> </a:t>
            </a:r>
            <a:r>
              <a:rPr i="1" lang="en-GB" sz="1200">
                <a:solidFill>
                  <a:srgbClr val="E69138"/>
                </a:solidFill>
                <a:latin typeface="Montserrat Medium"/>
                <a:ea typeface="Montserrat Medium"/>
                <a:cs typeface="Montserrat Medium"/>
                <a:sym typeface="Montserrat Medium"/>
              </a:rPr>
              <a:t>all</a:t>
            </a:r>
            <a:r>
              <a:rPr i="1" lang="en-GB" sz="1200">
                <a:solidFill>
                  <a:schemeClr val="dk1"/>
                </a:solidFill>
                <a:latin typeface="Montserrat"/>
                <a:ea typeface="Montserrat"/>
                <a:cs typeface="Montserrat"/>
                <a:sym typeface="Montserrat"/>
              </a:rPr>
              <a:t> </a:t>
            </a:r>
            <a:r>
              <a:rPr i="1" lang="en-GB" sz="1200">
                <a:solidFill>
                  <a:srgbClr val="6AA84F"/>
                </a:solidFill>
                <a:latin typeface="Montserrat Medium"/>
                <a:ea typeface="Montserrat Medium"/>
                <a:cs typeface="Montserrat Medium"/>
                <a:sym typeface="Montserrat Medium"/>
              </a:rPr>
              <a:t>those</a:t>
            </a:r>
            <a:r>
              <a:rPr i="1" lang="en-GB" sz="1200">
                <a:solidFill>
                  <a:schemeClr val="dk1"/>
                </a:solidFill>
                <a:latin typeface="Montserrat Medium"/>
                <a:ea typeface="Montserrat Medium"/>
                <a:cs typeface="Montserrat Medium"/>
                <a:sym typeface="Montserrat Medium"/>
              </a:rPr>
              <a:t> </a:t>
            </a:r>
            <a:r>
              <a:rPr i="1" lang="en-GB" sz="1200">
                <a:solidFill>
                  <a:srgbClr val="3C78D8"/>
                </a:solidFill>
                <a:latin typeface="Montserrat Medium"/>
                <a:ea typeface="Montserrat Medium"/>
                <a:cs typeface="Montserrat Medium"/>
                <a:sym typeface="Montserrat Medium"/>
              </a:rPr>
              <a:t>big</a:t>
            </a:r>
            <a:r>
              <a:rPr i="1" lang="en-GB" sz="1200">
                <a:solidFill>
                  <a:schemeClr val="dk1"/>
                </a:solidFill>
                <a:latin typeface="Montserrat"/>
                <a:ea typeface="Montserrat"/>
                <a:cs typeface="Montserrat"/>
                <a:sym typeface="Montserrat"/>
              </a:rPr>
              <a:t> stadiums</a:t>
            </a:r>
            <a:endParaRPr i="1" sz="1200">
              <a:solidFill>
                <a:schemeClr val="dk1"/>
              </a:solidFill>
              <a:latin typeface="Montserrat"/>
              <a:ea typeface="Montserrat"/>
              <a:cs typeface="Montserrat"/>
              <a:sym typeface="Montserrat"/>
            </a:endParaRPr>
          </a:p>
        </p:txBody>
      </p:sp>
      <p:sp>
        <p:nvSpPr>
          <p:cNvPr id="132" name="Google Shape;132;p24"/>
          <p:cNvSpPr txBox="1"/>
          <p:nvPr/>
        </p:nvSpPr>
        <p:spPr>
          <a:xfrm>
            <a:off x="441325" y="1125263"/>
            <a:ext cx="3992700" cy="6465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I saw </a:t>
            </a:r>
            <a:r>
              <a:rPr i="1" lang="en-GB" sz="1200">
                <a:solidFill>
                  <a:srgbClr val="E69138"/>
                </a:solidFill>
                <a:latin typeface="Montserrat Medium"/>
                <a:ea typeface="Montserrat Medium"/>
                <a:cs typeface="Montserrat Medium"/>
                <a:sym typeface="Montserrat Medium"/>
              </a:rPr>
              <a:t>all</a:t>
            </a:r>
            <a:r>
              <a:rPr i="1" lang="en-GB" sz="1200">
                <a:solidFill>
                  <a:schemeClr val="dk1"/>
                </a:solidFill>
                <a:latin typeface="Montserrat"/>
                <a:ea typeface="Montserrat"/>
                <a:cs typeface="Montserrat"/>
                <a:sym typeface="Montserrat"/>
              </a:rPr>
              <a:t> </a:t>
            </a:r>
            <a:r>
              <a:rPr i="1" lang="en-GB" sz="1200">
                <a:solidFill>
                  <a:srgbClr val="6AA84F"/>
                </a:solidFill>
                <a:latin typeface="Montserrat Medium"/>
                <a:ea typeface="Montserrat Medium"/>
                <a:cs typeface="Montserrat Medium"/>
                <a:sym typeface="Montserrat Medium"/>
              </a:rPr>
              <a:t>those</a:t>
            </a:r>
            <a:r>
              <a:rPr i="1" lang="en-GB" sz="1200">
                <a:solidFill>
                  <a:schemeClr val="dk1"/>
                </a:solidFill>
                <a:latin typeface="Montserrat Medium"/>
                <a:ea typeface="Montserrat Medium"/>
                <a:cs typeface="Montserrat Medium"/>
                <a:sym typeface="Montserrat Medium"/>
              </a:rPr>
              <a:t> </a:t>
            </a:r>
            <a:r>
              <a:rPr i="1" lang="en-GB" sz="1200">
                <a:solidFill>
                  <a:srgbClr val="3C78D8"/>
                </a:solidFill>
                <a:latin typeface="Montserrat Medium"/>
                <a:ea typeface="Montserrat Medium"/>
                <a:cs typeface="Montserrat Medium"/>
                <a:sym typeface="Montserrat Medium"/>
              </a:rPr>
              <a:t>big</a:t>
            </a:r>
            <a:r>
              <a:rPr i="1" lang="en-GB" sz="1200">
                <a:latin typeface="Montserrat"/>
                <a:ea typeface="Montserrat"/>
                <a:cs typeface="Montserrat"/>
                <a:sym typeface="Montserrat"/>
              </a:rPr>
              <a:t>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a:ea typeface="Montserrat"/>
                <a:cs typeface="Montserrat"/>
                <a:sym typeface="Montserrat"/>
              </a:rPr>
              <a:t>ngibone </a:t>
            </a:r>
            <a:r>
              <a:rPr lang="en-GB" sz="1200">
                <a:solidFill>
                  <a:srgbClr val="E69138"/>
                </a:solidFill>
                <a:latin typeface="Montserrat Medium"/>
                <a:ea typeface="Montserrat Medium"/>
                <a:cs typeface="Montserrat Medium"/>
                <a:sym typeface="Montserrat Medium"/>
              </a:rPr>
              <a:t>zonke</a:t>
            </a:r>
            <a:r>
              <a:rPr lang="en-GB" sz="1200">
                <a:solidFill>
                  <a:schemeClr val="dk1"/>
                </a:solidFill>
                <a:latin typeface="Montserrat Medium"/>
                <a:ea typeface="Montserrat Medium"/>
                <a:cs typeface="Montserrat Medium"/>
                <a:sym typeface="Montserrat Medium"/>
              </a:rPr>
              <a:t> </a:t>
            </a:r>
            <a:r>
              <a:rPr lang="en-GB" sz="1200">
                <a:solidFill>
                  <a:srgbClr val="6AA84F"/>
                </a:solidFill>
                <a:latin typeface="Montserrat Medium"/>
                <a:ea typeface="Montserrat Medium"/>
                <a:cs typeface="Montserrat Medium"/>
                <a:sym typeface="Montserrat Medium"/>
              </a:rPr>
              <a:t>lezi</a:t>
            </a:r>
            <a:r>
              <a:rPr lang="en-GB" sz="1200">
                <a:solidFill>
                  <a:schemeClr val="dk1"/>
                </a:solidFill>
                <a:latin typeface="Montserrat"/>
                <a:ea typeface="Montserrat"/>
                <a:cs typeface="Montserrat"/>
                <a:sym typeface="Montserrat"/>
              </a:rPr>
              <a:t> zinkundla </a:t>
            </a:r>
            <a:r>
              <a:rPr lang="en-GB" sz="1200">
                <a:solidFill>
                  <a:srgbClr val="3C78D8"/>
                </a:solidFill>
                <a:latin typeface="Montserrat Medium"/>
                <a:ea typeface="Montserrat Medium"/>
                <a:cs typeface="Montserrat Medium"/>
                <a:sym typeface="Montserrat Medium"/>
              </a:rPr>
              <a:t>ezinkulu</a:t>
            </a:r>
            <a:endParaRPr sz="1200">
              <a:latin typeface="Montserrat Medium"/>
              <a:ea typeface="Montserrat Medium"/>
              <a:cs typeface="Montserrat Medium"/>
              <a:sym typeface="Montserrat Medium"/>
            </a:endParaRPr>
          </a:p>
        </p:txBody>
      </p:sp>
      <p:sp>
        <p:nvSpPr>
          <p:cNvPr id="133" name="Google Shape;133;p24"/>
          <p:cNvSpPr txBox="1"/>
          <p:nvPr/>
        </p:nvSpPr>
        <p:spPr>
          <a:xfrm>
            <a:off x="4753550" y="3401800"/>
            <a:ext cx="3540300" cy="12006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pPr>
            <a:r>
              <a:rPr i="1" lang="en-GB" sz="1200">
                <a:latin typeface="Montserrat"/>
                <a:ea typeface="Montserrat"/>
                <a:cs typeface="Montserrat"/>
                <a:sym typeface="Montserrat"/>
              </a:rPr>
              <a:t>all those big stadiums</a:t>
            </a:r>
            <a:endParaRPr sz="1200">
              <a:latin typeface="Montserrat"/>
              <a:ea typeface="Montserrat"/>
              <a:cs typeface="Montserrat"/>
              <a:sym typeface="Montserrat"/>
            </a:endParaRPr>
          </a:p>
          <a:p>
            <a:pPr indent="0" lvl="0" marL="0" rtl="0" algn="l">
              <a:lnSpc>
                <a:spcPct val="150000"/>
              </a:lnSpc>
              <a:spcBef>
                <a:spcPts val="0"/>
              </a:spcBef>
              <a:spcAft>
                <a:spcPts val="0"/>
              </a:spcAft>
              <a:buNone/>
            </a:pPr>
            <a:r>
              <a:rPr lang="en-GB" sz="1200">
                <a:solidFill>
                  <a:schemeClr val="dk1"/>
                </a:solidFill>
                <a:latin typeface="Montserrat Medium"/>
                <a:ea typeface="Montserrat Medium"/>
                <a:cs typeface="Montserrat Medium"/>
                <a:sym typeface="Montserrat Medium"/>
              </a:rPr>
              <a:t>izinkundla </a:t>
            </a:r>
            <a:r>
              <a:rPr lang="en-GB" sz="1200">
                <a:solidFill>
                  <a:schemeClr val="dk1"/>
                </a:solidFill>
                <a:latin typeface="Montserrat Medium"/>
                <a:ea typeface="Montserrat Medium"/>
                <a:cs typeface="Montserrat Medium"/>
                <a:sym typeface="Montserrat Medium"/>
              </a:rPr>
              <a:t>lezi zonke ezinkulu</a:t>
            </a:r>
            <a:endParaRPr sz="1200">
              <a:solidFill>
                <a:schemeClr val="dk1"/>
              </a:solidFill>
              <a:latin typeface="Montserrat Medium"/>
              <a:ea typeface="Montserrat Medium"/>
              <a:cs typeface="Montserrat Medium"/>
              <a:sym typeface="Montserrat Medium"/>
            </a:endParaRPr>
          </a:p>
          <a:p>
            <a:pPr indent="0" lvl="0" marL="0" rtl="0" algn="l">
              <a:lnSpc>
                <a:spcPct val="150000"/>
              </a:lnSpc>
              <a:spcBef>
                <a:spcPts val="0"/>
              </a:spcBef>
              <a:spcAft>
                <a:spcPts val="0"/>
              </a:spcAft>
              <a:buNone/>
            </a:pPr>
            <a:r>
              <a:rPr i="1" lang="en-GB" sz="1200">
                <a:solidFill>
                  <a:schemeClr val="dk1"/>
                </a:solidFill>
                <a:latin typeface="Montserrat"/>
                <a:ea typeface="Montserrat"/>
                <a:cs typeface="Montserrat"/>
                <a:sym typeface="Montserrat"/>
              </a:rPr>
              <a:t>them, all those big stadiums</a:t>
            </a:r>
            <a:endParaRPr i="1" sz="1200">
              <a:solidFill>
                <a:schemeClr val="dk1"/>
              </a:solidFill>
              <a:latin typeface="Montserrat"/>
              <a:ea typeface="Montserrat"/>
              <a:cs typeface="Montserrat"/>
              <a:sym typeface="Montserrat"/>
            </a:endParaRPr>
          </a:p>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Montserrat Medium"/>
                <a:ea typeface="Montserrat Medium"/>
                <a:cs typeface="Montserrat Medium"/>
                <a:sym typeface="Montserrat Medium"/>
              </a:rPr>
              <a:t>zona zonke lezi zinkundla ezinkulu</a:t>
            </a:r>
            <a:endParaRPr i="1" sz="1200">
              <a:solidFill>
                <a:schemeClr val="dk1"/>
              </a:solidFill>
              <a:latin typeface="Montserrat"/>
              <a:ea typeface="Montserrat"/>
              <a:cs typeface="Montserrat"/>
              <a:sym typeface="Montserra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Refactoring the noun phrase?</a:t>
            </a:r>
            <a:endParaRPr>
              <a:latin typeface="Montserrat SemiBold"/>
              <a:ea typeface="Montserrat SemiBold"/>
              <a:cs typeface="Montserrat SemiBold"/>
              <a:sym typeface="Montserrat SemiBold"/>
            </a:endParaRPr>
          </a:p>
        </p:txBody>
      </p:sp>
      <p:graphicFrame>
        <p:nvGraphicFramePr>
          <p:cNvPr id="139" name="Google Shape;139;p25"/>
          <p:cNvGraphicFramePr/>
          <p:nvPr/>
        </p:nvGraphicFramePr>
        <p:xfrm>
          <a:off x="952500" y="1325650"/>
          <a:ext cx="3000000" cy="3000000"/>
        </p:xfrm>
        <a:graphic>
          <a:graphicData uri="http://schemas.openxmlformats.org/drawingml/2006/table">
            <a:tbl>
              <a:tblPr>
                <a:noFill/>
                <a:tableStyleId>{06447A41-5CF1-4891-BC8A-B7E872D02607}</a:tableStyleId>
              </a:tblPr>
              <a:tblGrid>
                <a:gridCol w="1809750"/>
                <a:gridCol w="1809750"/>
                <a:gridCol w="1628200"/>
                <a:gridCol w="1991300"/>
              </a:tblGrid>
              <a:tr h="381000">
                <a:tc>
                  <a:txBody>
                    <a:bodyPr/>
                    <a:lstStyle/>
                    <a:p>
                      <a:pPr indent="0" lvl="0" marL="0" rtl="0" algn="l">
                        <a:spcBef>
                          <a:spcPts val="0"/>
                        </a:spcBef>
                        <a:spcAft>
                          <a:spcPts val="0"/>
                        </a:spcAft>
                        <a:buNone/>
                      </a:pPr>
                      <a:r>
                        <a:rPr b="1" lang="en-GB" sz="1300">
                          <a:solidFill>
                            <a:schemeClr val="dk1"/>
                          </a:solidFill>
                          <a:latin typeface="Montserrat"/>
                          <a:ea typeface="Montserrat"/>
                          <a:cs typeface="Montserrat"/>
                          <a:sym typeface="Montserrat"/>
                        </a:rPr>
                        <a:t>Function</a:t>
                      </a:r>
                      <a:endParaRPr b="1"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300">
                          <a:solidFill>
                            <a:schemeClr val="dk1"/>
                          </a:solidFill>
                          <a:latin typeface="Montserrat"/>
                          <a:ea typeface="Montserrat"/>
                          <a:cs typeface="Montserrat"/>
                          <a:sym typeface="Montserrat"/>
                        </a:rPr>
                        <a:t>English example</a:t>
                      </a:r>
                      <a:endParaRPr b="1"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300">
                          <a:solidFill>
                            <a:schemeClr val="dk1"/>
                          </a:solidFill>
                          <a:latin typeface="Montserrat"/>
                          <a:ea typeface="Montserrat"/>
                          <a:cs typeface="Montserrat"/>
                          <a:sym typeface="Montserrat"/>
                        </a:rPr>
                        <a:t>Zulu translation</a:t>
                      </a:r>
                      <a:endParaRPr b="1"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300">
                          <a:solidFill>
                            <a:schemeClr val="dk1"/>
                          </a:solidFill>
                          <a:latin typeface="Montserrat"/>
                          <a:ea typeface="Montserrat"/>
                          <a:cs typeface="Montserrat"/>
                          <a:sym typeface="Montserrat"/>
                        </a:rPr>
                        <a:t>Construction</a:t>
                      </a:r>
                      <a:endParaRPr b="1"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all_Predet : Predet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all day / all the houses</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usuku lonke / lonke usuku</a:t>
                      </a:r>
                      <a:endParaRPr sz="1300">
                        <a:solidFill>
                          <a:schemeClr val="dk1"/>
                        </a:solidFill>
                        <a:latin typeface="Montserrat"/>
                        <a:ea typeface="Montserrat"/>
                        <a:cs typeface="Montserrat"/>
                        <a:sym typeface="Montserrat"/>
                      </a:endParaRPr>
                    </a:p>
                    <a:p>
                      <a:pPr indent="0" lvl="0" marL="0" rtl="0" algn="l">
                        <a:spcBef>
                          <a:spcPts val="0"/>
                        </a:spcBef>
                        <a:spcAft>
                          <a:spcPts val="0"/>
                        </a:spcAft>
                        <a:buNone/>
                      </a:pPr>
                      <a:r>
                        <a:rPr lang="en-GB" sz="1300">
                          <a:solidFill>
                            <a:schemeClr val="dk1"/>
                          </a:solidFill>
                          <a:latin typeface="Montserrat"/>
                          <a:ea typeface="Montserrat"/>
                          <a:cs typeface="Montserrat"/>
                          <a:sym typeface="Montserrat"/>
                        </a:rPr>
                        <a:t>zonke izindlu / izindlu zonke</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inclusive quantitative pronoun</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most_Predet : Predet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most people</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iningi labantu</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g</a:t>
                      </a:r>
                      <a:r>
                        <a:rPr lang="en-GB" sz="1300">
                          <a:solidFill>
                            <a:schemeClr val="dk1"/>
                          </a:solidFill>
                          <a:latin typeface="Montserrat"/>
                          <a:ea typeface="Montserrat"/>
                          <a:cs typeface="Montserrat"/>
                          <a:sym typeface="Montserrat"/>
                        </a:rPr>
                        <a:t>enitive (</a:t>
                      </a:r>
                      <a:r>
                        <a:rPr lang="en-GB" sz="1300">
                          <a:solidFill>
                            <a:schemeClr val="dk1"/>
                          </a:solidFill>
                          <a:latin typeface="Montserrat"/>
                          <a:ea typeface="Montserrat"/>
                          <a:cs typeface="Montserrat"/>
                          <a:sym typeface="Montserrat"/>
                        </a:rPr>
                        <a:t>a-lot</a:t>
                      </a:r>
                      <a:r>
                        <a:rPr lang="en-GB" sz="1300">
                          <a:solidFill>
                            <a:schemeClr val="dk1"/>
                          </a:solidFill>
                          <a:latin typeface="Montserrat"/>
                          <a:ea typeface="Montserrat"/>
                          <a:cs typeface="Montserrat"/>
                          <a:sym typeface="Montserrat"/>
                        </a:rPr>
                        <a:t> of people</a:t>
                      </a:r>
                      <a:r>
                        <a:rPr lang="en-GB" sz="1300">
                          <a:solidFill>
                            <a:schemeClr val="dk1"/>
                          </a:solidFill>
                          <a:latin typeface="Montserrat"/>
                          <a:ea typeface="Montserrat"/>
                          <a:cs typeface="Montserrat"/>
                          <a:sym typeface="Montserrat"/>
                        </a:rPr>
                        <a: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only_Predet : Predet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only the man</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indoda yodwa / *yodwa indoda</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exclusive quantitative pronoun</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not_Predet : Predet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not the man</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Refactoring the noun phrase?</a:t>
            </a:r>
            <a:endParaRPr>
              <a:latin typeface="Montserrat SemiBold"/>
              <a:ea typeface="Montserrat SemiBold"/>
              <a:cs typeface="Montserrat SemiBold"/>
              <a:sym typeface="Montserrat SemiBold"/>
            </a:endParaRPr>
          </a:p>
        </p:txBody>
      </p:sp>
      <p:graphicFrame>
        <p:nvGraphicFramePr>
          <p:cNvPr id="145" name="Google Shape;145;p26"/>
          <p:cNvGraphicFramePr/>
          <p:nvPr/>
        </p:nvGraphicFramePr>
        <p:xfrm>
          <a:off x="952500" y="1325650"/>
          <a:ext cx="3000000" cy="3000000"/>
        </p:xfrm>
        <a:graphic>
          <a:graphicData uri="http://schemas.openxmlformats.org/drawingml/2006/table">
            <a:tbl>
              <a:tblPr>
                <a:noFill/>
                <a:tableStyleId>{06447A41-5CF1-4891-BC8A-B7E872D02607}</a:tableStyleId>
              </a:tblPr>
              <a:tblGrid>
                <a:gridCol w="1809750"/>
                <a:gridCol w="1809750"/>
                <a:gridCol w="1628200"/>
                <a:gridCol w="1991300"/>
              </a:tblGrid>
              <a:tr h="381000">
                <a:tc>
                  <a:txBody>
                    <a:bodyPr/>
                    <a:lstStyle/>
                    <a:p>
                      <a:pPr indent="0" lvl="0" marL="0" rtl="0" algn="l">
                        <a:spcBef>
                          <a:spcPts val="0"/>
                        </a:spcBef>
                        <a:spcAft>
                          <a:spcPts val="0"/>
                        </a:spcAft>
                        <a:buNone/>
                      </a:pPr>
                      <a:r>
                        <a:rPr b="1" lang="en-GB" sz="1300">
                          <a:solidFill>
                            <a:schemeClr val="dk1"/>
                          </a:solidFill>
                          <a:latin typeface="Montserrat"/>
                          <a:ea typeface="Montserrat"/>
                          <a:cs typeface="Montserrat"/>
                          <a:sym typeface="Montserrat"/>
                        </a:rPr>
                        <a:t>Function</a:t>
                      </a:r>
                      <a:endParaRPr b="1"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300">
                          <a:solidFill>
                            <a:schemeClr val="dk1"/>
                          </a:solidFill>
                          <a:latin typeface="Montserrat"/>
                          <a:ea typeface="Montserrat"/>
                          <a:cs typeface="Montserrat"/>
                          <a:sym typeface="Montserrat"/>
                        </a:rPr>
                        <a:t>English example</a:t>
                      </a:r>
                      <a:endParaRPr b="1"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300">
                          <a:solidFill>
                            <a:schemeClr val="dk1"/>
                          </a:solidFill>
                          <a:latin typeface="Montserrat"/>
                          <a:ea typeface="Montserrat"/>
                          <a:cs typeface="Montserrat"/>
                          <a:sym typeface="Montserrat"/>
                        </a:rPr>
                        <a:t>Zulu translation</a:t>
                      </a:r>
                      <a:endParaRPr b="1"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b="1" lang="en-GB" sz="1300">
                          <a:solidFill>
                            <a:schemeClr val="dk1"/>
                          </a:solidFill>
                          <a:latin typeface="Montserrat"/>
                          <a:ea typeface="Montserrat"/>
                          <a:cs typeface="Montserrat"/>
                          <a:sym typeface="Montserrat"/>
                        </a:rPr>
                        <a:t>Construction</a:t>
                      </a:r>
                      <a:endParaRPr b="1"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every_Det : 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every (man)</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leyo naleyo ndoda</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300">
                          <a:solidFill>
                            <a:schemeClr val="dk1"/>
                          </a:solidFill>
                          <a:latin typeface="Montserrat"/>
                          <a:ea typeface="Montserrat"/>
                          <a:cs typeface="Montserrat"/>
                          <a:sym typeface="Montserrat"/>
                        </a:rPr>
                        <a:t>conjunction</a:t>
                      </a:r>
                      <a:r>
                        <a:rPr lang="en-GB" sz="1300">
                          <a:solidFill>
                            <a:schemeClr val="dk1"/>
                          </a:solidFill>
                          <a:latin typeface="Montserrat"/>
                          <a:ea typeface="Montserrat"/>
                          <a:cs typeface="Montserrat"/>
                          <a:sym typeface="Montserrat"/>
                        </a:rPr>
                        <a:t> of demonstratives</a:t>
                      </a:r>
                      <a:endParaRPr sz="15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few_Det : 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few people</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abantu abambalwa</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c</a:t>
                      </a:r>
                      <a:r>
                        <a:rPr lang="en-GB" sz="1300">
                          <a:solidFill>
                            <a:schemeClr val="dk1"/>
                          </a:solidFill>
                          <a:latin typeface="Montserrat"/>
                          <a:ea typeface="Montserrat"/>
                          <a:cs typeface="Montserrat"/>
                          <a:sym typeface="Montserrat"/>
                        </a:rPr>
                        <a:t>opulative , primitive relative stem</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many_Det : 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many people</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abantu abaningi</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copulative, noun</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much_Det : 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much time</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isikhathi esiningi</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300">
                          <a:solidFill>
                            <a:schemeClr val="dk1"/>
                          </a:solidFill>
                          <a:latin typeface="Montserrat"/>
                          <a:ea typeface="Montserrat"/>
                          <a:cs typeface="Montserrat"/>
                          <a:sym typeface="Montserrat"/>
                        </a:rPr>
                        <a:t>copulative, noun</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someSg_Det : 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some person</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umuntu omunye</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c</a:t>
                      </a:r>
                      <a:r>
                        <a:rPr lang="en-GB" sz="1300">
                          <a:solidFill>
                            <a:schemeClr val="dk1"/>
                          </a:solidFill>
                          <a:latin typeface="Montserrat"/>
                          <a:ea typeface="Montserrat"/>
                          <a:cs typeface="Montserrat"/>
                          <a:sym typeface="Montserrat"/>
                        </a:rPr>
                        <a:t>opulative, enumerative stem</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somePl_Det : Det</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some people</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GB" sz="1300">
                          <a:solidFill>
                            <a:schemeClr val="dk1"/>
                          </a:solidFill>
                          <a:latin typeface="Montserrat"/>
                          <a:ea typeface="Montserrat"/>
                          <a:cs typeface="Montserrat"/>
                          <a:sym typeface="Montserrat"/>
                        </a:rPr>
                        <a:t>abantu abanye</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300">
                          <a:solidFill>
                            <a:schemeClr val="dk1"/>
                          </a:solidFill>
                          <a:latin typeface="Montserrat"/>
                          <a:ea typeface="Montserrat"/>
                          <a:cs typeface="Montserrat"/>
                          <a:sym typeface="Montserrat"/>
                        </a:rPr>
                        <a:t>copulative, enumerative stem</a:t>
                      </a:r>
                      <a:endParaRPr sz="1300">
                        <a:solidFill>
                          <a:schemeClr val="dk1"/>
                        </a:solidFill>
                        <a:latin typeface="Montserrat"/>
                        <a:ea typeface="Montserrat"/>
                        <a:cs typeface="Montserrat"/>
                        <a:sym typeface="Montserrat"/>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 functions</a:t>
            </a:r>
            <a:endParaRPr>
              <a:latin typeface="Montserrat SemiBold"/>
              <a:ea typeface="Montserrat SemiBold"/>
              <a:cs typeface="Montserrat SemiBold"/>
              <a:sym typeface="Montserrat SemiBold"/>
            </a:endParaRPr>
          </a:p>
        </p:txBody>
      </p:sp>
      <p:graphicFrame>
        <p:nvGraphicFramePr>
          <p:cNvPr id="151" name="Google Shape;151;p27"/>
          <p:cNvGraphicFramePr/>
          <p:nvPr/>
        </p:nvGraphicFramePr>
        <p:xfrm>
          <a:off x="553750" y="1405000"/>
          <a:ext cx="3000000" cy="3000000"/>
        </p:xfrm>
        <a:graphic>
          <a:graphicData uri="http://schemas.openxmlformats.org/drawingml/2006/table">
            <a:tbl>
              <a:tblPr>
                <a:noFill/>
                <a:tableStyleId>{06447A41-5CF1-4891-BC8A-B7E872D02607}</a:tableStyleId>
              </a:tblPr>
              <a:tblGrid>
                <a:gridCol w="1671025"/>
                <a:gridCol w="2022000"/>
              </a:tblGrid>
              <a:tr h="381000">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DetCN</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 Det -&gt; CN -&gt; NP</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UsePN</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 PN -&gt; NP</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UsePron</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 Pron -&gt; NP</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RelNP</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 NP -&gt; RS  -&gt; NP</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NumSg, NumPl </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 Num</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Montserrat"/>
                          <a:ea typeface="Montserrat"/>
                          <a:cs typeface="Montserrat"/>
                          <a:sym typeface="Montserrat"/>
                        </a:rPr>
                        <a:t>UseN</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Montserrat"/>
                          <a:ea typeface="Montserrat"/>
                          <a:cs typeface="Montserrat"/>
                          <a:sym typeface="Montserrat"/>
                        </a:rPr>
                        <a:t>: N -&gt; CN</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latin typeface="Montserrat"/>
                          <a:ea typeface="Montserrat"/>
                          <a:cs typeface="Montserrat"/>
                          <a:sym typeface="Montserrat"/>
                        </a:rPr>
                        <a:t>PossNP</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latin typeface="Montserrat"/>
                          <a:ea typeface="Montserrat"/>
                          <a:cs typeface="Montserrat"/>
                          <a:sym typeface="Montserrat"/>
                        </a:rPr>
                        <a:t>: CN -&gt; NP -&gt; CN</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52" name="Google Shape;152;p27"/>
          <p:cNvGraphicFramePr/>
          <p:nvPr/>
        </p:nvGraphicFramePr>
        <p:xfrm>
          <a:off x="4845150" y="1405000"/>
          <a:ext cx="3000000" cy="3000000"/>
        </p:xfrm>
        <a:graphic>
          <a:graphicData uri="http://schemas.openxmlformats.org/drawingml/2006/table">
            <a:tbl>
              <a:tblPr>
                <a:noFill/>
                <a:tableStyleId>{06447A41-5CF1-4891-BC8A-B7E872D02607}</a:tableStyleId>
              </a:tblPr>
              <a:tblGrid>
                <a:gridCol w="1671025"/>
                <a:gridCol w="2022000"/>
              </a:tblGrid>
              <a:tr h="381000">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IndefArt, DefArt</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 </a:t>
                      </a:r>
                      <a:r>
                        <a:rPr lang="en-GB">
                          <a:solidFill>
                            <a:srgbClr val="990000"/>
                          </a:solidFill>
                          <a:latin typeface="Montserrat"/>
                          <a:ea typeface="Montserrat"/>
                          <a:cs typeface="Montserrat"/>
                          <a:sym typeface="Montserrat"/>
                        </a:rPr>
                        <a:t>Quant</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MassNP</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 </a:t>
                      </a:r>
                      <a:r>
                        <a:rPr lang="en-GB">
                          <a:solidFill>
                            <a:srgbClr val="990000"/>
                          </a:solidFill>
                          <a:latin typeface="Montserrat"/>
                          <a:ea typeface="Montserrat"/>
                          <a:cs typeface="Montserrat"/>
                          <a:sym typeface="Montserrat"/>
                        </a:rPr>
                        <a:t>CN -&gt; NP</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PossPron</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 </a:t>
                      </a:r>
                      <a:r>
                        <a:rPr lang="en-GB">
                          <a:solidFill>
                            <a:srgbClr val="990000"/>
                          </a:solidFill>
                          <a:latin typeface="Montserrat"/>
                          <a:ea typeface="Montserrat"/>
                          <a:cs typeface="Montserrat"/>
                          <a:sym typeface="Montserrat"/>
                        </a:rPr>
                        <a:t>Pron -&gt; Quant</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AdjCN</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 </a:t>
                      </a:r>
                      <a:r>
                        <a:rPr lang="en-GB">
                          <a:solidFill>
                            <a:srgbClr val="990000"/>
                          </a:solidFill>
                          <a:latin typeface="Montserrat"/>
                          <a:ea typeface="Montserrat"/>
                          <a:cs typeface="Montserrat"/>
                          <a:sym typeface="Montserrat"/>
                        </a:rPr>
                        <a:t>AP -&gt; CN  -&gt; CN</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RelCN</a:t>
                      </a:r>
                      <a:r>
                        <a:rPr lang="en-GB">
                          <a:solidFill>
                            <a:srgbClr val="990000"/>
                          </a:solidFill>
                          <a:latin typeface="Montserrat"/>
                          <a:ea typeface="Montserrat"/>
                          <a:cs typeface="Montserrat"/>
                          <a:sym typeface="Montserrat"/>
                        </a:rPr>
                        <a:t> </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 </a:t>
                      </a:r>
                      <a:r>
                        <a:rPr lang="en-GB">
                          <a:solidFill>
                            <a:srgbClr val="990000"/>
                          </a:solidFill>
                          <a:latin typeface="Montserrat"/>
                          <a:ea typeface="Montserrat"/>
                          <a:cs typeface="Montserrat"/>
                          <a:sym typeface="Montserrat"/>
                        </a:rPr>
                        <a:t>CN -&gt; RS  -&gt; CN</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AdvCN</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 </a:t>
                      </a:r>
                      <a:r>
                        <a:rPr lang="en-GB">
                          <a:solidFill>
                            <a:srgbClr val="990000"/>
                          </a:solidFill>
                          <a:latin typeface="Montserrat"/>
                          <a:ea typeface="Montserrat"/>
                          <a:cs typeface="Montserrat"/>
                          <a:sym typeface="Montserrat"/>
                        </a:rPr>
                        <a:t>CN -&gt; Adv -&gt; CN</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1000">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PartNP</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990000"/>
                          </a:solidFill>
                          <a:latin typeface="Montserrat"/>
                          <a:ea typeface="Montserrat"/>
                          <a:cs typeface="Montserrat"/>
                          <a:sym typeface="Montserrat"/>
                        </a:rPr>
                        <a:t>: </a:t>
                      </a:r>
                      <a:r>
                        <a:rPr lang="en-GB">
                          <a:solidFill>
                            <a:srgbClr val="990000"/>
                          </a:solidFill>
                          <a:latin typeface="Montserrat"/>
                          <a:ea typeface="Montserrat"/>
                          <a:cs typeface="Montserrat"/>
                          <a:sym typeface="Montserrat"/>
                        </a:rPr>
                        <a:t>CN -&gt; NP -&gt; CN</a:t>
                      </a:r>
                      <a:endParaRPr>
                        <a:solidFill>
                          <a:srgbClr val="990000"/>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Extra n</a:t>
            </a:r>
            <a:r>
              <a:rPr lang="en-GB">
                <a:latin typeface="Montserrat SemiBold"/>
                <a:ea typeface="Montserrat SemiBold"/>
                <a:cs typeface="Montserrat SemiBold"/>
                <a:sym typeface="Montserrat SemiBold"/>
              </a:rPr>
              <a:t>oun phrase categories functions</a:t>
            </a:r>
            <a:endParaRPr>
              <a:latin typeface="Montserrat SemiBold"/>
              <a:ea typeface="Montserrat SemiBold"/>
              <a:cs typeface="Montserrat SemiBold"/>
              <a:sym typeface="Montserrat SemiBold"/>
            </a:endParaRPr>
          </a:p>
        </p:txBody>
      </p:sp>
      <p:graphicFrame>
        <p:nvGraphicFramePr>
          <p:cNvPr id="158" name="Google Shape;158;p28"/>
          <p:cNvGraphicFramePr/>
          <p:nvPr/>
        </p:nvGraphicFramePr>
        <p:xfrm>
          <a:off x="1134675" y="1247675"/>
          <a:ext cx="3000000" cy="3000000"/>
        </p:xfrm>
        <a:graphic>
          <a:graphicData uri="http://schemas.openxmlformats.org/drawingml/2006/table">
            <a:tbl>
              <a:tblPr>
                <a:noFill/>
                <a:tableStyleId>{06447A41-5CF1-4891-BC8A-B7E872D02607}</a:tableStyleId>
              </a:tblPr>
              <a:tblGrid>
                <a:gridCol w="503875"/>
                <a:gridCol w="1673500"/>
              </a:tblGrid>
              <a:tr h="396200">
                <a:tc>
                  <a:txBody>
                    <a:bodyPr/>
                    <a:lstStyle/>
                    <a:p>
                      <a:pPr indent="0" lvl="0" marL="0" rtl="0" algn="l">
                        <a:spcBef>
                          <a:spcPts val="0"/>
                        </a:spcBef>
                        <a:spcAft>
                          <a:spcPts val="0"/>
                        </a:spcAft>
                        <a:buNone/>
                      </a:pPr>
                      <a:r>
                        <a:rPr lang="en-GB">
                          <a:solidFill>
                            <a:schemeClr val="dk1"/>
                          </a:solidFill>
                          <a:latin typeface="Montserrat"/>
                          <a:ea typeface="Montserrat"/>
                          <a:cs typeface="Montserrat"/>
                          <a:sym typeface="Montserrat"/>
                        </a:rPr>
                        <a:t>cat</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latin typeface="Montserrat"/>
                          <a:ea typeface="Montserrat"/>
                          <a:cs typeface="Montserrat"/>
                          <a:sym typeface="Montserrat"/>
                        </a:rPr>
                        <a:t>NP</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latin typeface="Montserrat"/>
                          <a:ea typeface="Montserrat"/>
                          <a:cs typeface="Montserrat"/>
                          <a:sym typeface="Montserrat"/>
                        </a:rPr>
                        <a:t>CN</a:t>
                      </a:r>
                      <a:endParaRPr>
                        <a:solidFill>
                          <a:schemeClr val="dk1"/>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latin typeface="Montserrat"/>
                          <a:ea typeface="Montserrat"/>
                          <a:cs typeface="Montserrat"/>
                          <a:sym typeface="Montserrat"/>
                        </a:rPr>
                        <a:t>N</a:t>
                      </a:r>
                      <a:endParaRPr>
                        <a:solidFill>
                          <a:schemeClr val="dk1"/>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latin typeface="Montserrat"/>
                          <a:ea typeface="Montserrat"/>
                          <a:cs typeface="Montserrat"/>
                          <a:sym typeface="Montserrat"/>
                        </a:rPr>
                        <a:t>Quant</a:t>
                      </a:r>
                      <a:endParaRPr>
                        <a:solidFill>
                          <a:schemeClr val="dk1"/>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latin typeface="Montserrat"/>
                          <a:ea typeface="Montserrat"/>
                          <a:cs typeface="Montserrat"/>
                          <a:sym typeface="Montserrat"/>
                        </a:rPr>
                        <a:t>Num</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latin typeface="Montserrat"/>
                          <a:ea typeface="Montserrat"/>
                          <a:cs typeface="Montserrat"/>
                          <a:sym typeface="Montserrat"/>
                        </a:rPr>
                        <a:t>Predet</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chemeClr val="dk1"/>
                          </a:solidFill>
                          <a:latin typeface="Montserrat"/>
                          <a:ea typeface="Montserrat"/>
                          <a:cs typeface="Montserrat"/>
                          <a:sym typeface="Montserrat"/>
                        </a:rPr>
                        <a:t>Pron</a:t>
                      </a:r>
                      <a:r>
                        <a:rPr lang="en-GB">
                          <a:solidFill>
                            <a:schemeClr val="dk1"/>
                          </a:solidFill>
                          <a:latin typeface="Montserrat"/>
                          <a:ea typeface="Montserrat"/>
                          <a:cs typeface="Montserrat"/>
                          <a:sym typeface="Montserrat"/>
                        </a:rPr>
                        <a:t> </a:t>
                      </a:r>
                      <a:endParaRPr>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159" name="Google Shape;159;p28"/>
          <p:cNvGraphicFramePr/>
          <p:nvPr/>
        </p:nvGraphicFramePr>
        <p:xfrm>
          <a:off x="5135600" y="1247675"/>
          <a:ext cx="3000000" cy="3000000"/>
        </p:xfrm>
        <a:graphic>
          <a:graphicData uri="http://schemas.openxmlformats.org/drawingml/2006/table">
            <a:tbl>
              <a:tblPr>
                <a:noFill/>
                <a:tableStyleId>{06447A41-5CF1-4891-BC8A-B7E872D02607}</a:tableStyleId>
              </a:tblPr>
              <a:tblGrid>
                <a:gridCol w="503875"/>
                <a:gridCol w="1673500"/>
              </a:tblGrid>
              <a:tr h="396200">
                <a:tc>
                  <a:txBody>
                    <a:bodyPr/>
                    <a:lstStyle/>
                    <a:p>
                      <a:pPr indent="0" lvl="0" marL="0" rtl="0" algn="l">
                        <a:spcBef>
                          <a:spcPts val="0"/>
                        </a:spcBef>
                        <a:spcAft>
                          <a:spcPts val="0"/>
                        </a:spcAft>
                        <a:buNone/>
                      </a:pPr>
                      <a:r>
                        <a:rPr lang="en-GB">
                          <a:solidFill>
                            <a:srgbClr val="38761D"/>
                          </a:solidFill>
                          <a:latin typeface="Montserrat"/>
                          <a:ea typeface="Montserrat"/>
                          <a:cs typeface="Montserrat"/>
                          <a:sym typeface="Montserrat"/>
                        </a:rPr>
                        <a:t>cat</a:t>
                      </a:r>
                      <a:endParaRPr>
                        <a:solidFill>
                          <a:srgbClr val="38761D"/>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solidFill>
                          <a:srgbClr val="38761D"/>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solidFill>
                          <a:srgbClr val="38761D"/>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38761D"/>
                          </a:solidFill>
                          <a:latin typeface="Montserrat"/>
                          <a:ea typeface="Montserrat"/>
                          <a:cs typeface="Montserrat"/>
                          <a:sym typeface="Montserrat"/>
                        </a:rPr>
                        <a:t>Postdet</a:t>
                      </a:r>
                      <a:endParaRPr>
                        <a:solidFill>
                          <a:srgbClr val="38761D"/>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solidFill>
                          <a:srgbClr val="38761D"/>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38761D"/>
                          </a:solidFill>
                          <a:latin typeface="Montserrat"/>
                          <a:ea typeface="Montserrat"/>
                          <a:cs typeface="Montserrat"/>
                          <a:sym typeface="Montserrat"/>
                        </a:rPr>
                        <a:t>QuantStem </a:t>
                      </a:r>
                      <a:endParaRPr>
                        <a:solidFill>
                          <a:srgbClr val="38761D"/>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solidFill>
                          <a:srgbClr val="38761D"/>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38761D"/>
                          </a:solidFill>
                          <a:latin typeface="Montserrat"/>
                          <a:ea typeface="Montserrat"/>
                          <a:cs typeface="Montserrat"/>
                          <a:sym typeface="Montserrat"/>
                        </a:rPr>
                        <a:t>Loc</a:t>
                      </a:r>
                      <a:endParaRPr>
                        <a:solidFill>
                          <a:srgbClr val="38761D"/>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96200">
                <a:tc>
                  <a:txBody>
                    <a:bodyPr/>
                    <a:lstStyle/>
                    <a:p>
                      <a:pPr indent="0" lvl="0" marL="0" rtl="0" algn="l">
                        <a:spcBef>
                          <a:spcPts val="0"/>
                        </a:spcBef>
                        <a:spcAft>
                          <a:spcPts val="0"/>
                        </a:spcAft>
                        <a:buNone/>
                      </a:pPr>
                      <a:r>
                        <a:t/>
                      </a:r>
                      <a:endParaRPr>
                        <a:solidFill>
                          <a:srgbClr val="38761D"/>
                        </a:solidFill>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rPr lang="en-GB">
                          <a:solidFill>
                            <a:srgbClr val="38761D"/>
                          </a:solidFill>
                          <a:latin typeface="Montserrat"/>
                          <a:ea typeface="Montserrat"/>
                          <a:cs typeface="Montserrat"/>
                          <a:sym typeface="Montserrat"/>
                        </a:rPr>
                        <a:t>LocN</a:t>
                      </a:r>
                      <a:endParaRPr>
                        <a:solidFill>
                          <a:srgbClr val="38761D"/>
                        </a:solidFill>
                        <a:latin typeface="Montserrat"/>
                        <a:ea typeface="Montserrat"/>
                        <a:cs typeface="Montserrat"/>
                        <a:sym typeface="Montserra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Nouns</a:t>
            </a:r>
            <a:endParaRPr>
              <a:latin typeface="Montserrat SemiBold"/>
              <a:ea typeface="Montserrat SemiBold"/>
              <a:cs typeface="Montserrat SemiBold"/>
              <a:sym typeface="Montserrat SemiBold"/>
            </a:endParaRPr>
          </a:p>
        </p:txBody>
      </p:sp>
      <p:graphicFrame>
        <p:nvGraphicFramePr>
          <p:cNvPr id="165" name="Google Shape;165;p29"/>
          <p:cNvGraphicFramePr/>
          <p:nvPr/>
        </p:nvGraphicFramePr>
        <p:xfrm>
          <a:off x="311700" y="3280525"/>
          <a:ext cx="3000000" cy="3000000"/>
        </p:xfrm>
        <a:graphic>
          <a:graphicData uri="http://schemas.openxmlformats.org/drawingml/2006/table">
            <a:tbl>
              <a:tblPr>
                <a:noFill/>
                <a:tableStyleId>{06447A41-5CF1-4891-BC8A-B7E872D02607}</a:tableStyleId>
              </a:tblPr>
              <a:tblGrid>
                <a:gridCol w="692975"/>
                <a:gridCol w="2104775"/>
              </a:tblGrid>
              <a:tr h="25277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N</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ClassGender</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66" name="Google Shape;166;p29"/>
          <p:cNvGraphicFramePr/>
          <p:nvPr/>
        </p:nvGraphicFramePr>
        <p:xfrm>
          <a:off x="311700" y="1152475"/>
          <a:ext cx="3000000" cy="3000000"/>
        </p:xfrm>
        <a:graphic>
          <a:graphicData uri="http://schemas.openxmlformats.org/drawingml/2006/table">
            <a:tbl>
              <a:tblPr>
                <a:noFill/>
                <a:tableStyleId>{06447A41-5CF1-4891-BC8A-B7E872D02607}</a:tableStyleId>
              </a:tblPr>
              <a:tblGrid>
                <a:gridCol w="996550"/>
                <a:gridCol w="4563250"/>
              </a:tblGrid>
              <a:tr h="381000">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ClassGender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C1_2 | C1a_2a | C3_4 | C5_6 | C7_8 | C9_10 | C11_10 | C9_6 | C14 | C15 | C17</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NForm</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Full | Reduced | Poss | Loc</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First Number | Second Number | Third ClassGender Number</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solidFill>
                            <a:schemeClr val="dk2"/>
                          </a:solidFill>
                          <a:latin typeface="Montserrat Medium"/>
                          <a:ea typeface="Montserrat Medium"/>
                          <a:cs typeface="Montserrat Medium"/>
                          <a:sym typeface="Montserrat Medium"/>
                        </a:rPr>
                        <a:t>Number</a:t>
                      </a:r>
                      <a:endParaRPr sz="1000">
                        <a:solidFill>
                          <a:schemeClr val="dk2"/>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Montserrat"/>
                          <a:ea typeface="Montserrat"/>
                          <a:cs typeface="Montserrat"/>
                          <a:sym typeface="Montserrat"/>
                        </a:rPr>
                        <a:t>Sg | Pl</a:t>
                      </a:r>
                      <a:endParaRPr sz="1000">
                        <a:solidFill>
                          <a:schemeClr val="dk2"/>
                        </a:solidFill>
                        <a:latin typeface="Montserrat"/>
                        <a:ea typeface="Montserrat"/>
                        <a:cs typeface="Montserrat"/>
                        <a:sym typeface="Montserrat"/>
                      </a:endParaRPr>
                    </a:p>
                  </a:txBody>
                  <a:tcPr marT="91425" marB="91425" marR="91425" marL="91425"/>
                </a:tc>
              </a:tr>
            </a:tbl>
          </a:graphicData>
        </a:graphic>
      </p:graphicFrame>
      <p:graphicFrame>
        <p:nvGraphicFramePr>
          <p:cNvPr id="167" name="Google Shape;167;p29"/>
          <p:cNvGraphicFramePr/>
          <p:nvPr/>
        </p:nvGraphicFramePr>
        <p:xfrm>
          <a:off x="3241100" y="3280525"/>
          <a:ext cx="3000000" cy="3000000"/>
        </p:xfrm>
        <a:graphic>
          <a:graphicData uri="http://schemas.openxmlformats.org/drawingml/2006/table">
            <a:tbl>
              <a:tblPr>
                <a:noFill/>
                <a:tableStyleId>{06447A41-5CF1-4891-BC8A-B7E872D02607}</a:tableStyleId>
              </a:tblPr>
              <a:tblGrid>
                <a:gridCol w="651525"/>
                <a:gridCol w="19788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CN</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mod</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ClassGender</a:t>
                      </a:r>
                      <a:endParaRPr sz="1000">
                        <a:latin typeface="Montserrat"/>
                        <a:ea typeface="Montserrat"/>
                        <a:cs typeface="Montserrat"/>
                        <a:sym typeface="Montserrat"/>
                      </a:endParaRPr>
                    </a:p>
                  </a:txBody>
                  <a:tcPr marT="91425" marB="91425" marR="91425" marL="91425"/>
                </a:tc>
              </a:tr>
            </a:tbl>
          </a:graphicData>
        </a:graphic>
      </p:graphicFrame>
      <p:sp>
        <p:nvSpPr>
          <p:cNvPr id="168" name="Google Shape;168;p29"/>
          <p:cNvSpPr/>
          <p:nvPr/>
        </p:nvSpPr>
        <p:spPr>
          <a:xfrm>
            <a:off x="5333125" y="3914000"/>
            <a:ext cx="485700" cy="478200"/>
          </a:xfrm>
          <a:prstGeom prst="ellipse">
            <a:avLst/>
          </a:prstGeom>
          <a:solidFill>
            <a:schemeClr val="lt2"/>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980000"/>
                </a:solidFill>
                <a:latin typeface="Montserrat SemiBold"/>
                <a:ea typeface="Montserrat SemiBold"/>
                <a:cs typeface="Montserrat SemiBold"/>
                <a:sym typeface="Montserrat SemiBold"/>
              </a:rPr>
              <a:t>?</a:t>
            </a:r>
            <a:endParaRPr>
              <a:solidFill>
                <a:srgbClr val="980000"/>
              </a:solidFill>
              <a:latin typeface="Montserrat SemiBold"/>
              <a:ea typeface="Montserrat SemiBold"/>
              <a:cs typeface="Montserrat SemiBold"/>
              <a:sym typeface="Montserrat SemiBold"/>
            </a:endParaRPr>
          </a:p>
        </p:txBody>
      </p:sp>
      <p:graphicFrame>
        <p:nvGraphicFramePr>
          <p:cNvPr id="169" name="Google Shape;169;p29"/>
          <p:cNvGraphicFramePr/>
          <p:nvPr/>
        </p:nvGraphicFramePr>
        <p:xfrm>
          <a:off x="6034575" y="1152475"/>
          <a:ext cx="3000000" cy="3000000"/>
        </p:xfrm>
        <a:graphic>
          <a:graphicData uri="http://schemas.openxmlformats.org/drawingml/2006/table">
            <a:tbl>
              <a:tblPr>
                <a:noFill/>
                <a:tableStyleId>{06447A41-5CF1-4891-BC8A-B7E872D02607}</a:tableStyleId>
              </a:tblPr>
              <a:tblGrid>
                <a:gridCol w="652250"/>
                <a:gridCol w="967600"/>
                <a:gridCol w="1177875"/>
              </a:tblGrid>
              <a:tr h="381000">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kundla_N </a:t>
                      </a:r>
                      <a:r>
                        <a:rPr i="1" lang="en-GB" sz="1200">
                          <a:latin typeface="Montserrat Medium"/>
                          <a:ea typeface="Montserrat Medium"/>
                          <a:cs typeface="Montserrat Medium"/>
                          <a:sym typeface="Montserrat Medium"/>
                        </a:rPr>
                        <a:t>(stadium)</a:t>
                      </a:r>
                      <a:endParaRPr i="1" sz="1200">
                        <a:latin typeface="Montserrat Medium"/>
                        <a:ea typeface="Montserrat Medium"/>
                        <a:cs typeface="Montserrat Medium"/>
                        <a:sym typeface="Montserrat Medium"/>
                      </a:endParaRPr>
                    </a:p>
                  </a:txBody>
                  <a:tcPr marT="91425" marB="91425" marR="91425" marL="91425"/>
                </a:tc>
                <a:tc hMerge="1"/>
                <a:tc hMerge="1"/>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Sg</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Pl</a:t>
                      </a:r>
                      <a:endParaRPr sz="800">
                        <a:latin typeface="Montserrat"/>
                        <a:ea typeface="Montserrat"/>
                        <a:cs typeface="Montserrat"/>
                        <a:sym typeface="Montserrat"/>
                      </a:endParaRPr>
                    </a:p>
                  </a:txBody>
                  <a:tcPr marT="91425" marB="91425" marR="91425" marL="91425" anchor="b"/>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Full</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inkundla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izin</a:t>
                      </a:r>
                      <a:r>
                        <a:rPr lang="en-GB" sz="1000">
                          <a:solidFill>
                            <a:schemeClr val="dk1"/>
                          </a:solidFill>
                          <a:latin typeface="Montserrat"/>
                          <a:ea typeface="Montserrat"/>
                          <a:cs typeface="Montserrat"/>
                          <a:sym typeface="Montserrat"/>
                        </a:rPr>
                        <a:t>kundla</a:t>
                      </a:r>
                      <a:endParaRPr sz="1000">
                        <a:latin typeface="Montserrat"/>
                        <a:ea typeface="Montserrat"/>
                        <a:cs typeface="Montserrat"/>
                        <a:sym typeface="Montserrat"/>
                      </a:endParaRPr>
                    </a:p>
                  </a:txBody>
                  <a:tcPr marT="91425" marB="91425" marR="91425" marL="91425"/>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Reduced</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Montserrat"/>
                          <a:ea typeface="Montserrat"/>
                          <a:cs typeface="Montserrat"/>
                          <a:sym typeface="Montserrat"/>
                        </a:rPr>
                        <a:t>nkundla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zin</a:t>
                      </a:r>
                      <a:r>
                        <a:rPr lang="en-GB" sz="1000">
                          <a:solidFill>
                            <a:schemeClr val="dk1"/>
                          </a:solidFill>
                          <a:latin typeface="Montserrat"/>
                          <a:ea typeface="Montserrat"/>
                          <a:cs typeface="Montserrat"/>
                          <a:sym typeface="Montserrat"/>
                        </a:rPr>
                        <a:t>kundla</a:t>
                      </a:r>
                      <a:endParaRPr sz="1000">
                        <a:latin typeface="Montserrat"/>
                        <a:ea typeface="Montserrat"/>
                        <a:cs typeface="Montserrat"/>
                        <a:sym typeface="Montserrat"/>
                      </a:endParaRPr>
                    </a:p>
                  </a:txBody>
                  <a:tcPr marT="91425" marB="91425" marR="91425" marL="91425"/>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Poss</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Montserrat"/>
                          <a:ea typeface="Montserrat"/>
                          <a:cs typeface="Montserrat"/>
                          <a:sym typeface="Montserrat"/>
                        </a:rPr>
                        <a:t>nkundla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zin</a:t>
                      </a:r>
                      <a:r>
                        <a:rPr lang="en-GB" sz="1000">
                          <a:solidFill>
                            <a:schemeClr val="dk1"/>
                          </a:solidFill>
                          <a:latin typeface="Montserrat"/>
                          <a:ea typeface="Montserrat"/>
                          <a:cs typeface="Montserrat"/>
                          <a:sym typeface="Montserrat"/>
                        </a:rPr>
                        <a:t>kundla</a:t>
                      </a:r>
                      <a:endParaRPr sz="1000">
                        <a:latin typeface="Montserrat"/>
                        <a:ea typeface="Montserrat"/>
                        <a:cs typeface="Montserrat"/>
                        <a:sym typeface="Montserrat"/>
                      </a:endParaRPr>
                    </a:p>
                  </a:txBody>
                  <a:tcPr marT="91425" marB="91425" marR="91425" marL="91425"/>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Loc</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enkundleni</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ezin</a:t>
                      </a:r>
                      <a:r>
                        <a:rPr lang="en-GB" sz="1000">
                          <a:solidFill>
                            <a:schemeClr val="dk1"/>
                          </a:solidFill>
                          <a:latin typeface="Montserrat"/>
                          <a:ea typeface="Montserrat"/>
                          <a:cs typeface="Montserrat"/>
                          <a:sym typeface="Montserrat"/>
                        </a:rPr>
                        <a:t>kundleni</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C9_10</a:t>
                      </a:r>
                      <a:endParaRPr sz="1000">
                        <a:latin typeface="Montserrat"/>
                        <a:ea typeface="Montserrat"/>
                        <a:cs typeface="Montserrat"/>
                        <a:sym typeface="Montserrat"/>
                      </a:endParaRPr>
                    </a:p>
                  </a:txBody>
                  <a:tcPr marT="91425" marB="91425" marR="91425" marL="91425"/>
                </a:tc>
                <a:tc hMerge="1"/>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Nouns</a:t>
            </a:r>
            <a:endParaRPr>
              <a:latin typeface="Montserrat SemiBold"/>
              <a:ea typeface="Montserrat SemiBold"/>
              <a:cs typeface="Montserrat SemiBold"/>
              <a:sym typeface="Montserrat SemiBold"/>
            </a:endParaRPr>
          </a:p>
        </p:txBody>
      </p:sp>
      <p:graphicFrame>
        <p:nvGraphicFramePr>
          <p:cNvPr id="175" name="Google Shape;175;p30"/>
          <p:cNvGraphicFramePr/>
          <p:nvPr/>
        </p:nvGraphicFramePr>
        <p:xfrm>
          <a:off x="311700" y="3280525"/>
          <a:ext cx="3000000" cy="3000000"/>
        </p:xfrm>
        <a:graphic>
          <a:graphicData uri="http://schemas.openxmlformats.org/drawingml/2006/table">
            <a:tbl>
              <a:tblPr>
                <a:noFill/>
                <a:tableStyleId>{06447A41-5CF1-4891-BC8A-B7E872D02607}</a:tableStyleId>
              </a:tblPr>
              <a:tblGrid>
                <a:gridCol w="692975"/>
                <a:gridCol w="2104775"/>
              </a:tblGrid>
              <a:tr h="25277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N</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ClassGender</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176" name="Google Shape;176;p30"/>
          <p:cNvGraphicFramePr/>
          <p:nvPr/>
        </p:nvGraphicFramePr>
        <p:xfrm>
          <a:off x="311700" y="1152475"/>
          <a:ext cx="3000000" cy="3000000"/>
        </p:xfrm>
        <a:graphic>
          <a:graphicData uri="http://schemas.openxmlformats.org/drawingml/2006/table">
            <a:tbl>
              <a:tblPr>
                <a:noFill/>
                <a:tableStyleId>{06447A41-5CF1-4891-BC8A-B7E872D02607}</a:tableStyleId>
              </a:tblPr>
              <a:tblGrid>
                <a:gridCol w="996550"/>
                <a:gridCol w="4563250"/>
              </a:tblGrid>
              <a:tr h="381000">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Params</a:t>
                      </a:r>
                      <a:endParaRPr sz="1200">
                        <a:latin typeface="Montserrat SemiBold"/>
                        <a:ea typeface="Montserrat SemiBold"/>
                        <a:cs typeface="Montserrat SemiBold"/>
                        <a:sym typeface="Montserrat SemiBold"/>
                      </a:endParaRPr>
                    </a:p>
                  </a:txBody>
                  <a:tcPr marT="91425" marB="91425" marR="91425" marL="91425"/>
                </a:tc>
                <a:tc hMerge="1"/>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ClassGender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C1_2 | C1a_2a | C3_4 | C5_6 | C7_8 | C9_10 | C11_10 | C9_6 | C14 | C15 | C17</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NForm</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Full | Reduced | Poss | Loc</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First Number | Second Number | Third ClassGender Number</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solidFill>
                            <a:schemeClr val="dk2"/>
                          </a:solidFill>
                          <a:latin typeface="Montserrat Medium"/>
                          <a:ea typeface="Montserrat Medium"/>
                          <a:cs typeface="Montserrat Medium"/>
                          <a:sym typeface="Montserrat Medium"/>
                        </a:rPr>
                        <a:t>Number</a:t>
                      </a:r>
                      <a:endParaRPr sz="1000">
                        <a:solidFill>
                          <a:schemeClr val="dk2"/>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solidFill>
                            <a:schemeClr val="dk2"/>
                          </a:solidFill>
                          <a:latin typeface="Montserrat"/>
                          <a:ea typeface="Montserrat"/>
                          <a:cs typeface="Montserrat"/>
                          <a:sym typeface="Montserrat"/>
                        </a:rPr>
                        <a:t>Sg | Pl</a:t>
                      </a:r>
                      <a:endParaRPr sz="1000">
                        <a:solidFill>
                          <a:schemeClr val="dk2"/>
                        </a:solidFill>
                        <a:latin typeface="Montserrat"/>
                        <a:ea typeface="Montserrat"/>
                        <a:cs typeface="Montserrat"/>
                        <a:sym typeface="Montserrat"/>
                      </a:endParaRPr>
                    </a:p>
                  </a:txBody>
                  <a:tcPr marT="91425" marB="91425" marR="91425" marL="91425"/>
                </a:tc>
              </a:tr>
            </a:tbl>
          </a:graphicData>
        </a:graphic>
      </p:graphicFrame>
      <p:graphicFrame>
        <p:nvGraphicFramePr>
          <p:cNvPr id="177" name="Google Shape;177;p30"/>
          <p:cNvGraphicFramePr/>
          <p:nvPr/>
        </p:nvGraphicFramePr>
        <p:xfrm>
          <a:off x="3241100" y="3280525"/>
          <a:ext cx="3000000" cy="3000000"/>
        </p:xfrm>
        <a:graphic>
          <a:graphicData uri="http://schemas.openxmlformats.org/drawingml/2006/table">
            <a:tbl>
              <a:tblPr>
                <a:noFill/>
                <a:tableStyleId>{06447A41-5CF1-4891-BC8A-B7E872D02607}</a:tableStyleId>
              </a:tblPr>
              <a:tblGrid>
                <a:gridCol w="651525"/>
                <a:gridCol w="19788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CN</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Number =&gt; NForm =&gt; Str</a:t>
                      </a:r>
                      <a:endParaRPr sz="10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ClassGender</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emph</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graphicFrame>
        <p:nvGraphicFramePr>
          <p:cNvPr id="178" name="Google Shape;178;p30"/>
          <p:cNvGraphicFramePr/>
          <p:nvPr/>
        </p:nvGraphicFramePr>
        <p:xfrm>
          <a:off x="6034575" y="1152475"/>
          <a:ext cx="3000000" cy="3000000"/>
        </p:xfrm>
        <a:graphic>
          <a:graphicData uri="http://schemas.openxmlformats.org/drawingml/2006/table">
            <a:tbl>
              <a:tblPr>
                <a:noFill/>
                <a:tableStyleId>{06447A41-5CF1-4891-BC8A-B7E872D02607}</a:tableStyleId>
              </a:tblPr>
              <a:tblGrid>
                <a:gridCol w="652250"/>
                <a:gridCol w="967600"/>
                <a:gridCol w="1177875"/>
              </a:tblGrid>
              <a:tr h="381000">
                <a:tc gridSpan="3">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khundla_N </a:t>
                      </a:r>
                      <a:r>
                        <a:rPr i="1" lang="en-GB" sz="1200">
                          <a:latin typeface="Montserrat Medium"/>
                          <a:ea typeface="Montserrat Medium"/>
                          <a:cs typeface="Montserrat Medium"/>
                          <a:sym typeface="Montserrat Medium"/>
                        </a:rPr>
                        <a:t>(stadium)</a:t>
                      </a:r>
                      <a:endParaRPr i="1" sz="1200">
                        <a:latin typeface="Montserrat Medium"/>
                        <a:ea typeface="Montserrat Medium"/>
                        <a:cs typeface="Montserrat Medium"/>
                        <a:sym typeface="Montserrat Medium"/>
                      </a:endParaRPr>
                    </a:p>
                  </a:txBody>
                  <a:tcPr marT="91425" marB="91425" marR="91425" marL="91425"/>
                </a:tc>
                <a:tc hMerge="1"/>
                <a:tc hMerge="1"/>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Sg</a:t>
                      </a:r>
                      <a:endParaRPr sz="800">
                        <a:latin typeface="Montserrat"/>
                        <a:ea typeface="Montserrat"/>
                        <a:cs typeface="Montserrat"/>
                        <a:sym typeface="Montserrat"/>
                      </a:endParaRPr>
                    </a:p>
                  </a:txBody>
                  <a:tcPr marT="91425" marB="91425" marR="91425" marL="91425" anchor="b"/>
                </a:tc>
                <a:tc>
                  <a:txBody>
                    <a:bodyPr/>
                    <a:lstStyle/>
                    <a:p>
                      <a:pPr indent="0" lvl="0" marL="0" rtl="0" algn="l">
                        <a:spcBef>
                          <a:spcPts val="0"/>
                        </a:spcBef>
                        <a:spcAft>
                          <a:spcPts val="0"/>
                        </a:spcAft>
                        <a:buNone/>
                      </a:pPr>
                      <a:r>
                        <a:rPr lang="en-GB" sz="800">
                          <a:latin typeface="Montserrat"/>
                          <a:ea typeface="Montserrat"/>
                          <a:cs typeface="Montserrat"/>
                          <a:sym typeface="Montserrat"/>
                        </a:rPr>
                        <a:t>Pl</a:t>
                      </a:r>
                      <a:endParaRPr sz="800">
                        <a:latin typeface="Montserrat"/>
                        <a:ea typeface="Montserrat"/>
                        <a:cs typeface="Montserrat"/>
                        <a:sym typeface="Montserrat"/>
                      </a:endParaRPr>
                    </a:p>
                  </a:txBody>
                  <a:tcPr marT="91425" marB="91425" marR="91425" marL="91425" anchor="b"/>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Full</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inkundla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izin</a:t>
                      </a:r>
                      <a:r>
                        <a:rPr lang="en-GB" sz="1000">
                          <a:solidFill>
                            <a:schemeClr val="dk1"/>
                          </a:solidFill>
                          <a:latin typeface="Montserrat"/>
                          <a:ea typeface="Montserrat"/>
                          <a:cs typeface="Montserrat"/>
                          <a:sym typeface="Montserrat"/>
                        </a:rPr>
                        <a:t>kundla</a:t>
                      </a:r>
                      <a:endParaRPr sz="1000">
                        <a:latin typeface="Montserrat"/>
                        <a:ea typeface="Montserrat"/>
                        <a:cs typeface="Montserrat"/>
                        <a:sym typeface="Montserrat"/>
                      </a:endParaRPr>
                    </a:p>
                  </a:txBody>
                  <a:tcPr marT="91425" marB="91425" marR="91425" marL="91425"/>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Reduced</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Montserrat"/>
                          <a:ea typeface="Montserrat"/>
                          <a:cs typeface="Montserrat"/>
                          <a:sym typeface="Montserrat"/>
                        </a:rPr>
                        <a:t>nkundla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zin</a:t>
                      </a:r>
                      <a:r>
                        <a:rPr lang="en-GB" sz="1000">
                          <a:solidFill>
                            <a:schemeClr val="dk1"/>
                          </a:solidFill>
                          <a:latin typeface="Montserrat"/>
                          <a:ea typeface="Montserrat"/>
                          <a:cs typeface="Montserrat"/>
                          <a:sym typeface="Montserrat"/>
                        </a:rPr>
                        <a:t>kundla</a:t>
                      </a:r>
                      <a:endParaRPr sz="1000">
                        <a:latin typeface="Montserrat"/>
                        <a:ea typeface="Montserrat"/>
                        <a:cs typeface="Montserrat"/>
                        <a:sym typeface="Montserrat"/>
                      </a:endParaRPr>
                    </a:p>
                  </a:txBody>
                  <a:tcPr marT="91425" marB="91425" marR="91425" marL="91425"/>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Poss</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Montserrat"/>
                          <a:ea typeface="Montserrat"/>
                          <a:cs typeface="Montserrat"/>
                          <a:sym typeface="Montserrat"/>
                        </a:rPr>
                        <a:t>nkundla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zin</a:t>
                      </a:r>
                      <a:r>
                        <a:rPr lang="en-GB" sz="1000">
                          <a:solidFill>
                            <a:schemeClr val="dk1"/>
                          </a:solidFill>
                          <a:latin typeface="Montserrat"/>
                          <a:ea typeface="Montserrat"/>
                          <a:cs typeface="Montserrat"/>
                          <a:sym typeface="Montserrat"/>
                        </a:rPr>
                        <a:t>kundla</a:t>
                      </a:r>
                      <a:endParaRPr sz="1000">
                        <a:latin typeface="Montserrat"/>
                        <a:ea typeface="Montserrat"/>
                        <a:cs typeface="Montserrat"/>
                        <a:sym typeface="Montserrat"/>
                      </a:endParaRPr>
                    </a:p>
                  </a:txBody>
                  <a:tcPr marT="91425" marB="91425" marR="91425" marL="91425"/>
                </a:tc>
              </a:tr>
              <a:tr h="381000">
                <a:tc>
                  <a:txBody>
                    <a:bodyPr/>
                    <a:lstStyle/>
                    <a:p>
                      <a:pPr indent="0" lvl="0" marL="0" rtl="0" algn="r">
                        <a:spcBef>
                          <a:spcPts val="0"/>
                        </a:spcBef>
                        <a:spcAft>
                          <a:spcPts val="0"/>
                        </a:spcAft>
                        <a:buNone/>
                      </a:pPr>
                      <a:r>
                        <a:rPr lang="en-GB" sz="800">
                          <a:latin typeface="Montserrat"/>
                          <a:ea typeface="Montserrat"/>
                          <a:cs typeface="Montserrat"/>
                          <a:sym typeface="Montserrat"/>
                        </a:rPr>
                        <a:t>Loc</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enkundleni</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ezin</a:t>
                      </a:r>
                      <a:r>
                        <a:rPr lang="en-GB" sz="1000">
                          <a:solidFill>
                            <a:schemeClr val="dk1"/>
                          </a:solidFill>
                          <a:latin typeface="Montserrat"/>
                          <a:ea typeface="Montserrat"/>
                          <a:cs typeface="Montserrat"/>
                          <a:sym typeface="Montserrat"/>
                        </a:rPr>
                        <a:t>kundleni</a:t>
                      </a:r>
                      <a:endParaRPr sz="1000">
                        <a:latin typeface="Montserrat"/>
                        <a:ea typeface="Montserrat"/>
                        <a:cs typeface="Montserrat"/>
                        <a:sym typeface="Montserrat"/>
                      </a:endParaRPr>
                    </a:p>
                  </a:txBody>
                  <a:tcPr marT="91425" marB="91425" marR="91425" marL="91425"/>
                </a:tc>
              </a:tr>
              <a:tr h="381000">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a:t>
                      </a:r>
                      <a:endParaRPr sz="1000">
                        <a:latin typeface="Montserrat Medium"/>
                        <a:ea typeface="Montserrat Medium"/>
                        <a:cs typeface="Montserrat Medium"/>
                        <a:sym typeface="Montserrat Medium"/>
                      </a:endParaRPr>
                    </a:p>
                  </a:txBody>
                  <a:tcPr marT="91425" marB="91425" marR="91425" marL="91425"/>
                </a:tc>
                <a:tc gridSpan="2">
                  <a:txBody>
                    <a:bodyPr/>
                    <a:lstStyle/>
                    <a:p>
                      <a:pPr indent="0" lvl="0" marL="0" rtl="0" algn="l">
                        <a:spcBef>
                          <a:spcPts val="0"/>
                        </a:spcBef>
                        <a:spcAft>
                          <a:spcPts val="0"/>
                        </a:spcAft>
                        <a:buNone/>
                      </a:pPr>
                      <a:r>
                        <a:rPr lang="en-GB" sz="1000">
                          <a:latin typeface="Montserrat"/>
                          <a:ea typeface="Montserrat"/>
                          <a:cs typeface="Montserrat"/>
                          <a:sym typeface="Montserrat"/>
                        </a:rPr>
                        <a:t>C9_10</a:t>
                      </a:r>
                      <a:endParaRPr sz="1000">
                        <a:latin typeface="Montserrat"/>
                        <a:ea typeface="Montserrat"/>
                        <a:cs typeface="Montserrat"/>
                        <a:sym typeface="Montserrat"/>
                      </a:endParaRPr>
                    </a:p>
                  </a:txBody>
                  <a:tcPr marT="91425" marB="91425" marR="91425" marL="91425"/>
                </a:tc>
                <a:tc hMerge="1"/>
              </a:tr>
            </a:tbl>
          </a:graphicData>
        </a:graphic>
      </p:graphicFrame>
      <p:sp>
        <p:nvSpPr>
          <p:cNvPr id="179" name="Google Shape;179;p30"/>
          <p:cNvSpPr/>
          <p:nvPr/>
        </p:nvSpPr>
        <p:spPr>
          <a:xfrm>
            <a:off x="5384600" y="4316750"/>
            <a:ext cx="2337300" cy="478200"/>
          </a:xfrm>
          <a:prstGeom prst="ellipse">
            <a:avLst/>
          </a:prstGeom>
          <a:solidFill>
            <a:schemeClr val="lt2"/>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134F5C"/>
                </a:solidFill>
                <a:latin typeface="Montserrat SemiBold"/>
                <a:ea typeface="Montserrat SemiBold"/>
                <a:cs typeface="Montserrat SemiBold"/>
                <a:sym typeface="Montserrat SemiBold"/>
              </a:rPr>
              <a:t>Prefix morphology</a:t>
            </a:r>
            <a:endParaRPr sz="1200">
              <a:solidFill>
                <a:srgbClr val="134F5C"/>
              </a:solidFill>
              <a:latin typeface="Montserrat SemiBold"/>
              <a:ea typeface="Montserrat SemiBold"/>
              <a:cs typeface="Montserrat SemiBold"/>
              <a:sym typeface="Montserrat SemiBold"/>
            </a:endParaRPr>
          </a:p>
        </p:txBody>
      </p:sp>
      <p:cxnSp>
        <p:nvCxnSpPr>
          <p:cNvPr id="180" name="Google Shape;180;p30"/>
          <p:cNvCxnSpPr>
            <a:stCxn id="179" idx="2"/>
          </p:cNvCxnSpPr>
          <p:nvPr/>
        </p:nvCxnSpPr>
        <p:spPr>
          <a:xfrm rot="10800000">
            <a:off x="4442000" y="4493150"/>
            <a:ext cx="942600" cy="62700"/>
          </a:xfrm>
          <a:prstGeom prst="straightConnector1">
            <a:avLst/>
          </a:prstGeom>
          <a:noFill/>
          <a:ln cap="flat" cmpd="sng" w="9525">
            <a:solidFill>
              <a:srgbClr val="134F5C"/>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Nouns</a:t>
            </a:r>
            <a:endParaRPr>
              <a:latin typeface="Montserrat SemiBold"/>
              <a:ea typeface="Montserrat SemiBold"/>
              <a:cs typeface="Montserrat SemiBold"/>
              <a:sym typeface="Montserrat SemiBold"/>
            </a:endParaRPr>
          </a:p>
        </p:txBody>
      </p:sp>
      <p:sp>
        <p:nvSpPr>
          <p:cNvPr id="186" name="Google Shape;186;p31"/>
          <p:cNvSpPr txBox="1"/>
          <p:nvPr/>
        </p:nvSpPr>
        <p:spPr>
          <a:xfrm>
            <a:off x="440850" y="1184925"/>
            <a:ext cx="1334100" cy="29553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200">
                <a:latin typeface="Montserrat"/>
                <a:ea typeface="Montserrat"/>
                <a:cs typeface="Montserrat"/>
                <a:sym typeface="Montserrat"/>
              </a:rPr>
              <a:t>indondo</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200">
                <a:latin typeface="Montserrat"/>
                <a:ea typeface="Montserrat"/>
                <a:cs typeface="Montserrat"/>
                <a:sym typeface="Montserrat"/>
              </a:rPr>
              <a:t>le ndondo</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200">
                <a:latin typeface="Montserrat"/>
                <a:ea typeface="Montserrat"/>
                <a:cs typeface="Montserrat"/>
                <a:sym typeface="Montserrat"/>
              </a:rPr>
              <a:t>yona le ndondo</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200">
                <a:latin typeface="Montserrat"/>
                <a:ea typeface="Montserrat"/>
                <a:cs typeface="Montserrat"/>
                <a:sym typeface="Montserrat"/>
              </a:rPr>
              <a:t>le ndondo yona</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Clr>
                <a:schemeClr val="dk1"/>
              </a:buClr>
              <a:buSzPts val="1100"/>
              <a:buFont typeface="Arial"/>
              <a:buNone/>
            </a:pPr>
            <a:r>
              <a:rPr lang="en-GB" sz="1200">
                <a:latin typeface="Montserrat"/>
                <a:ea typeface="Montserrat"/>
                <a:cs typeface="Montserrat"/>
                <a:sym typeface="Montserrat"/>
              </a:rPr>
              <a:t>le ndondo enkulu</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t/>
            </a:r>
            <a:endParaRPr sz="1200">
              <a:latin typeface="Montserrat"/>
              <a:ea typeface="Montserrat"/>
              <a:cs typeface="Montserrat"/>
              <a:sym typeface="Montserrat"/>
            </a:endParaRPr>
          </a:p>
          <a:p>
            <a:pPr indent="0" lvl="0" marL="0" rtl="0" algn="l">
              <a:lnSpc>
                <a:spcPct val="100000"/>
              </a:lnSpc>
              <a:spcBef>
                <a:spcPts val="0"/>
              </a:spcBef>
              <a:spcAft>
                <a:spcPts val="0"/>
              </a:spcAft>
              <a:buNone/>
            </a:pPr>
            <a:r>
              <a:rPr lang="en-GB" sz="1200">
                <a:latin typeface="Montserrat"/>
                <a:ea typeface="Montserrat"/>
                <a:cs typeface="Montserrat"/>
                <a:sym typeface="Montserrat"/>
              </a:rPr>
              <a:t>le ndondo </a:t>
            </a:r>
            <a:r>
              <a:rPr lang="en-GB" sz="1200">
                <a:latin typeface="Montserrat Medium"/>
                <a:ea typeface="Montserrat Medium"/>
                <a:cs typeface="Montserrat Medium"/>
                <a:sym typeface="Montserrat Medium"/>
              </a:rPr>
              <a:t>yona</a:t>
            </a:r>
            <a:r>
              <a:rPr lang="en-GB" sz="1200">
                <a:latin typeface="Montserrat"/>
                <a:ea typeface="Montserrat"/>
                <a:cs typeface="Montserrat"/>
                <a:sym typeface="Montserrat"/>
              </a:rPr>
              <a:t> enkulu</a:t>
            </a:r>
            <a:endParaRPr sz="1200">
              <a:latin typeface="Montserrat"/>
              <a:ea typeface="Montserrat"/>
              <a:cs typeface="Montserrat"/>
              <a:sym typeface="Montserrat"/>
            </a:endParaRPr>
          </a:p>
        </p:txBody>
      </p:sp>
      <p:sp>
        <p:nvSpPr>
          <p:cNvPr id="187" name="Google Shape;187;p31"/>
          <p:cNvSpPr txBox="1"/>
          <p:nvPr/>
        </p:nvSpPr>
        <p:spPr>
          <a:xfrm>
            <a:off x="1774950" y="1184925"/>
            <a:ext cx="1441800" cy="31401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medal</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a:t>
            </a:r>
            <a:r>
              <a:rPr i="1" lang="en-GB" sz="1200">
                <a:solidFill>
                  <a:schemeClr val="dk1"/>
                </a:solidFill>
                <a:latin typeface="Montserrat"/>
                <a:ea typeface="Montserrat"/>
                <a:cs typeface="Montserrat"/>
                <a:sym typeface="Montserrat"/>
              </a:rPr>
              <a:t>his medal</a:t>
            </a:r>
            <a:endParaRPr sz="1200"/>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this very medal</a:t>
            </a:r>
            <a:endParaRPr sz="1200"/>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this medal, on the other hand</a:t>
            </a:r>
            <a:endParaRPr sz="1200"/>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this big medal</a:t>
            </a:r>
            <a:endParaRPr sz="1200"/>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t/>
            </a:r>
            <a:endParaRPr i="1" sz="1200">
              <a:solidFill>
                <a:schemeClr val="dk1"/>
              </a:solidFill>
              <a:latin typeface="Montserrat"/>
              <a:ea typeface="Montserrat"/>
              <a:cs typeface="Montserrat"/>
              <a:sym typeface="Montserrat"/>
            </a:endParaRPr>
          </a:p>
          <a:p>
            <a:pPr indent="0" lvl="0" marL="0" rtl="0" algn="l">
              <a:lnSpc>
                <a:spcPct val="100000"/>
              </a:lnSpc>
              <a:spcBef>
                <a:spcPts val="0"/>
              </a:spcBef>
              <a:spcAft>
                <a:spcPts val="0"/>
              </a:spcAft>
              <a:buNone/>
            </a:pPr>
            <a:r>
              <a:rPr i="1" lang="en-GB" sz="1200">
                <a:solidFill>
                  <a:schemeClr val="dk1"/>
                </a:solidFill>
                <a:latin typeface="Montserrat"/>
                <a:ea typeface="Montserrat"/>
                <a:cs typeface="Montserrat"/>
                <a:sym typeface="Montserrat"/>
              </a:rPr>
              <a:t>this big medal, on the other hand</a:t>
            </a:r>
            <a:endParaRPr sz="1200">
              <a:latin typeface="Montserrat"/>
              <a:ea typeface="Montserrat"/>
              <a:cs typeface="Montserrat"/>
              <a:sym typeface="Montserrat"/>
            </a:endParaRPr>
          </a:p>
        </p:txBody>
      </p:sp>
      <p:pic>
        <p:nvPicPr>
          <p:cNvPr id="188" name="Google Shape;188;p31"/>
          <p:cNvPicPr preferRelativeResize="0"/>
          <p:nvPr/>
        </p:nvPicPr>
        <p:blipFill>
          <a:blip r:embed="rId3">
            <a:alphaModFix/>
          </a:blip>
          <a:stretch>
            <a:fillRect/>
          </a:stretch>
        </p:blipFill>
        <p:spPr>
          <a:xfrm>
            <a:off x="3393350" y="996650"/>
            <a:ext cx="5622450" cy="315020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Zulu</a:t>
            </a:r>
            <a:endParaRPr>
              <a:latin typeface="Montserrat SemiBold"/>
              <a:ea typeface="Montserrat SemiBold"/>
              <a:cs typeface="Montserrat SemiBold"/>
              <a:sym typeface="Montserrat SemiBold"/>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Montserrat"/>
                <a:ea typeface="Montserrat"/>
                <a:cs typeface="Montserrat"/>
                <a:sym typeface="Montserrat"/>
              </a:rPr>
              <a:t>Bantu → Southern Bantu </a:t>
            </a:r>
            <a:r>
              <a:rPr lang="en-GB" sz="1600">
                <a:latin typeface="Montserrat"/>
                <a:ea typeface="Montserrat"/>
                <a:cs typeface="Montserrat"/>
                <a:sym typeface="Montserrat"/>
              </a:rPr>
              <a:t>→ </a:t>
            </a:r>
            <a:r>
              <a:rPr lang="en-GB" sz="1600">
                <a:latin typeface="Montserrat"/>
                <a:ea typeface="Montserrat"/>
                <a:cs typeface="Montserrat"/>
                <a:sym typeface="Montserrat"/>
              </a:rPr>
              <a:t>Nguni</a:t>
            </a:r>
            <a:endParaRPr sz="1600">
              <a:latin typeface="Montserrat"/>
              <a:ea typeface="Montserrat"/>
              <a:cs typeface="Montserrat"/>
              <a:sym typeface="Montserrat"/>
            </a:endParaRPr>
          </a:p>
          <a:p>
            <a:pPr indent="0" lvl="0" marL="0" rtl="0" algn="l">
              <a:spcBef>
                <a:spcPts val="1200"/>
              </a:spcBef>
              <a:spcAft>
                <a:spcPts val="0"/>
              </a:spcAft>
              <a:buClr>
                <a:schemeClr val="dk1"/>
              </a:buClr>
              <a:buSzPts val="1100"/>
              <a:buFont typeface="Arial"/>
              <a:buNone/>
            </a:pPr>
            <a:r>
              <a:rPr lang="en-GB" sz="1600">
                <a:latin typeface="Montserrat"/>
                <a:ea typeface="Montserrat"/>
                <a:cs typeface="Montserrat"/>
                <a:sym typeface="Montserrat"/>
              </a:rPr>
              <a:t>One of 11 official languages of South Africa</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~11.5M home language speakers as of 2011</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Largest home language in South Africa</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Understood by 50% of South Africans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Second most widely spoken Bantu language after Swahili</a:t>
            </a:r>
            <a:endParaRPr sz="1600">
              <a:latin typeface="Montserrat"/>
              <a:ea typeface="Montserrat"/>
              <a:cs typeface="Montserrat"/>
              <a:sym typeface="Montserrat"/>
            </a:endParaRPr>
          </a:p>
          <a:p>
            <a:pPr indent="0" lvl="0" marL="0" rtl="0" algn="l">
              <a:spcBef>
                <a:spcPts val="1200"/>
              </a:spcBef>
              <a:spcAft>
                <a:spcPts val="1200"/>
              </a:spcAft>
              <a:buNone/>
            </a:pPr>
            <a:r>
              <a:rPr lang="en-GB" sz="1600">
                <a:latin typeface="Montserrat"/>
                <a:ea typeface="Montserrat"/>
                <a:cs typeface="Montserrat"/>
                <a:sym typeface="Montserrat"/>
              </a:rPr>
              <a:t>9 174 Wikipedia articles (mostly stubs), 28 active registered users</a:t>
            </a:r>
            <a:endParaRPr sz="1600">
              <a:latin typeface="Montserrat"/>
              <a:ea typeface="Montserrat"/>
              <a:cs typeface="Montserrat"/>
              <a:sym typeface="Montserrat"/>
            </a:endParaRPr>
          </a:p>
        </p:txBody>
      </p:sp>
      <p:pic>
        <p:nvPicPr>
          <p:cNvPr id="62" name="Google Shape;62;p14"/>
          <p:cNvPicPr preferRelativeResize="0"/>
          <p:nvPr/>
        </p:nvPicPr>
        <p:blipFill>
          <a:blip r:embed="rId3">
            <a:alphaModFix/>
          </a:blip>
          <a:stretch>
            <a:fillRect/>
          </a:stretch>
        </p:blipFill>
        <p:spPr>
          <a:xfrm>
            <a:off x="5806051" y="897425"/>
            <a:ext cx="2337201" cy="2048299"/>
          </a:xfrm>
          <a:prstGeom prst="rect">
            <a:avLst/>
          </a:prstGeom>
          <a:noFill/>
          <a:ln>
            <a:noFill/>
          </a:ln>
        </p:spPr>
      </p:pic>
      <p:sp>
        <p:nvSpPr>
          <p:cNvPr id="63" name="Google Shape;63;p14"/>
          <p:cNvSpPr txBox="1"/>
          <p:nvPr/>
        </p:nvSpPr>
        <p:spPr>
          <a:xfrm>
            <a:off x="311700" y="4568875"/>
            <a:ext cx="85206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800" u="sng">
                <a:solidFill>
                  <a:schemeClr val="hlink"/>
                </a:solidFill>
                <a:latin typeface="Montserrat"/>
                <a:ea typeface="Montserrat"/>
                <a:cs typeface="Montserrat"/>
                <a:sym typeface="Montserrat"/>
                <a:hlinkClick r:id="rId4"/>
              </a:rPr>
              <a:t>https://en.wikipedia.org/wiki/Zulu_language</a:t>
            </a:r>
            <a:r>
              <a:rPr lang="en-GB" sz="800">
                <a:latin typeface="Montserrat"/>
                <a:ea typeface="Montserrat"/>
                <a:cs typeface="Montserrat"/>
                <a:sym typeface="Montserrat"/>
              </a:rPr>
              <a:t>, image: </a:t>
            </a:r>
            <a:r>
              <a:rPr lang="en-GB" sz="800" u="sng">
                <a:solidFill>
                  <a:schemeClr val="hlink"/>
                </a:solidFill>
                <a:latin typeface="Montserrat"/>
                <a:ea typeface="Montserrat"/>
                <a:cs typeface="Montserrat"/>
                <a:sym typeface="Montserrat"/>
                <a:hlinkClick r:id="rId5"/>
              </a:rPr>
              <a:t>https://commons.wikimedia.org/w/index.php?curid=28087429</a:t>
            </a:r>
            <a:endParaRPr sz="800">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Nouns</a:t>
            </a:r>
            <a:endParaRPr>
              <a:latin typeface="Montserrat SemiBold"/>
              <a:ea typeface="Montserrat SemiBold"/>
              <a:cs typeface="Montserrat SemiBold"/>
              <a:sym typeface="Montserrat SemiBold"/>
            </a:endParaRPr>
          </a:p>
        </p:txBody>
      </p:sp>
      <p:sp>
        <p:nvSpPr>
          <p:cNvPr id="194" name="Google Shape;194;p32"/>
          <p:cNvSpPr txBox="1"/>
          <p:nvPr/>
        </p:nvSpPr>
        <p:spPr>
          <a:xfrm>
            <a:off x="440850" y="1184925"/>
            <a:ext cx="4049100" cy="3693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Clr>
                <a:schemeClr val="dk1"/>
              </a:buClr>
              <a:buSzPts val="1100"/>
              <a:buFont typeface="Arial"/>
              <a:buNone/>
            </a:pPr>
            <a:r>
              <a:rPr lang="en-GB" sz="1200">
                <a:solidFill>
                  <a:schemeClr val="dk1"/>
                </a:solidFill>
                <a:latin typeface="Montserrat"/>
                <a:ea typeface="Montserrat"/>
                <a:cs typeface="Montserrat"/>
                <a:sym typeface="Montserrat"/>
              </a:rPr>
              <a:t>ngiye </a:t>
            </a:r>
            <a:r>
              <a:rPr lang="en-GB" sz="1200">
                <a:solidFill>
                  <a:schemeClr val="dk1"/>
                </a:solidFill>
                <a:latin typeface="Montserrat Medium"/>
                <a:ea typeface="Montserrat Medium"/>
                <a:cs typeface="Montserrat Medium"/>
                <a:sym typeface="Montserrat Medium"/>
              </a:rPr>
              <a:t>kuzo</a:t>
            </a:r>
            <a:r>
              <a:rPr lang="en-GB" sz="1200">
                <a:solidFill>
                  <a:schemeClr val="dk1"/>
                </a:solidFill>
                <a:latin typeface="Montserrat"/>
                <a:ea typeface="Montserrat"/>
                <a:cs typeface="Montserrat"/>
                <a:sym typeface="Montserrat"/>
              </a:rPr>
              <a:t> </a:t>
            </a:r>
            <a:r>
              <a:rPr lang="en-GB" sz="1200">
                <a:solidFill>
                  <a:srgbClr val="E69138"/>
                </a:solidFill>
                <a:latin typeface="Montserrat Medium"/>
                <a:ea typeface="Montserrat Medium"/>
                <a:cs typeface="Montserrat Medium"/>
                <a:sym typeface="Montserrat Medium"/>
              </a:rPr>
              <a:t>zonke</a:t>
            </a:r>
            <a:r>
              <a:rPr lang="en-GB" sz="1200">
                <a:solidFill>
                  <a:schemeClr val="dk1"/>
                </a:solidFill>
                <a:latin typeface="Montserrat"/>
                <a:ea typeface="Montserrat"/>
                <a:cs typeface="Montserrat"/>
                <a:sym typeface="Montserrat"/>
              </a:rPr>
              <a:t> </a:t>
            </a:r>
            <a:r>
              <a:rPr lang="en-GB" sz="1200">
                <a:solidFill>
                  <a:srgbClr val="6AA84F"/>
                </a:solidFill>
                <a:latin typeface="Montserrat Medium"/>
                <a:ea typeface="Montserrat Medium"/>
                <a:cs typeface="Montserrat Medium"/>
                <a:sym typeface="Montserrat Medium"/>
              </a:rPr>
              <a:t>lezi</a:t>
            </a:r>
            <a:r>
              <a:rPr lang="en-GB" sz="1200">
                <a:solidFill>
                  <a:schemeClr val="dk1"/>
                </a:solidFill>
                <a:latin typeface="Montserrat"/>
                <a:ea typeface="Montserrat"/>
                <a:cs typeface="Montserrat"/>
                <a:sym typeface="Montserrat"/>
              </a:rPr>
              <a:t> zinkundla </a:t>
            </a:r>
            <a:r>
              <a:rPr lang="en-GB" sz="1200">
                <a:solidFill>
                  <a:srgbClr val="3C78D8"/>
                </a:solidFill>
                <a:latin typeface="Montserrat Medium"/>
                <a:ea typeface="Montserrat Medium"/>
                <a:cs typeface="Montserrat Medium"/>
                <a:sym typeface="Montserrat Medium"/>
              </a:rPr>
              <a:t>ezinkulu</a:t>
            </a:r>
            <a:endParaRPr sz="1200">
              <a:latin typeface="Montserrat"/>
              <a:ea typeface="Montserrat"/>
              <a:cs typeface="Montserrat"/>
              <a:sym typeface="Montserrat"/>
            </a:endParaRPr>
          </a:p>
        </p:txBody>
      </p:sp>
      <p:pic>
        <p:nvPicPr>
          <p:cNvPr id="195" name="Google Shape;195;p32"/>
          <p:cNvPicPr preferRelativeResize="0"/>
          <p:nvPr/>
        </p:nvPicPr>
        <p:blipFill>
          <a:blip r:embed="rId3">
            <a:alphaModFix/>
          </a:blip>
          <a:stretch>
            <a:fillRect/>
          </a:stretch>
        </p:blipFill>
        <p:spPr>
          <a:xfrm>
            <a:off x="3748625" y="445027"/>
            <a:ext cx="5242975" cy="4253749"/>
          </a:xfrm>
          <a:prstGeom prst="rect">
            <a:avLst/>
          </a:prstGeom>
          <a:noFill/>
          <a:ln>
            <a:noFill/>
          </a:ln>
        </p:spPr>
      </p:pic>
      <p:sp>
        <p:nvSpPr>
          <p:cNvPr id="196" name="Google Shape;196;p32"/>
          <p:cNvSpPr/>
          <p:nvPr/>
        </p:nvSpPr>
        <p:spPr>
          <a:xfrm>
            <a:off x="1912175" y="2658725"/>
            <a:ext cx="1465200" cy="478200"/>
          </a:xfrm>
          <a:prstGeom prst="ellipse">
            <a:avLst/>
          </a:prstGeom>
          <a:solidFill>
            <a:schemeClr val="lt2"/>
          </a:solidFill>
          <a:ln cap="flat" cmpd="sng" w="9525">
            <a:solidFill>
              <a:srgbClr val="134F5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200">
                <a:solidFill>
                  <a:srgbClr val="134F5C"/>
                </a:solidFill>
                <a:latin typeface="Montserrat SemiBold"/>
                <a:ea typeface="Montserrat SemiBold"/>
                <a:cs typeface="Montserrat SemiBold"/>
                <a:sym typeface="Montserrat SemiBold"/>
              </a:rPr>
              <a:t>EmphCN</a:t>
            </a:r>
            <a:endParaRPr sz="1200">
              <a:solidFill>
                <a:srgbClr val="134F5C"/>
              </a:solidFill>
              <a:latin typeface="Montserrat SemiBold"/>
              <a:ea typeface="Montserrat SemiBold"/>
              <a:cs typeface="Montserrat SemiBold"/>
              <a:sym typeface="Montserrat SemiBold"/>
            </a:endParaRPr>
          </a:p>
        </p:txBody>
      </p:sp>
      <p:cxnSp>
        <p:nvCxnSpPr>
          <p:cNvPr id="197" name="Google Shape;197;p32"/>
          <p:cNvCxnSpPr>
            <a:stCxn id="196" idx="6"/>
          </p:cNvCxnSpPr>
          <p:nvPr/>
        </p:nvCxnSpPr>
        <p:spPr>
          <a:xfrm flipH="1" rot="10800000">
            <a:off x="3377375" y="2553725"/>
            <a:ext cx="2153700" cy="344100"/>
          </a:xfrm>
          <a:prstGeom prst="straightConnector1">
            <a:avLst/>
          </a:prstGeom>
          <a:noFill/>
          <a:ln cap="flat" cmpd="sng" w="9525">
            <a:solidFill>
              <a:srgbClr val="134F5C"/>
            </a:solidFill>
            <a:prstDash val="solid"/>
            <a:round/>
            <a:headEnd len="med" w="med"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p:nvPr/>
        </p:nvSpPr>
        <p:spPr>
          <a:xfrm>
            <a:off x="4571975" y="1394850"/>
            <a:ext cx="4067400" cy="206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phrases in GF</a:t>
            </a:r>
            <a:endParaRPr>
              <a:latin typeface="Montserrat SemiBold"/>
              <a:ea typeface="Montserrat SemiBold"/>
              <a:cs typeface="Montserrat SemiBold"/>
              <a:sym typeface="Montserrat SemiBold"/>
            </a:endParaRPr>
          </a:p>
        </p:txBody>
      </p:sp>
      <p:graphicFrame>
        <p:nvGraphicFramePr>
          <p:cNvPr id="204" name="Google Shape;204;p33"/>
          <p:cNvGraphicFramePr/>
          <p:nvPr/>
        </p:nvGraphicFramePr>
        <p:xfrm>
          <a:off x="311700" y="1157200"/>
          <a:ext cx="3000000" cy="3000000"/>
        </p:xfrm>
        <a:graphic>
          <a:graphicData uri="http://schemas.openxmlformats.org/drawingml/2006/table">
            <a:tbl>
              <a:tblPr>
                <a:noFill/>
                <a:tableStyleId>{06447A41-5CF1-4891-BC8A-B7E872D02607}</a:tableStyleId>
              </a:tblPr>
              <a:tblGrid>
                <a:gridCol w="1006475"/>
                <a:gridCol w="11618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NP</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mod</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predet_pre</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predet_post</a:t>
                      </a:r>
                      <a:endParaRPr sz="1000">
                        <a:latin typeface="Montserrat Medium"/>
                        <a:ea typeface="Montserrat Medium"/>
                        <a:cs typeface="Montserrat Medium"/>
                        <a:sym typeface="Montserrat Medium"/>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Str</a:t>
                      </a:r>
                      <a:endParaRPr sz="1000">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Agr</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qdef</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QuantDef</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proDrop</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isPron</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tc>
              </a:tr>
            </a:tbl>
          </a:graphicData>
        </a:graphic>
      </p:graphicFrame>
      <p:sp>
        <p:nvSpPr>
          <p:cNvPr id="205" name="Google Shape;205;p33"/>
          <p:cNvSpPr/>
          <p:nvPr/>
        </p:nvSpPr>
        <p:spPr>
          <a:xfrm>
            <a:off x="2545600" y="1551775"/>
            <a:ext cx="244200" cy="13122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33"/>
          <p:cNvSpPr txBox="1"/>
          <p:nvPr/>
        </p:nvSpPr>
        <p:spPr>
          <a:xfrm>
            <a:off x="2787800" y="2007775"/>
            <a:ext cx="164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Montserrat"/>
                <a:ea typeface="Montserrat"/>
                <a:cs typeface="Montserrat"/>
                <a:sym typeface="Montserrat"/>
              </a:rPr>
              <a:t>word order tbd</a:t>
            </a:r>
            <a:endParaRPr>
              <a:latin typeface="Montserrat"/>
              <a:ea typeface="Montserrat"/>
              <a:cs typeface="Montserrat"/>
              <a:sym typeface="Montserrat"/>
            </a:endParaRPr>
          </a:p>
        </p:txBody>
      </p:sp>
      <p:sp>
        <p:nvSpPr>
          <p:cNvPr id="207" name="Google Shape;207;p33"/>
          <p:cNvSpPr/>
          <p:nvPr/>
        </p:nvSpPr>
        <p:spPr>
          <a:xfrm>
            <a:off x="2231775" y="3129375"/>
            <a:ext cx="485700" cy="478200"/>
          </a:xfrm>
          <a:prstGeom prst="ellipse">
            <a:avLst/>
          </a:prstGeom>
          <a:solidFill>
            <a:schemeClr val="lt2"/>
          </a:solid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a:solidFill>
                  <a:srgbClr val="980000"/>
                </a:solidFill>
                <a:latin typeface="Montserrat SemiBold"/>
                <a:ea typeface="Montserrat SemiBold"/>
                <a:cs typeface="Montserrat SemiBold"/>
                <a:sym typeface="Montserrat SemiBold"/>
              </a:rPr>
              <a:t>?</a:t>
            </a:r>
            <a:endParaRPr>
              <a:solidFill>
                <a:srgbClr val="980000"/>
              </a:solidFill>
              <a:latin typeface="Montserrat SemiBold"/>
              <a:ea typeface="Montserrat SemiBold"/>
              <a:cs typeface="Montserrat SemiBold"/>
              <a:sym typeface="Montserrat SemiBold"/>
            </a:endParaRPr>
          </a:p>
        </p:txBody>
      </p:sp>
      <p:sp>
        <p:nvSpPr>
          <p:cNvPr id="208" name="Google Shape;208;p33"/>
          <p:cNvSpPr txBox="1"/>
          <p:nvPr>
            <p:ph idx="1" type="body"/>
          </p:nvPr>
        </p:nvSpPr>
        <p:spPr>
          <a:xfrm>
            <a:off x="4622950" y="2266625"/>
            <a:ext cx="1950300" cy="11298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dk1"/>
                </a:solidFill>
                <a:latin typeface="Montserrat"/>
                <a:ea typeface="Montserrat"/>
                <a:cs typeface="Montserrat"/>
                <a:sym typeface="Montserrat"/>
              </a:rPr>
              <a:t>ngiyabona indondo</a:t>
            </a:r>
            <a:endParaRPr sz="1200">
              <a:solidFill>
                <a:schemeClr val="dk1"/>
              </a:solidFill>
              <a:latin typeface="Montserrat"/>
              <a:ea typeface="Montserrat"/>
              <a:cs typeface="Montserrat"/>
              <a:sym typeface="Montserrat"/>
            </a:endParaRPr>
          </a:p>
          <a:p>
            <a:pPr indent="0" lvl="0" marL="0" rtl="0" algn="l">
              <a:spcBef>
                <a:spcPts val="1200"/>
              </a:spcBef>
              <a:spcAft>
                <a:spcPts val="0"/>
              </a:spcAft>
              <a:buNone/>
            </a:pPr>
            <a:r>
              <a:rPr lang="en-GB" sz="1200">
                <a:solidFill>
                  <a:schemeClr val="dk1"/>
                </a:solidFill>
                <a:latin typeface="Montserrat Medium"/>
                <a:ea typeface="Montserrat Medium"/>
                <a:cs typeface="Montserrat Medium"/>
                <a:sym typeface="Montserrat Medium"/>
              </a:rPr>
              <a:t>angiboni indondo</a:t>
            </a:r>
            <a:endParaRPr sz="1200">
              <a:solidFill>
                <a:schemeClr val="dk1"/>
              </a:solidFill>
              <a:latin typeface="Montserrat Medium"/>
              <a:ea typeface="Montserrat Medium"/>
              <a:cs typeface="Montserrat Medium"/>
              <a:sym typeface="Montserrat Medium"/>
            </a:endParaRPr>
          </a:p>
          <a:p>
            <a:pPr indent="0" lvl="0" marL="0" rtl="0" algn="l">
              <a:spcBef>
                <a:spcPts val="1200"/>
              </a:spcBef>
              <a:spcAft>
                <a:spcPts val="1200"/>
              </a:spcAft>
              <a:buNone/>
            </a:pPr>
            <a:r>
              <a:rPr lang="en-GB" sz="1200">
                <a:solidFill>
                  <a:schemeClr val="dk1"/>
                </a:solidFill>
                <a:latin typeface="Montserrat Medium"/>
                <a:ea typeface="Montserrat Medium"/>
                <a:cs typeface="Montserrat Medium"/>
                <a:sym typeface="Montserrat Medium"/>
              </a:rPr>
              <a:t>angiboni ndondo</a:t>
            </a:r>
            <a:endParaRPr sz="1200">
              <a:solidFill>
                <a:schemeClr val="dk1"/>
              </a:solidFill>
              <a:latin typeface="Montserrat Medium"/>
              <a:ea typeface="Montserrat Medium"/>
              <a:cs typeface="Montserrat Medium"/>
              <a:sym typeface="Montserrat Medium"/>
            </a:endParaRPr>
          </a:p>
        </p:txBody>
      </p:sp>
      <p:sp>
        <p:nvSpPr>
          <p:cNvPr id="209" name="Google Shape;209;p33"/>
          <p:cNvSpPr txBox="1"/>
          <p:nvPr>
            <p:ph idx="1" type="body"/>
          </p:nvPr>
        </p:nvSpPr>
        <p:spPr>
          <a:xfrm>
            <a:off x="6624125" y="2266625"/>
            <a:ext cx="1950300" cy="11298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i="1" lang="en-GB" sz="1200">
                <a:solidFill>
                  <a:schemeClr val="dk1"/>
                </a:solidFill>
                <a:latin typeface="Montserrat"/>
                <a:ea typeface="Montserrat"/>
                <a:cs typeface="Montserrat"/>
                <a:sym typeface="Montserrat"/>
              </a:rPr>
              <a:t>I see a/the medal</a:t>
            </a:r>
            <a:endParaRPr i="1" sz="1200">
              <a:solidFill>
                <a:schemeClr val="dk1"/>
              </a:solidFill>
              <a:latin typeface="Montserrat"/>
              <a:ea typeface="Montserrat"/>
              <a:cs typeface="Montserrat"/>
              <a:sym typeface="Montserrat"/>
            </a:endParaRPr>
          </a:p>
          <a:p>
            <a:pPr indent="0" lvl="0" marL="0" rtl="0" algn="l">
              <a:spcBef>
                <a:spcPts val="1200"/>
              </a:spcBef>
              <a:spcAft>
                <a:spcPts val="0"/>
              </a:spcAft>
              <a:buNone/>
            </a:pPr>
            <a:r>
              <a:rPr i="1" lang="en-GB" sz="1200">
                <a:solidFill>
                  <a:schemeClr val="dk1"/>
                </a:solidFill>
                <a:latin typeface="Montserrat Medium"/>
                <a:ea typeface="Montserrat Medium"/>
                <a:cs typeface="Montserrat Medium"/>
                <a:sym typeface="Montserrat Medium"/>
              </a:rPr>
              <a:t>I don’t see the medal</a:t>
            </a:r>
            <a:endParaRPr i="1" sz="1200">
              <a:solidFill>
                <a:schemeClr val="dk1"/>
              </a:solidFill>
              <a:latin typeface="Montserrat Medium"/>
              <a:ea typeface="Montserrat Medium"/>
              <a:cs typeface="Montserrat Medium"/>
              <a:sym typeface="Montserrat Medium"/>
            </a:endParaRPr>
          </a:p>
          <a:p>
            <a:pPr indent="0" lvl="0" marL="0" rtl="0" algn="l">
              <a:spcBef>
                <a:spcPts val="1200"/>
              </a:spcBef>
              <a:spcAft>
                <a:spcPts val="1200"/>
              </a:spcAft>
              <a:buNone/>
            </a:pPr>
            <a:r>
              <a:rPr i="1" lang="en-GB" sz="1200">
                <a:solidFill>
                  <a:schemeClr val="dk1"/>
                </a:solidFill>
                <a:latin typeface="Montserrat Medium"/>
                <a:ea typeface="Montserrat Medium"/>
                <a:cs typeface="Montserrat Medium"/>
                <a:sym typeface="Montserrat Medium"/>
              </a:rPr>
              <a:t>I don’t see a medal</a:t>
            </a:r>
            <a:endParaRPr i="1" sz="1200">
              <a:solidFill>
                <a:schemeClr val="dk1"/>
              </a:solidFill>
              <a:latin typeface="Montserrat Medium"/>
              <a:ea typeface="Montserrat Medium"/>
              <a:cs typeface="Montserrat Medium"/>
              <a:sym typeface="Montserrat Medium"/>
            </a:endParaRPr>
          </a:p>
        </p:txBody>
      </p:sp>
      <p:cxnSp>
        <p:nvCxnSpPr>
          <p:cNvPr id="210" name="Google Shape;210;p33"/>
          <p:cNvCxnSpPr>
            <a:stCxn id="207" idx="7"/>
            <a:endCxn id="202" idx="1"/>
          </p:cNvCxnSpPr>
          <p:nvPr/>
        </p:nvCxnSpPr>
        <p:spPr>
          <a:xfrm flipH="1" rot="10800000">
            <a:off x="2646346" y="2426306"/>
            <a:ext cx="1925700" cy="773100"/>
          </a:xfrm>
          <a:prstGeom prst="straightConnector1">
            <a:avLst/>
          </a:prstGeom>
          <a:noFill/>
          <a:ln cap="flat" cmpd="sng" w="9525">
            <a:solidFill>
              <a:schemeClr val="dk2"/>
            </a:solidFill>
            <a:prstDash val="dash"/>
            <a:round/>
            <a:headEnd len="med" w="med" type="none"/>
            <a:tailEnd len="med" w="med" type="triangle"/>
          </a:ln>
        </p:spPr>
      </p:cxnSp>
      <p:graphicFrame>
        <p:nvGraphicFramePr>
          <p:cNvPr id="211" name="Google Shape;211;p33"/>
          <p:cNvGraphicFramePr/>
          <p:nvPr/>
        </p:nvGraphicFramePr>
        <p:xfrm>
          <a:off x="5498775" y="3680650"/>
          <a:ext cx="3000000" cy="3000000"/>
        </p:xfrm>
        <a:graphic>
          <a:graphicData uri="http://schemas.openxmlformats.org/drawingml/2006/table">
            <a:tbl>
              <a:tblPr>
                <a:noFill/>
                <a:tableStyleId>{06447A41-5CF1-4891-BC8A-B7E872D02607}</a:tableStyleId>
              </a:tblPr>
              <a:tblGrid>
                <a:gridCol w="628900"/>
                <a:gridCol w="11357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VP</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comp</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Polarity =&gt; Str</a:t>
                      </a:r>
                      <a:endParaRPr sz="1000">
                        <a:latin typeface="Montserrat"/>
                        <a:ea typeface="Montserrat"/>
                        <a:cs typeface="Montserrat"/>
                        <a:sym typeface="Montserrat"/>
                      </a:endParaRPr>
                    </a:p>
                  </a:txBody>
                  <a:tcPr marT="91425" marB="91425" marR="91425" marL="91425"/>
                </a:tc>
              </a:tr>
            </a:tbl>
          </a:graphicData>
        </a:graphic>
      </p:graphicFrame>
      <p:sp>
        <p:nvSpPr>
          <p:cNvPr id="212" name="Google Shape;212;p33"/>
          <p:cNvSpPr txBox="1"/>
          <p:nvPr>
            <p:ph idx="1" type="body"/>
          </p:nvPr>
        </p:nvSpPr>
        <p:spPr>
          <a:xfrm>
            <a:off x="4622950" y="1447150"/>
            <a:ext cx="1950300" cy="7665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chemeClr val="dk1"/>
                </a:solidFill>
                <a:latin typeface="Montserrat"/>
                <a:ea typeface="Montserrat"/>
                <a:cs typeface="Montserrat"/>
                <a:sym typeface="Montserrat"/>
              </a:rPr>
              <a:t>ngiyabona le ndondo</a:t>
            </a:r>
            <a:endParaRPr sz="1200">
              <a:solidFill>
                <a:schemeClr val="dk1"/>
              </a:solidFill>
              <a:latin typeface="Montserrat"/>
              <a:ea typeface="Montserrat"/>
              <a:cs typeface="Montserrat"/>
              <a:sym typeface="Montserrat"/>
            </a:endParaRPr>
          </a:p>
          <a:p>
            <a:pPr indent="0" lvl="0" marL="0" rtl="0" algn="l">
              <a:spcBef>
                <a:spcPts val="1200"/>
              </a:spcBef>
              <a:spcAft>
                <a:spcPts val="1200"/>
              </a:spcAft>
              <a:buNone/>
            </a:pPr>
            <a:r>
              <a:rPr lang="en-GB" sz="1200">
                <a:solidFill>
                  <a:schemeClr val="dk1"/>
                </a:solidFill>
                <a:latin typeface="Montserrat"/>
                <a:ea typeface="Montserrat"/>
                <a:cs typeface="Montserrat"/>
                <a:sym typeface="Montserrat"/>
              </a:rPr>
              <a:t>angiboni le ndondo</a:t>
            </a:r>
            <a:endParaRPr sz="1200">
              <a:solidFill>
                <a:schemeClr val="dk1"/>
              </a:solidFill>
              <a:latin typeface="Montserrat Medium"/>
              <a:ea typeface="Montserrat Medium"/>
              <a:cs typeface="Montserrat Medium"/>
              <a:sym typeface="Montserrat Medium"/>
            </a:endParaRPr>
          </a:p>
        </p:txBody>
      </p:sp>
      <p:sp>
        <p:nvSpPr>
          <p:cNvPr id="213" name="Google Shape;213;p33"/>
          <p:cNvSpPr txBox="1"/>
          <p:nvPr>
            <p:ph idx="1" type="body"/>
          </p:nvPr>
        </p:nvSpPr>
        <p:spPr>
          <a:xfrm>
            <a:off x="6624125" y="1447150"/>
            <a:ext cx="1950300" cy="766500"/>
          </a:xfrm>
          <a:prstGeom prst="rect">
            <a:avLst/>
          </a:prstGeom>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i="1" lang="en-GB" sz="1200">
                <a:solidFill>
                  <a:schemeClr val="dk1"/>
                </a:solidFill>
                <a:latin typeface="Montserrat"/>
                <a:ea typeface="Montserrat"/>
                <a:cs typeface="Montserrat"/>
                <a:sym typeface="Montserrat"/>
              </a:rPr>
              <a:t>I see this medal</a:t>
            </a:r>
            <a:endParaRPr i="1" sz="1200">
              <a:solidFill>
                <a:schemeClr val="dk1"/>
              </a:solidFill>
              <a:latin typeface="Montserrat"/>
              <a:ea typeface="Montserrat"/>
              <a:cs typeface="Montserrat"/>
              <a:sym typeface="Montserrat"/>
            </a:endParaRPr>
          </a:p>
          <a:p>
            <a:pPr indent="0" lvl="0" marL="0" rtl="0" algn="l">
              <a:spcBef>
                <a:spcPts val="1200"/>
              </a:spcBef>
              <a:spcAft>
                <a:spcPts val="1200"/>
              </a:spcAft>
              <a:buClr>
                <a:schemeClr val="dk1"/>
              </a:buClr>
              <a:buSzPts val="1100"/>
              <a:buFont typeface="Arial"/>
              <a:buNone/>
            </a:pPr>
            <a:r>
              <a:rPr i="1" lang="en-GB" sz="1200">
                <a:solidFill>
                  <a:schemeClr val="dk1"/>
                </a:solidFill>
                <a:latin typeface="Montserrat"/>
                <a:ea typeface="Montserrat"/>
                <a:cs typeface="Montserrat"/>
                <a:sym typeface="Montserrat"/>
              </a:rPr>
              <a:t>I don’t see this medal</a:t>
            </a:r>
            <a:endParaRPr i="1" sz="1200">
              <a:solidFill>
                <a:schemeClr val="dk1"/>
              </a:solidFill>
              <a:latin typeface="Montserrat"/>
              <a:ea typeface="Montserrat"/>
              <a:cs typeface="Montserrat"/>
              <a:sym typeface="Montserrat"/>
            </a:endParaRPr>
          </a:p>
        </p:txBody>
      </p:sp>
      <p:cxnSp>
        <p:nvCxnSpPr>
          <p:cNvPr id="214" name="Google Shape;214;p33"/>
          <p:cNvCxnSpPr>
            <a:stCxn id="207" idx="5"/>
          </p:cNvCxnSpPr>
          <p:nvPr/>
        </p:nvCxnSpPr>
        <p:spPr>
          <a:xfrm>
            <a:off x="2646346" y="3537544"/>
            <a:ext cx="2854500" cy="10044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phrases in GF</a:t>
            </a:r>
            <a:endParaRPr>
              <a:latin typeface="Montserrat SemiBold"/>
              <a:ea typeface="Montserrat SemiBold"/>
              <a:cs typeface="Montserrat SemiBold"/>
              <a:sym typeface="Montserrat SemiBold"/>
            </a:endParaRPr>
          </a:p>
        </p:txBody>
      </p:sp>
      <p:graphicFrame>
        <p:nvGraphicFramePr>
          <p:cNvPr id="220" name="Google Shape;220;p34"/>
          <p:cNvGraphicFramePr/>
          <p:nvPr/>
        </p:nvGraphicFramePr>
        <p:xfrm>
          <a:off x="311700" y="1157200"/>
          <a:ext cx="3000000" cy="3000000"/>
        </p:xfrm>
        <a:graphic>
          <a:graphicData uri="http://schemas.openxmlformats.org/drawingml/2006/table">
            <a:tbl>
              <a:tblPr>
                <a:noFill/>
                <a:tableStyleId>{06447A41-5CF1-4891-BC8A-B7E872D02607}</a:tableStyleId>
              </a:tblPr>
              <a:tblGrid>
                <a:gridCol w="1006475"/>
                <a:gridCol w="11618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NP</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solidFill>
                            <a:srgbClr val="990000"/>
                          </a:solidFill>
                          <a:latin typeface="Montserrat Medium"/>
                          <a:ea typeface="Montserrat Medium"/>
                          <a:cs typeface="Montserrat Medium"/>
                          <a:sym typeface="Montserrat Medium"/>
                        </a:rPr>
                        <a:t>mod</a:t>
                      </a:r>
                      <a:endParaRPr sz="1000">
                        <a:solidFill>
                          <a:srgbClr val="990000"/>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solidFill>
                            <a:srgbClr val="990000"/>
                          </a:solidFill>
                          <a:latin typeface="Montserrat"/>
                          <a:ea typeface="Montserrat"/>
                          <a:cs typeface="Montserrat"/>
                          <a:sym typeface="Montserrat"/>
                        </a:rPr>
                        <a:t>Str</a:t>
                      </a:r>
                      <a:endParaRPr sz="1000">
                        <a:solidFill>
                          <a:srgbClr val="990000"/>
                        </a:solidFill>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solidFill>
                            <a:srgbClr val="990000"/>
                          </a:solidFill>
                          <a:latin typeface="Montserrat Medium"/>
                          <a:ea typeface="Montserrat Medium"/>
                          <a:cs typeface="Montserrat Medium"/>
                          <a:sym typeface="Montserrat Medium"/>
                        </a:rPr>
                        <a:t>predet_pre</a:t>
                      </a:r>
                      <a:endParaRPr sz="1000">
                        <a:solidFill>
                          <a:srgbClr val="990000"/>
                        </a:solidFill>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solidFill>
                            <a:srgbClr val="990000"/>
                          </a:solidFill>
                          <a:latin typeface="Montserrat"/>
                          <a:ea typeface="Montserrat"/>
                          <a:cs typeface="Montserrat"/>
                          <a:sym typeface="Montserrat"/>
                        </a:rPr>
                        <a:t>Str</a:t>
                      </a:r>
                      <a:endParaRPr sz="1000">
                        <a:solidFill>
                          <a:srgbClr val="990000"/>
                        </a:solidFill>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solidFill>
                            <a:srgbClr val="990000"/>
                          </a:solidFill>
                          <a:latin typeface="Montserrat Medium"/>
                          <a:ea typeface="Montserrat Medium"/>
                          <a:cs typeface="Montserrat Medium"/>
                          <a:sym typeface="Montserrat Medium"/>
                        </a:rPr>
                        <a:t>predet_post</a:t>
                      </a:r>
                      <a:endParaRPr sz="1000">
                        <a:solidFill>
                          <a:srgbClr val="990000"/>
                        </a:solidFill>
                        <a:latin typeface="Montserrat Medium"/>
                        <a:ea typeface="Montserrat Medium"/>
                        <a:cs typeface="Montserrat Medium"/>
                        <a:sym typeface="Montserrat Medium"/>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990000"/>
                          </a:solidFill>
                          <a:latin typeface="Montserrat"/>
                          <a:ea typeface="Montserrat"/>
                          <a:cs typeface="Montserrat"/>
                          <a:sym typeface="Montserrat"/>
                        </a:rPr>
                        <a:t>Str</a:t>
                      </a:r>
                      <a:endParaRPr sz="1000">
                        <a:solidFill>
                          <a:srgbClr val="990000"/>
                        </a:solidFill>
                        <a:latin typeface="Montserrat"/>
                        <a:ea typeface="Montserrat"/>
                        <a:cs typeface="Montserrat"/>
                        <a:sym typeface="Montserrat"/>
                      </a:endParaRPr>
                    </a:p>
                  </a:txBody>
                  <a:tcPr marT="91425" marB="91425" marR="91425" marL="91425">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Agr</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solidFill>
                            <a:srgbClr val="990000"/>
                          </a:solidFill>
                          <a:latin typeface="Montserrat Medium"/>
                          <a:ea typeface="Montserrat Medium"/>
                          <a:cs typeface="Montserrat Medium"/>
                          <a:sym typeface="Montserrat Medium"/>
                        </a:rPr>
                        <a:t>qdef</a:t>
                      </a:r>
                      <a:endParaRPr sz="1000">
                        <a:solidFill>
                          <a:srgbClr val="990000"/>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990000"/>
                          </a:solidFill>
                          <a:latin typeface="Montserrat"/>
                          <a:ea typeface="Montserrat"/>
                          <a:cs typeface="Montserrat"/>
                          <a:sym typeface="Montserrat"/>
                        </a:rPr>
                        <a:t>QuantDef</a:t>
                      </a:r>
                      <a:endParaRPr sz="1000">
                        <a:solidFill>
                          <a:srgbClr val="990000"/>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proDrop</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isPron</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tc>
              </a:tr>
            </a:tbl>
          </a:graphicData>
        </a:graphic>
      </p:graphicFrame>
      <p:graphicFrame>
        <p:nvGraphicFramePr>
          <p:cNvPr id="221" name="Google Shape;221;p34"/>
          <p:cNvGraphicFramePr/>
          <p:nvPr/>
        </p:nvGraphicFramePr>
        <p:xfrm>
          <a:off x="3840650" y="1157200"/>
          <a:ext cx="3000000" cy="3000000"/>
        </p:xfrm>
        <a:graphic>
          <a:graphicData uri="http://schemas.openxmlformats.org/drawingml/2006/table">
            <a:tbl>
              <a:tblPr>
                <a:noFill/>
                <a:tableStyleId>{06447A41-5CF1-4891-BC8A-B7E872D02607}</a:tableStyleId>
              </a:tblPr>
              <a:tblGrid>
                <a:gridCol w="1006475"/>
                <a:gridCol w="1161875"/>
              </a:tblGrid>
              <a:tr h="365725">
                <a:tc gridSpan="2">
                  <a:txBody>
                    <a:bodyPr/>
                    <a:lstStyle/>
                    <a:p>
                      <a:pPr indent="0" lvl="0" marL="0" rtl="0" algn="l">
                        <a:spcBef>
                          <a:spcPts val="0"/>
                        </a:spcBef>
                        <a:spcAft>
                          <a:spcPts val="0"/>
                        </a:spcAft>
                        <a:buNone/>
                      </a:pPr>
                      <a:r>
                        <a:rPr lang="en-GB" sz="1200">
                          <a:latin typeface="Montserrat SemiBold"/>
                          <a:ea typeface="Montserrat SemiBold"/>
                          <a:cs typeface="Montserrat SemiBold"/>
                          <a:sym typeface="Montserrat SemiBold"/>
                        </a:rPr>
                        <a:t>Lincat of NP</a:t>
                      </a:r>
                      <a:endParaRPr sz="1200">
                        <a:latin typeface="Montserrat SemiBold"/>
                        <a:ea typeface="Montserrat SemiBold"/>
                        <a:cs typeface="Montserrat SemiBold"/>
                        <a:sym typeface="Montserrat SemiBold"/>
                      </a:endParaRPr>
                    </a:p>
                  </a:txBody>
                  <a:tcPr marT="91425" marB="91425" marR="91425" marL="91425"/>
                </a:tc>
                <a:tc hMerge="1"/>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s</a:t>
                      </a:r>
                      <a:endParaRPr sz="1000">
                        <a:latin typeface="Montserrat Medium"/>
                        <a:ea typeface="Montserrat Medium"/>
                        <a:cs typeface="Montserrat Medium"/>
                        <a:sym typeface="Montserrat Medium"/>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NForm =&gt; Str</a:t>
                      </a:r>
                      <a:endParaRPr sz="1000">
                        <a:latin typeface="Montserrat"/>
                        <a:ea typeface="Montserrat"/>
                        <a:cs typeface="Montserrat"/>
                        <a:sym typeface="Montserrat"/>
                      </a:endParaRPr>
                    </a:p>
                  </a:txBody>
                  <a:tcPr marT="91425" marB="91425" marR="91425" marL="91425"/>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agr</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Agr</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i</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RInit</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proDrop</a:t>
                      </a:r>
                      <a:endParaRPr sz="1000">
                        <a:latin typeface="Montserrat Medium"/>
                        <a:ea typeface="Montserrat Medium"/>
                        <a:cs typeface="Montserrat Medium"/>
                        <a:sym typeface="Montserrat Medium"/>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latin typeface="Montserrat Medium"/>
                          <a:ea typeface="Montserrat Medium"/>
                          <a:cs typeface="Montserrat Medium"/>
                          <a:sym typeface="Montserrat Medium"/>
                        </a:rPr>
                        <a:t>isPron</a:t>
                      </a:r>
                      <a:endParaRPr sz="1000">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Bool</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52775">
                <a:tc>
                  <a:txBody>
                    <a:bodyPr/>
                    <a:lstStyle/>
                    <a:p>
                      <a:pPr indent="0" lvl="0" marL="0" rtl="0" algn="l">
                        <a:spcBef>
                          <a:spcPts val="0"/>
                        </a:spcBef>
                        <a:spcAft>
                          <a:spcPts val="0"/>
                        </a:spcAft>
                        <a:buNone/>
                      </a:pPr>
                      <a:r>
                        <a:rPr lang="en-GB" sz="1000">
                          <a:solidFill>
                            <a:srgbClr val="38761D"/>
                          </a:solidFill>
                          <a:latin typeface="Montserrat Medium"/>
                          <a:ea typeface="Montserrat Medium"/>
                          <a:cs typeface="Montserrat Medium"/>
                          <a:sym typeface="Montserrat Medium"/>
                        </a:rPr>
                        <a:t>heavy</a:t>
                      </a:r>
                      <a:endParaRPr sz="1000">
                        <a:solidFill>
                          <a:srgbClr val="38761D"/>
                        </a:solidFill>
                        <a:latin typeface="Montserrat Medium"/>
                        <a:ea typeface="Montserrat Medium"/>
                        <a:cs typeface="Montserrat Medium"/>
                        <a:sym typeface="Montserrat Medium"/>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rgbClr val="38761D"/>
                          </a:solidFill>
                          <a:latin typeface="Montserrat"/>
                          <a:ea typeface="Montserrat"/>
                          <a:cs typeface="Montserrat"/>
                          <a:sym typeface="Montserrat"/>
                        </a:rPr>
                        <a:t>Bool</a:t>
                      </a:r>
                      <a:endParaRPr sz="1000">
                        <a:solidFill>
                          <a:srgbClr val="38761D"/>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Roundup</a:t>
            </a:r>
            <a:endParaRPr>
              <a:latin typeface="Montserrat SemiBold"/>
              <a:ea typeface="Montserrat SemiBold"/>
              <a:cs typeface="Montserrat SemiBold"/>
              <a:sym typeface="Montserrat SemiBold"/>
            </a:endParaRPr>
          </a:p>
        </p:txBody>
      </p:sp>
      <p:sp>
        <p:nvSpPr>
          <p:cNvPr id="227" name="Google Shape;227;p35"/>
          <p:cNvSpPr txBox="1"/>
          <p:nvPr>
            <p:ph idx="1" type="body"/>
          </p:nvPr>
        </p:nvSpPr>
        <p:spPr>
          <a:xfrm>
            <a:off x="311700" y="1152475"/>
            <a:ext cx="8520600" cy="3891300"/>
          </a:xfrm>
          <a:prstGeom prst="rect">
            <a:avLst/>
          </a:prstGeom>
        </p:spPr>
        <p:txBody>
          <a:bodyPr anchorCtr="0" anchor="t" bIns="91425" lIns="91425" spcFirstLastPara="1" rIns="91425" wrap="square" tIns="91425">
            <a:normAutofit/>
          </a:bodyPr>
          <a:lstStyle/>
          <a:p>
            <a:pPr indent="-317500" lvl="0" marL="457200" rtl="0" algn="l">
              <a:lnSpc>
                <a:spcPct val="105000"/>
              </a:lnSpc>
              <a:spcBef>
                <a:spcPts val="0"/>
              </a:spcBef>
              <a:spcAft>
                <a:spcPts val="0"/>
              </a:spcAft>
              <a:buSzPts val="1400"/>
              <a:buFont typeface="Montserrat"/>
              <a:buChar char="●"/>
            </a:pPr>
            <a:r>
              <a:rPr lang="en-GB" sz="1400">
                <a:latin typeface="Montserrat"/>
                <a:ea typeface="Montserrat"/>
                <a:cs typeface="Montserrat"/>
                <a:sym typeface="Montserrat"/>
              </a:rPr>
              <a:t>Zulu code has been merged into </a:t>
            </a:r>
            <a:r>
              <a:rPr b="1" lang="en-GB" sz="1400">
                <a:latin typeface="Montserrat"/>
                <a:ea typeface="Montserrat"/>
                <a:cs typeface="Montserrat"/>
                <a:sym typeface="Montserrat"/>
              </a:rPr>
              <a:t>gf-rgl</a:t>
            </a:r>
            <a:endParaRPr b="1" sz="1400">
              <a:latin typeface="Montserrat"/>
              <a:ea typeface="Montserrat"/>
              <a:cs typeface="Montserrat"/>
              <a:sym typeface="Montserrat"/>
            </a:endParaRPr>
          </a:p>
          <a:p>
            <a:pPr indent="-317500" lvl="0" marL="457200" rtl="0" algn="l">
              <a:lnSpc>
                <a:spcPct val="105000"/>
              </a:lnSpc>
              <a:spcBef>
                <a:spcPts val="0"/>
              </a:spcBef>
              <a:spcAft>
                <a:spcPts val="0"/>
              </a:spcAft>
              <a:buSzPts val="1400"/>
              <a:buFont typeface="Montserrat"/>
              <a:buChar char="●"/>
            </a:pPr>
            <a:r>
              <a:rPr lang="en-GB" sz="1400">
                <a:latin typeface="Montserrat"/>
                <a:ea typeface="Montserrat"/>
                <a:cs typeface="Montserrat"/>
                <a:sym typeface="Montserrat"/>
              </a:rPr>
              <a:t>Dedicated folders for extending the grammar and compiling with different lexica</a:t>
            </a:r>
            <a:endParaRPr sz="1400">
              <a:latin typeface="Montserrat"/>
              <a:ea typeface="Montserrat"/>
              <a:cs typeface="Montserrat"/>
              <a:sym typeface="Montserrat"/>
            </a:endParaRPr>
          </a:p>
          <a:p>
            <a:pPr indent="-317500" lvl="0" marL="457200" rtl="0" algn="l">
              <a:lnSpc>
                <a:spcPct val="105000"/>
              </a:lnSpc>
              <a:spcBef>
                <a:spcPts val="0"/>
              </a:spcBef>
              <a:spcAft>
                <a:spcPts val="0"/>
              </a:spcAft>
              <a:buSzPts val="1400"/>
              <a:buFont typeface="Montserrat"/>
              <a:buChar char="●"/>
            </a:pPr>
            <a:r>
              <a:rPr lang="en-GB" sz="1400">
                <a:latin typeface="Montserrat"/>
                <a:ea typeface="Montserrat"/>
                <a:cs typeface="Montserrat"/>
                <a:sym typeface="Montserrat"/>
              </a:rPr>
              <a:t>Lexica:</a:t>
            </a:r>
            <a:endParaRPr sz="1400">
              <a:latin typeface="Montserrat"/>
              <a:ea typeface="Montserrat"/>
              <a:cs typeface="Montserrat"/>
              <a:sym typeface="Montserrat"/>
            </a:endParaRPr>
          </a:p>
          <a:p>
            <a:pPr indent="-317500" lvl="1" marL="914400" rtl="0" algn="l">
              <a:lnSpc>
                <a:spcPct val="105000"/>
              </a:lnSpc>
              <a:spcBef>
                <a:spcPts val="0"/>
              </a:spcBef>
              <a:spcAft>
                <a:spcPts val="0"/>
              </a:spcAft>
              <a:buSzPts val="1400"/>
              <a:buFont typeface="Montserrat"/>
              <a:buChar char="○"/>
            </a:pPr>
            <a:r>
              <a:rPr lang="en-GB">
                <a:latin typeface="Montserrat"/>
                <a:ea typeface="Montserrat"/>
                <a:cs typeface="Montserrat"/>
                <a:sym typeface="Montserrat"/>
              </a:rPr>
              <a:t>DevLex (very small, for testing)</a:t>
            </a:r>
            <a:endParaRPr>
              <a:latin typeface="Montserrat"/>
              <a:ea typeface="Montserrat"/>
              <a:cs typeface="Montserrat"/>
              <a:sym typeface="Montserrat"/>
            </a:endParaRPr>
          </a:p>
          <a:p>
            <a:pPr indent="-317500" lvl="1" marL="914400" rtl="0" algn="l">
              <a:lnSpc>
                <a:spcPct val="105000"/>
              </a:lnSpc>
              <a:spcBef>
                <a:spcPts val="0"/>
              </a:spcBef>
              <a:spcAft>
                <a:spcPts val="0"/>
              </a:spcAft>
              <a:buSzPts val="1400"/>
              <a:buFont typeface="Montserrat"/>
              <a:buChar char="○"/>
            </a:pPr>
            <a:r>
              <a:rPr lang="en-GB">
                <a:latin typeface="Montserrat"/>
                <a:ea typeface="Montserrat"/>
                <a:cs typeface="Montserrat"/>
                <a:sym typeface="Montserrat"/>
              </a:rPr>
              <a:t>MultiLex (+- 1000 entries, English function names)</a:t>
            </a:r>
            <a:endParaRPr>
              <a:latin typeface="Montserrat"/>
              <a:ea typeface="Montserrat"/>
              <a:cs typeface="Montserrat"/>
              <a:sym typeface="Montserrat"/>
            </a:endParaRPr>
          </a:p>
          <a:p>
            <a:pPr indent="-317500" lvl="1" marL="914400" rtl="0" algn="l">
              <a:lnSpc>
                <a:spcPct val="105000"/>
              </a:lnSpc>
              <a:spcBef>
                <a:spcPts val="0"/>
              </a:spcBef>
              <a:spcAft>
                <a:spcPts val="0"/>
              </a:spcAft>
              <a:buSzPts val="1400"/>
              <a:buFont typeface="Montserrat"/>
              <a:buChar char="○"/>
            </a:pPr>
            <a:r>
              <a:rPr lang="en-GB">
                <a:latin typeface="Montserrat"/>
                <a:ea typeface="Montserrat"/>
                <a:cs typeface="Montserrat"/>
                <a:sym typeface="Montserrat"/>
              </a:rPr>
              <a:t>MonoLex (almost 17k entries, Zulu function names)</a:t>
            </a:r>
            <a:endParaRPr>
              <a:latin typeface="Montserrat"/>
              <a:ea typeface="Montserrat"/>
              <a:cs typeface="Montserrat"/>
              <a:sym typeface="Montserrat"/>
            </a:endParaRPr>
          </a:p>
          <a:p>
            <a:pPr indent="-317500" lvl="0" marL="457200" rtl="0" algn="l">
              <a:lnSpc>
                <a:spcPct val="105000"/>
              </a:lnSpc>
              <a:spcBef>
                <a:spcPts val="0"/>
              </a:spcBef>
              <a:spcAft>
                <a:spcPts val="0"/>
              </a:spcAft>
              <a:buSzPts val="1400"/>
              <a:buFont typeface="Montserrat"/>
              <a:buChar char="●"/>
            </a:pPr>
            <a:r>
              <a:rPr lang="en-GB" sz="1400">
                <a:latin typeface="Montserrat"/>
                <a:ea typeface="Montserrat"/>
                <a:cs typeface="Montserrat"/>
                <a:sym typeface="Montserrat"/>
              </a:rPr>
              <a:t>Chunking</a:t>
            </a:r>
            <a:endParaRPr sz="1400">
              <a:latin typeface="Montserrat"/>
              <a:ea typeface="Montserrat"/>
              <a:cs typeface="Montserrat"/>
              <a:sym typeface="Montserrat"/>
            </a:endParaRPr>
          </a:p>
          <a:p>
            <a:pPr indent="-317500" lvl="1" marL="914400" rtl="0" algn="l">
              <a:lnSpc>
                <a:spcPct val="105000"/>
              </a:lnSpc>
              <a:spcBef>
                <a:spcPts val="0"/>
              </a:spcBef>
              <a:spcAft>
                <a:spcPts val="0"/>
              </a:spcAft>
              <a:buSzPts val="1400"/>
              <a:buFont typeface="Montserrat"/>
              <a:buChar char="○"/>
            </a:pPr>
            <a:r>
              <a:rPr lang="en-GB">
                <a:latin typeface="Montserrat"/>
                <a:ea typeface="Montserrat"/>
                <a:cs typeface="Montserrat"/>
                <a:sym typeface="Montserrat"/>
              </a:rPr>
              <a:t>New module PChunk.gf</a:t>
            </a:r>
            <a:endParaRPr>
              <a:latin typeface="Montserrat"/>
              <a:ea typeface="Montserrat"/>
              <a:cs typeface="Montserrat"/>
              <a:sym typeface="Montserrat"/>
            </a:endParaRPr>
          </a:p>
          <a:p>
            <a:pPr indent="-317500" lvl="1" marL="914400" rtl="0" algn="l">
              <a:lnSpc>
                <a:spcPct val="105000"/>
              </a:lnSpc>
              <a:spcBef>
                <a:spcPts val="0"/>
              </a:spcBef>
              <a:spcAft>
                <a:spcPts val="0"/>
              </a:spcAft>
              <a:buSzPts val="1400"/>
              <a:buFont typeface="Montserrat"/>
              <a:buChar char="○"/>
            </a:pPr>
            <a:r>
              <a:rPr lang="en-GB">
                <a:latin typeface="Montserrat"/>
                <a:ea typeface="Montserrat"/>
                <a:cs typeface="Montserrat"/>
                <a:sym typeface="Montserrat"/>
              </a:rPr>
              <a:t>Challenges</a:t>
            </a:r>
            <a:endParaRPr>
              <a:latin typeface="Montserrat"/>
              <a:ea typeface="Montserrat"/>
              <a:cs typeface="Montserrat"/>
              <a:sym typeface="Montserrat"/>
            </a:endParaRPr>
          </a:p>
          <a:p>
            <a:pPr indent="-317500" lvl="2" marL="1371600" rtl="0" algn="l">
              <a:lnSpc>
                <a:spcPct val="105000"/>
              </a:lnSpc>
              <a:spcBef>
                <a:spcPts val="0"/>
              </a:spcBef>
              <a:spcAft>
                <a:spcPts val="0"/>
              </a:spcAft>
              <a:buSzPts val="1400"/>
              <a:buFont typeface="Montserrat"/>
              <a:buChar char="■"/>
            </a:pPr>
            <a:r>
              <a:rPr lang="en-GB">
                <a:latin typeface="Montserrat"/>
                <a:ea typeface="Montserrat"/>
                <a:cs typeface="Montserrat"/>
                <a:sym typeface="Montserrat"/>
              </a:rPr>
              <a:t>retrieving</a:t>
            </a:r>
            <a:r>
              <a:rPr lang="en-GB">
                <a:latin typeface="Montserrat"/>
                <a:ea typeface="Montserrat"/>
                <a:cs typeface="Montserrat"/>
                <a:sym typeface="Montserrat"/>
              </a:rPr>
              <a:t> the most useful parse (tinkering with probabilities)</a:t>
            </a:r>
            <a:endParaRPr>
              <a:latin typeface="Montserrat"/>
              <a:ea typeface="Montserrat"/>
              <a:cs typeface="Montserrat"/>
              <a:sym typeface="Montserrat"/>
            </a:endParaRPr>
          </a:p>
          <a:p>
            <a:pPr indent="-317500" lvl="2" marL="1371600" rtl="0" algn="l">
              <a:lnSpc>
                <a:spcPct val="105000"/>
              </a:lnSpc>
              <a:spcBef>
                <a:spcPts val="0"/>
              </a:spcBef>
              <a:spcAft>
                <a:spcPts val="0"/>
              </a:spcAft>
              <a:buSzPts val="1400"/>
              <a:buFont typeface="Montserrat"/>
              <a:buChar char="■"/>
            </a:pPr>
            <a:r>
              <a:rPr lang="en-GB">
                <a:latin typeface="Montserrat"/>
                <a:ea typeface="Montserrat"/>
                <a:cs typeface="Montserrat"/>
                <a:sym typeface="Montserrat"/>
              </a:rPr>
              <a:t>e</a:t>
            </a:r>
            <a:r>
              <a:rPr lang="en-GB">
                <a:latin typeface="Montserrat"/>
                <a:ea typeface="Montserrat"/>
                <a:cs typeface="Montserrat"/>
                <a:sym typeface="Montserrat"/>
              </a:rPr>
              <a:t>specially</a:t>
            </a:r>
            <a:r>
              <a:rPr lang="en-GB">
                <a:latin typeface="Montserrat"/>
                <a:ea typeface="Montserrat"/>
                <a:cs typeface="Montserrat"/>
                <a:sym typeface="Montserrat"/>
              </a:rPr>
              <a:t> in the case of low quality data</a:t>
            </a:r>
            <a:endParaRPr>
              <a:latin typeface="Montserrat"/>
              <a:ea typeface="Montserrat"/>
              <a:cs typeface="Montserrat"/>
              <a:sym typeface="Montserrat"/>
            </a:endParaRPr>
          </a:p>
          <a:p>
            <a:pPr indent="-317500" lvl="0" marL="457200" rtl="0" algn="l">
              <a:lnSpc>
                <a:spcPct val="105000"/>
              </a:lnSpc>
              <a:spcBef>
                <a:spcPts val="0"/>
              </a:spcBef>
              <a:spcAft>
                <a:spcPts val="0"/>
              </a:spcAft>
              <a:buSzPts val="1400"/>
              <a:buFont typeface="Montserrat"/>
              <a:buChar char="●"/>
            </a:pPr>
            <a:r>
              <a:rPr lang="en-GB" sz="1400">
                <a:latin typeface="Montserrat"/>
                <a:ea typeface="Montserrat"/>
                <a:cs typeface="Montserrat"/>
                <a:sym typeface="Montserrat"/>
              </a:rPr>
              <a:t>Regression treebanks (soon) at </a:t>
            </a:r>
            <a:r>
              <a:rPr b="1" lang="en-GB" sz="1400">
                <a:latin typeface="Montserrat"/>
                <a:ea typeface="Montserrat"/>
                <a:cs typeface="Montserrat"/>
                <a:sym typeface="Montserrat"/>
              </a:rPr>
              <a:t>github.com/LauretteM/gf-zulu-resources</a:t>
            </a:r>
            <a:endParaRPr b="1" sz="1400">
              <a:latin typeface="Montserrat"/>
              <a:ea typeface="Montserrat"/>
              <a:cs typeface="Montserrat"/>
              <a:sym typeface="Montserrat"/>
            </a:endParaRPr>
          </a:p>
          <a:p>
            <a:pPr indent="-317500" lvl="0" marL="457200" rtl="0" algn="l">
              <a:lnSpc>
                <a:spcPct val="105000"/>
              </a:lnSpc>
              <a:spcBef>
                <a:spcPts val="0"/>
              </a:spcBef>
              <a:spcAft>
                <a:spcPts val="0"/>
              </a:spcAft>
              <a:buSzPts val="1400"/>
              <a:buFont typeface="Montserrat"/>
              <a:buChar char="●"/>
            </a:pPr>
            <a:r>
              <a:rPr lang="en-GB" sz="1400">
                <a:latin typeface="Montserrat"/>
                <a:ea typeface="Montserrat"/>
                <a:cs typeface="Montserrat"/>
                <a:sym typeface="Montserrat"/>
              </a:rPr>
              <a:t>Next</a:t>
            </a:r>
            <a:endParaRPr sz="1400">
              <a:latin typeface="Montserrat"/>
              <a:ea typeface="Montserrat"/>
              <a:cs typeface="Montserrat"/>
              <a:sym typeface="Montserrat"/>
            </a:endParaRPr>
          </a:p>
          <a:p>
            <a:pPr indent="-317500" lvl="1" marL="914400" rtl="0" algn="l">
              <a:lnSpc>
                <a:spcPct val="105000"/>
              </a:lnSpc>
              <a:spcBef>
                <a:spcPts val="0"/>
              </a:spcBef>
              <a:spcAft>
                <a:spcPts val="0"/>
              </a:spcAft>
              <a:buSzPts val="1400"/>
              <a:buFont typeface="Montserrat"/>
              <a:buChar char="○"/>
            </a:pPr>
            <a:r>
              <a:rPr lang="en-GB">
                <a:latin typeface="Montserrat"/>
                <a:ea typeface="Montserrat"/>
                <a:cs typeface="Montserrat"/>
                <a:sym typeface="Montserrat"/>
              </a:rPr>
              <a:t>Auxiliary verbs</a:t>
            </a:r>
            <a:endParaRPr>
              <a:latin typeface="Montserrat"/>
              <a:ea typeface="Montserrat"/>
              <a:cs typeface="Montserrat"/>
              <a:sym typeface="Montserrat"/>
            </a:endParaRPr>
          </a:p>
          <a:p>
            <a:pPr indent="-317500" lvl="1" marL="914400" rtl="0" algn="l">
              <a:lnSpc>
                <a:spcPct val="105000"/>
              </a:lnSpc>
              <a:spcBef>
                <a:spcPts val="0"/>
              </a:spcBef>
              <a:spcAft>
                <a:spcPts val="0"/>
              </a:spcAft>
              <a:buSzPts val="1400"/>
              <a:buFont typeface="Montserrat"/>
              <a:buChar char="○"/>
            </a:pPr>
            <a:r>
              <a:rPr lang="en-GB">
                <a:latin typeface="Montserrat"/>
                <a:ea typeface="Montserrat"/>
                <a:cs typeface="Montserrat"/>
                <a:sym typeface="Montserrat"/>
              </a:rPr>
              <a:t>V3, VS</a:t>
            </a:r>
            <a:endParaRPr>
              <a:latin typeface="Montserrat"/>
              <a:ea typeface="Montserrat"/>
              <a:cs typeface="Montserrat"/>
              <a:sym typeface="Montserra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Zulu NLP resources</a:t>
            </a:r>
            <a:endParaRPr>
              <a:latin typeface="Montserrat SemiBold"/>
              <a:ea typeface="Montserrat SemiBold"/>
              <a:cs typeface="Montserrat SemiBold"/>
              <a:sym typeface="Montserrat SemiBold"/>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latin typeface="Montserrat"/>
                <a:ea typeface="Montserrat"/>
                <a:cs typeface="Montserrat"/>
                <a:sym typeface="Montserrat"/>
              </a:rPr>
              <a:t>ZulMorph - XFST morphological analyser</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WordNet project</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NCHLT monolingual corpus - 1.4M sentences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JW300 corpus - 1.1M sentences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Autshumato Eng-Zul parallel corpus - 35k sentences</a:t>
            </a:r>
            <a:endParaRPr sz="1600">
              <a:latin typeface="Montserrat"/>
              <a:ea typeface="Montserrat"/>
              <a:cs typeface="Montserrat"/>
              <a:sym typeface="Montserrat"/>
            </a:endParaRPr>
          </a:p>
          <a:p>
            <a:pPr indent="0" lvl="0" marL="0" rtl="0" algn="l">
              <a:spcBef>
                <a:spcPts val="1200"/>
              </a:spcBef>
              <a:spcAft>
                <a:spcPts val="0"/>
              </a:spcAft>
              <a:buNone/>
            </a:pPr>
            <a:r>
              <a:rPr lang="en-GB" sz="1600">
                <a:latin typeface="Montserrat"/>
                <a:ea typeface="Montserrat"/>
                <a:cs typeface="Montserrat"/>
                <a:sym typeface="Montserrat"/>
              </a:rPr>
              <a:t>i</a:t>
            </a:r>
            <a:r>
              <a:rPr lang="en-GB" sz="1600">
                <a:latin typeface="Montserrat"/>
                <a:ea typeface="Montserrat"/>
                <a:cs typeface="Montserrat"/>
                <a:sym typeface="Montserrat"/>
              </a:rPr>
              <a:t>sizulu.net - not directly an NLP resource, but very useful</a:t>
            </a:r>
            <a:endParaRPr sz="1600">
              <a:latin typeface="Montserrat"/>
              <a:ea typeface="Montserrat"/>
              <a:cs typeface="Montserrat"/>
              <a:sym typeface="Montserrat"/>
            </a:endParaRPr>
          </a:p>
          <a:p>
            <a:pPr indent="0" lvl="0" marL="0" rtl="0" algn="l">
              <a:spcBef>
                <a:spcPts val="1200"/>
              </a:spcBef>
              <a:spcAft>
                <a:spcPts val="1200"/>
              </a:spcAft>
              <a:buNone/>
            </a:pPr>
            <a:r>
              <a:rPr i="1" lang="en-GB" sz="1600">
                <a:latin typeface="Montserrat SemiBold"/>
                <a:ea typeface="Montserrat SemiBold"/>
                <a:cs typeface="Montserrat SemiBold"/>
                <a:sym typeface="Montserrat SemiBold"/>
              </a:rPr>
              <a:t>Resource grammar WiP</a:t>
            </a:r>
            <a:r>
              <a:rPr baseline="30000" lang="en-GB" sz="1600">
                <a:latin typeface="Montserrat"/>
                <a:ea typeface="Montserrat"/>
                <a:cs typeface="Montserrat"/>
                <a:sym typeface="Montserrat"/>
              </a:rPr>
              <a:t>1</a:t>
            </a:r>
            <a:endParaRPr baseline="30000" sz="1600">
              <a:latin typeface="Montserrat"/>
              <a:ea typeface="Montserrat"/>
              <a:cs typeface="Montserrat"/>
              <a:sym typeface="Montserrat"/>
            </a:endParaRPr>
          </a:p>
        </p:txBody>
      </p:sp>
      <p:sp>
        <p:nvSpPr>
          <p:cNvPr id="70" name="Google Shape;70;p15"/>
          <p:cNvSpPr txBox="1"/>
          <p:nvPr/>
        </p:nvSpPr>
        <p:spPr>
          <a:xfrm>
            <a:off x="311700" y="4568875"/>
            <a:ext cx="8520600" cy="307800"/>
          </a:xfrm>
          <a:prstGeom prst="rect">
            <a:avLst/>
          </a:prstGeom>
          <a:noFill/>
          <a:ln>
            <a:noFill/>
          </a:ln>
        </p:spPr>
        <p:txBody>
          <a:bodyPr anchorCtr="0" anchor="t" bIns="91425" lIns="91425" spcFirstLastPara="1" rIns="91425" wrap="square" tIns="91425">
            <a:spAutoFit/>
          </a:bodyPr>
          <a:lstStyle/>
          <a:p>
            <a:pPr indent="-279400" lvl="0" marL="457200" rtl="0" algn="l">
              <a:spcBef>
                <a:spcPts val="0"/>
              </a:spcBef>
              <a:spcAft>
                <a:spcPts val="0"/>
              </a:spcAft>
              <a:buSzPts val="800"/>
              <a:buFont typeface="Montserrat"/>
              <a:buAutoNum type="arabicPeriod"/>
            </a:pPr>
            <a:r>
              <a:rPr lang="en-GB" sz="800" u="sng">
                <a:solidFill>
                  <a:schemeClr val="hlink"/>
                </a:solidFill>
                <a:latin typeface="Montserrat"/>
                <a:ea typeface="Montserrat"/>
                <a:cs typeface="Montserrat"/>
                <a:sym typeface="Montserrat"/>
                <a:hlinkClick r:id="rId3"/>
              </a:rPr>
              <a:t>https://github.com/LauretteM/gf-rgl-zul</a:t>
            </a:r>
            <a:endParaRPr sz="800">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Characteristic features</a:t>
            </a:r>
            <a:endParaRPr>
              <a:latin typeface="Montserrat SemiBold"/>
              <a:ea typeface="Montserrat SemiBold"/>
              <a:cs typeface="Montserrat SemiBold"/>
              <a:sym typeface="Montserrat SemiBold"/>
            </a:endParaRPr>
          </a:p>
        </p:txBody>
      </p:sp>
      <p:sp>
        <p:nvSpPr>
          <p:cNvPr id="76" name="Google Shape;76;p16"/>
          <p:cNvSpPr txBox="1"/>
          <p:nvPr>
            <p:ph idx="1" type="body"/>
          </p:nvPr>
        </p:nvSpPr>
        <p:spPr>
          <a:xfrm>
            <a:off x="311700" y="1152475"/>
            <a:ext cx="8520600" cy="38067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600">
                <a:latin typeface="Montserrat"/>
                <a:ea typeface="Montserrat"/>
                <a:cs typeface="Montserrat"/>
                <a:sym typeface="Montserrat"/>
              </a:rPr>
              <a:t>Agglutinating morphology (conjunctive orthography)</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Nominal classification</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18 noun classes (depending on how you count)</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latin typeface="Montserrat"/>
                <a:ea typeface="Montserrat"/>
                <a:cs typeface="Montserrat"/>
                <a:sym typeface="Montserrat"/>
              </a:rPr>
              <a:t>also called class gender</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Concordial agreement of nouns with</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v</a:t>
            </a:r>
            <a:r>
              <a:rPr lang="en-GB" sz="1600">
                <a:latin typeface="Montserrat"/>
                <a:ea typeface="Montserrat"/>
                <a:cs typeface="Montserrat"/>
                <a:sym typeface="Montserrat"/>
              </a:rPr>
              <a:t>erbs, copulatives, relative clauses, adjectives, demonstratives…</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solidFill>
                  <a:srgbClr val="E69138"/>
                </a:solidFill>
                <a:latin typeface="Montserrat SemiBold"/>
                <a:ea typeface="Montserrat SemiBold"/>
                <a:cs typeface="Montserrat SemiBold"/>
                <a:sym typeface="Montserrat SemiBold"/>
              </a:rPr>
              <a:t>u</a:t>
            </a:r>
            <a:r>
              <a:rPr lang="en-GB" sz="1600">
                <a:latin typeface="Montserrat"/>
                <a:ea typeface="Montserrat"/>
                <a:cs typeface="Montserrat"/>
                <a:sym typeface="Montserrat"/>
              </a:rPr>
              <a:t>Tatjana </a:t>
            </a:r>
            <a:r>
              <a:rPr lang="en-GB" sz="1600">
                <a:solidFill>
                  <a:srgbClr val="E69138"/>
                </a:solidFill>
                <a:latin typeface="Montserrat SemiBold"/>
                <a:ea typeface="Montserrat SemiBold"/>
                <a:cs typeface="Montserrat SemiBold"/>
                <a:sym typeface="Montserrat SemiBold"/>
              </a:rPr>
              <a:t>u</a:t>
            </a:r>
            <a:r>
              <a:rPr lang="en-GB" sz="1600">
                <a:latin typeface="Montserrat"/>
                <a:ea typeface="Montserrat"/>
                <a:cs typeface="Montserrat"/>
                <a:sym typeface="Montserrat"/>
              </a:rPr>
              <a:t>zozuza </a:t>
            </a:r>
            <a:r>
              <a:rPr lang="en-GB" sz="1600">
                <a:solidFill>
                  <a:srgbClr val="6AA84F"/>
                </a:solidFill>
                <a:latin typeface="Montserrat SemiBold"/>
                <a:ea typeface="Montserrat SemiBold"/>
                <a:cs typeface="Montserrat SemiBold"/>
                <a:sym typeface="Montserrat SemiBold"/>
              </a:rPr>
              <a:t>in</a:t>
            </a:r>
            <a:r>
              <a:rPr lang="en-GB" sz="1600">
                <a:latin typeface="Montserrat"/>
                <a:ea typeface="Montserrat"/>
                <a:cs typeface="Montserrat"/>
                <a:sym typeface="Montserrat"/>
              </a:rPr>
              <a:t>donda </a:t>
            </a:r>
            <a:r>
              <a:rPr lang="en-GB" sz="1600">
                <a:solidFill>
                  <a:srgbClr val="6AA84F"/>
                </a:solidFill>
                <a:latin typeface="Montserrat SemiBold"/>
                <a:ea typeface="Montserrat SemiBold"/>
                <a:cs typeface="Montserrat SemiBold"/>
                <a:sym typeface="Montserrat SemiBold"/>
              </a:rPr>
              <a:t>ye</a:t>
            </a:r>
            <a:r>
              <a:rPr lang="en-GB" sz="1600">
                <a:latin typeface="Montserrat"/>
                <a:ea typeface="Montserrat"/>
                <a:cs typeface="Montserrat"/>
                <a:sym typeface="Montserrat"/>
              </a:rPr>
              <a:t>golide (</a:t>
            </a:r>
            <a:r>
              <a:rPr i="1" lang="en-GB" sz="1600">
                <a:latin typeface="Montserrat"/>
                <a:ea typeface="Montserrat"/>
                <a:cs typeface="Montserrat"/>
                <a:sym typeface="Montserrat"/>
              </a:rPr>
              <a:t>Tatjana will win the gold medal</a:t>
            </a:r>
            <a:r>
              <a:rPr lang="en-GB" sz="1600">
                <a:latin typeface="Montserrat"/>
                <a:ea typeface="Montserrat"/>
                <a:cs typeface="Montserrat"/>
                <a:sym typeface="Montserrat"/>
              </a:rPr>
              <a:t>)</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latin typeface="Montserrat SemiBold"/>
                <a:ea typeface="Montserrat SemiBold"/>
                <a:cs typeface="Montserrat SemiBold"/>
                <a:sym typeface="Montserrat SemiBold"/>
              </a:rPr>
              <a:t>ya</a:t>
            </a:r>
            <a:r>
              <a:rPr lang="en-GB" sz="1600">
                <a:latin typeface="Montserrat"/>
                <a:ea typeface="Montserrat"/>
                <a:cs typeface="Montserrat"/>
                <a:sym typeface="Montserrat"/>
              </a:rPr>
              <a:t> + </a:t>
            </a:r>
            <a:r>
              <a:rPr lang="en-GB" sz="1600">
                <a:latin typeface="Montserrat SemiBold"/>
                <a:ea typeface="Montserrat SemiBold"/>
                <a:cs typeface="Montserrat SemiBold"/>
                <a:sym typeface="Montserrat SemiBold"/>
              </a:rPr>
              <a:t>i</a:t>
            </a:r>
            <a:r>
              <a:rPr lang="en-GB" sz="1600">
                <a:latin typeface="Montserrat"/>
                <a:ea typeface="Montserrat"/>
                <a:cs typeface="Montserrat"/>
                <a:sym typeface="Montserrat"/>
              </a:rPr>
              <a:t>golide = </a:t>
            </a:r>
            <a:r>
              <a:rPr lang="en-GB" sz="1600">
                <a:latin typeface="Montserrat SemiBold"/>
                <a:ea typeface="Montserrat SemiBold"/>
                <a:cs typeface="Montserrat SemiBold"/>
                <a:sym typeface="Montserrat SemiBold"/>
              </a:rPr>
              <a:t>ye</a:t>
            </a:r>
            <a:r>
              <a:rPr lang="en-GB" sz="1600">
                <a:latin typeface="Montserrat"/>
                <a:ea typeface="Montserrat"/>
                <a:cs typeface="Montserrat"/>
                <a:sym typeface="Montserrat"/>
              </a:rPr>
              <a:t>golide</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In GF, this means allomorphs and BIND (&amp;+)</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u</a:t>
            </a:r>
            <a:r>
              <a:rPr lang="en-GB" sz="1600">
                <a:latin typeface="Montserrat"/>
                <a:ea typeface="Montserrat"/>
                <a:cs typeface="Montserrat"/>
                <a:sym typeface="Montserrat"/>
              </a:rPr>
              <a:t>Tatjana</a:t>
            </a:r>
            <a:r>
              <a:rPr lang="en-GB" sz="1600">
                <a:latin typeface="Montserrat"/>
                <a:ea typeface="Montserrat"/>
                <a:cs typeface="Montserrat"/>
                <a:sym typeface="Montserrat"/>
              </a:rPr>
              <a:t> u &amp;+ zo &amp;+ zuza indonda ye &amp;+ golide</a:t>
            </a:r>
            <a:endParaRPr sz="1600">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classes</a:t>
            </a:r>
            <a:endParaRPr>
              <a:latin typeface="Montserrat SemiBold"/>
              <a:ea typeface="Montserrat SemiBold"/>
              <a:cs typeface="Montserrat SemiBold"/>
              <a:sym typeface="Montserrat SemiBold"/>
            </a:endParaRPr>
          </a:p>
        </p:txBody>
      </p:sp>
      <p:graphicFrame>
        <p:nvGraphicFramePr>
          <p:cNvPr id="82" name="Google Shape;82;p17"/>
          <p:cNvGraphicFramePr/>
          <p:nvPr/>
        </p:nvGraphicFramePr>
        <p:xfrm>
          <a:off x="311675" y="1069088"/>
          <a:ext cx="3000000" cy="3000000"/>
        </p:xfrm>
        <a:graphic>
          <a:graphicData uri="http://schemas.openxmlformats.org/drawingml/2006/table">
            <a:tbl>
              <a:tblPr>
                <a:noFill/>
                <a:tableStyleId>{06447A41-5CF1-4891-BC8A-B7E872D02607}</a:tableStyleId>
              </a:tblPr>
              <a:tblGrid>
                <a:gridCol w="986950"/>
                <a:gridCol w="2421300"/>
                <a:gridCol w="1233475"/>
                <a:gridCol w="2174775"/>
                <a:gridCol w="1704125"/>
              </a:tblGrid>
              <a:tr h="363675">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Class</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Typical nouns</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Prefixes</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Subject concords</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Object concords</a:t>
                      </a:r>
                      <a:endParaRPr sz="1000">
                        <a:latin typeface="Montserrat SemiBold"/>
                        <a:ea typeface="Montserrat SemiBold"/>
                        <a:cs typeface="Montserrat SemiBold"/>
                        <a:sym typeface="Montserrat SemiBold"/>
                      </a:endParaRPr>
                    </a:p>
                  </a:txBody>
                  <a:tcPr marT="91425" marB="91425" marR="91425" marL="91425"/>
                </a:tc>
              </a:tr>
              <a:tr h="363675">
                <a:tc>
                  <a:txBody>
                    <a:bodyPr/>
                    <a:lstStyle/>
                    <a:p>
                      <a:pPr indent="0" lvl="0" marL="0" rtl="0" algn="l">
                        <a:spcBef>
                          <a:spcPts val="0"/>
                        </a:spcBef>
                        <a:spcAft>
                          <a:spcPts val="0"/>
                        </a:spcAft>
                        <a:buNone/>
                      </a:pPr>
                      <a:r>
                        <a:rPr lang="en-GB" sz="1000">
                          <a:latin typeface="Montserrat"/>
                          <a:ea typeface="Montserrat"/>
                          <a:cs typeface="Montserrat"/>
                          <a:sym typeface="Montserrat"/>
                        </a:rPr>
                        <a:t>1-2</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persons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mu- / ab(a)-</a:t>
                      </a:r>
                      <a:endParaRPr sz="1000">
                        <a:latin typeface="Montserrat"/>
                        <a:ea typeface="Montserrat"/>
                        <a:cs typeface="Montserrat"/>
                        <a:sym typeface="Montserrat"/>
                      </a:endParaRPr>
                    </a:p>
                  </a:txBody>
                  <a:tcPr marT="91425" marB="91425" marR="91425" marL="91425"/>
                </a:tc>
                <a:tc rowSpan="2">
                  <a:txBody>
                    <a:bodyPr/>
                    <a:lstStyle/>
                    <a:p>
                      <a:pPr indent="0" lvl="0" marL="0" rtl="0" algn="l">
                        <a:spcBef>
                          <a:spcPts val="0"/>
                        </a:spcBef>
                        <a:spcAft>
                          <a:spcPts val="0"/>
                        </a:spcAft>
                        <a:buNone/>
                      </a:pPr>
                      <a:r>
                        <a:rPr lang="en-GB" sz="1000">
                          <a:latin typeface="Montserrat"/>
                          <a:ea typeface="Montserrat"/>
                          <a:cs typeface="Montserrat"/>
                          <a:sym typeface="Montserrat"/>
                        </a:rPr>
                        <a:t>u, w, ka, e, a, wu / ba, b, be</a:t>
                      </a:r>
                      <a:endParaRPr sz="1000">
                        <a:latin typeface="Montserrat"/>
                        <a:ea typeface="Montserrat"/>
                        <a:cs typeface="Montserrat"/>
                        <a:sym typeface="Montserrat"/>
                      </a:endParaRPr>
                    </a:p>
                  </a:txBody>
                  <a:tcPr marT="91425" marB="91425" marR="91425" marL="91425"/>
                </a:tc>
                <a:tc rowSpan="2">
                  <a:txBody>
                    <a:bodyPr/>
                    <a:lstStyle/>
                    <a:p>
                      <a:pPr indent="0" lvl="0" marL="0" rtl="0" algn="l">
                        <a:spcBef>
                          <a:spcPts val="0"/>
                        </a:spcBef>
                        <a:spcAft>
                          <a:spcPts val="0"/>
                        </a:spcAft>
                        <a:buNone/>
                      </a:pPr>
                      <a:r>
                        <a:rPr lang="en-GB" sz="1000">
                          <a:latin typeface="Montserrat"/>
                          <a:ea typeface="Montserrat"/>
                          <a:cs typeface="Montserrat"/>
                          <a:sym typeface="Montserrat"/>
                        </a:rPr>
                        <a:t>m, mu / ba, b</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1a-2a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proper</a:t>
                      </a:r>
                      <a:r>
                        <a:rPr lang="en-GB" sz="1000">
                          <a:latin typeface="Montserrat"/>
                          <a:ea typeface="Montserrat"/>
                          <a:cs typeface="Montserrat"/>
                          <a:sym typeface="Montserrat"/>
                        </a:rPr>
                        <a:t> names, titles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 / o-</a:t>
                      </a:r>
                      <a:endParaRPr sz="1000">
                        <a:latin typeface="Montserrat"/>
                        <a:ea typeface="Montserrat"/>
                        <a:cs typeface="Montserrat"/>
                        <a:sym typeface="Montserrat"/>
                      </a:endParaRPr>
                    </a:p>
                  </a:txBody>
                  <a:tcPr marT="91425" marB="91425" marR="91425" marL="91425"/>
                </a:tc>
                <a:tc vMerge="1"/>
                <a:tc vMerge="1"/>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3-4</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nature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mu- / imi-</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 w, wu / </a:t>
                      </a:r>
                      <a:r>
                        <a:rPr lang="en-GB" sz="1000">
                          <a:solidFill>
                            <a:schemeClr val="dk1"/>
                          </a:solidFill>
                          <a:latin typeface="Montserrat"/>
                          <a:ea typeface="Montserrat"/>
                          <a:cs typeface="Montserrat"/>
                          <a:sym typeface="Montserrat"/>
                        </a:rPr>
                        <a:t>i, y, yi</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w</a:t>
                      </a:r>
                      <a:r>
                        <a:rPr lang="en-GB" sz="1000">
                          <a:latin typeface="Montserrat"/>
                          <a:ea typeface="Montserrat"/>
                          <a:cs typeface="Montserrat"/>
                          <a:sym typeface="Montserrat"/>
                        </a:rPr>
                        <a:t>u, w / yi, y</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5-6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anatomy, birds, fruits</a:t>
                      </a:r>
                      <a:r>
                        <a:rPr lang="en-GB" sz="1000">
                          <a:latin typeface="Montserrat"/>
                          <a:ea typeface="Montserrat"/>
                          <a:cs typeface="Montserrat"/>
                          <a:sym typeface="Montserrat"/>
                        </a:rPr>
                        <a:t>, loan words...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i(li)- / ama-</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t>
                      </a:r>
                      <a:r>
                        <a:rPr lang="en-GB" sz="1000">
                          <a:latin typeface="Montserrat"/>
                          <a:ea typeface="Montserrat"/>
                          <a:cs typeface="Montserrat"/>
                          <a:sym typeface="Montserrat"/>
                        </a:rPr>
                        <a:t>i, l / a, , wa, 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t>
                      </a:r>
                      <a:r>
                        <a:rPr lang="en-GB" sz="1000">
                          <a:latin typeface="Montserrat"/>
                          <a:ea typeface="Montserrat"/>
                          <a:cs typeface="Montserrat"/>
                          <a:sym typeface="Montserrat"/>
                        </a:rPr>
                        <a:t>i, l / wa, w</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7-8</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a:t>
                      </a:r>
                      <a:r>
                        <a:rPr lang="en-GB" sz="1000">
                          <a:latin typeface="Montserrat"/>
                          <a:ea typeface="Montserrat"/>
                          <a:cs typeface="Montserrat"/>
                          <a:sym typeface="Montserrat"/>
                        </a:rPr>
                        <a:t>natomy, attitudes, collectives...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a:t>
                      </a:r>
                      <a:r>
                        <a:rPr lang="en-GB" sz="1000">
                          <a:latin typeface="Montserrat"/>
                          <a:ea typeface="Montserrat"/>
                          <a:cs typeface="Montserrat"/>
                          <a:sym typeface="Montserrat"/>
                        </a:rPr>
                        <a:t>si- / izi-</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s</a:t>
                      </a:r>
                      <a:r>
                        <a:rPr lang="en-GB" sz="1000">
                          <a:latin typeface="Montserrat"/>
                          <a:ea typeface="Montserrat"/>
                          <a:cs typeface="Montserrat"/>
                          <a:sym typeface="Montserrat"/>
                        </a:rPr>
                        <a:t>i, s / zi, z</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Montserrat"/>
                          <a:ea typeface="Montserrat"/>
                          <a:cs typeface="Montserrat"/>
                          <a:sym typeface="Montserrat"/>
                        </a:rPr>
                        <a:t>si, s / zi, z</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9-10 </a:t>
                      </a:r>
                      <a:r>
                        <a:rPr i="1" lang="en-GB" sz="1000">
                          <a:latin typeface="Montserrat"/>
                          <a:ea typeface="Montserrat"/>
                          <a:cs typeface="Montserrat"/>
                          <a:sym typeface="Montserrat"/>
                        </a:rPr>
                        <a:t>(-6)</a:t>
                      </a:r>
                      <a:endParaRPr i="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animals, anatomy, tools...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 / isiN-</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a:t>
                      </a:r>
                      <a:r>
                        <a:rPr lang="en-GB" sz="1000">
                          <a:latin typeface="Montserrat"/>
                          <a:ea typeface="Montserrat"/>
                          <a:cs typeface="Montserrat"/>
                          <a:sym typeface="Montserrat"/>
                        </a:rPr>
                        <a:t>, y, yi / zi, z</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y</a:t>
                      </a:r>
                      <a:r>
                        <a:rPr lang="en-GB" sz="1000">
                          <a:latin typeface="Montserrat"/>
                          <a:ea typeface="Montserrat"/>
                          <a:cs typeface="Montserrat"/>
                          <a:sym typeface="Montserrat"/>
                        </a:rPr>
                        <a:t>i, y / zi, z</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11 </a:t>
                      </a:r>
                      <a:r>
                        <a:rPr i="1" lang="en-GB" sz="1000">
                          <a:latin typeface="Montserrat"/>
                          <a:ea typeface="Montserrat"/>
                          <a:cs typeface="Montserrat"/>
                          <a:sym typeface="Montserrat"/>
                        </a:rPr>
                        <a:t>(-10)</a:t>
                      </a:r>
                      <a:endParaRPr i="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m</a:t>
                      </a:r>
                      <a:r>
                        <a:rPr lang="en-GB" sz="1000">
                          <a:latin typeface="Montserrat"/>
                          <a:ea typeface="Montserrat"/>
                          <a:cs typeface="Montserrat"/>
                          <a:sym typeface="Montserrat"/>
                        </a:rPr>
                        <a:t>isc, diminutive significance</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u(lu)-, lw-</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t>
                      </a:r>
                      <a:r>
                        <a:rPr lang="en-GB" sz="1000">
                          <a:latin typeface="Montserrat"/>
                          <a:ea typeface="Montserrat"/>
                          <a:cs typeface="Montserrat"/>
                          <a:sym typeface="Montserrat"/>
                        </a:rPr>
                        <a:t>u, lw</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a:t>
                      </a:r>
                      <a:r>
                        <a:rPr lang="en-GB" sz="1000">
                          <a:latin typeface="Montserrat"/>
                          <a:ea typeface="Montserrat"/>
                          <a:cs typeface="Montserrat"/>
                          <a:sym typeface="Montserrat"/>
                        </a:rPr>
                        <a:t>u, lw, l</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14</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abstract</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bu-, 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b</a:t>
                      </a:r>
                      <a:r>
                        <a:rPr lang="en-GB" sz="1000">
                          <a:latin typeface="Montserrat"/>
                          <a:ea typeface="Montserrat"/>
                          <a:cs typeface="Montserrat"/>
                          <a:sym typeface="Montserrat"/>
                        </a:rPr>
                        <a:t>u, b</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b</a:t>
                      </a:r>
                      <a:r>
                        <a:rPr lang="en-GB" sz="1000">
                          <a:latin typeface="Montserrat"/>
                          <a:ea typeface="Montserrat"/>
                          <a:cs typeface="Montserrat"/>
                          <a:sym typeface="Montserrat"/>
                        </a:rPr>
                        <a:t>u, b</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15</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infinitives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ku-, uk-, ukw-</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a:t>
                      </a:r>
                      <a:r>
                        <a:rPr lang="en-GB" sz="1000">
                          <a:latin typeface="Montserrat"/>
                          <a:ea typeface="Montserrat"/>
                          <a:cs typeface="Montserrat"/>
                          <a:sym typeface="Montserrat"/>
                        </a:rPr>
                        <a:t>u, kw</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k</a:t>
                      </a:r>
                      <a:r>
                        <a:rPr lang="en-GB" sz="1000">
                          <a:latin typeface="Montserrat"/>
                          <a:ea typeface="Montserrat"/>
                          <a:cs typeface="Montserrat"/>
                          <a:sym typeface="Montserrat"/>
                        </a:rPr>
                        <a:t>u, k</a:t>
                      </a:r>
                      <a:endParaRPr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16, </a:t>
                      </a:r>
                      <a:r>
                        <a:rPr b="1" lang="en-GB" sz="1000">
                          <a:latin typeface="Montserrat"/>
                          <a:ea typeface="Montserrat"/>
                          <a:cs typeface="Montserrat"/>
                          <a:sym typeface="Montserrat"/>
                        </a:rPr>
                        <a:t>17</a:t>
                      </a:r>
                      <a:r>
                        <a:rPr lang="en-GB" sz="1000">
                          <a:latin typeface="Montserrat"/>
                          <a:ea typeface="Montserrat"/>
                          <a:cs typeface="Montserrat"/>
                          <a:sym typeface="Montserrat"/>
                        </a:rPr>
                        <a:t>, 18</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locatives</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000">
                          <a:latin typeface="Montserrat"/>
                          <a:ea typeface="Montserrat"/>
                          <a:cs typeface="Montserrat"/>
                          <a:sym typeface="Montserrat"/>
                        </a:rPr>
                        <a:t>k</a:t>
                      </a:r>
                      <a:r>
                        <a:rPr b="1" lang="en-GB" sz="1000">
                          <a:latin typeface="Montserrat"/>
                          <a:ea typeface="Montserrat"/>
                          <a:cs typeface="Montserrat"/>
                          <a:sym typeface="Montserrat"/>
                        </a:rPr>
                        <a:t>u-</a:t>
                      </a:r>
                      <a:r>
                        <a:rPr lang="en-GB" sz="1000">
                          <a:latin typeface="Montserrat"/>
                          <a:ea typeface="Montserrat"/>
                          <a:cs typeface="Montserrat"/>
                          <a:sym typeface="Montserrat"/>
                        </a:rPr>
                        <a:t> / </a:t>
                      </a:r>
                      <a:r>
                        <a:rPr lang="en-GB" sz="1000">
                          <a:solidFill>
                            <a:schemeClr val="dk1"/>
                          </a:solidFill>
                          <a:latin typeface="Montserrat"/>
                          <a:ea typeface="Montserrat"/>
                          <a:cs typeface="Montserrat"/>
                          <a:sym typeface="Montserrat"/>
                        </a:rPr>
                        <a:t>[pha-, mu-]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000">
                          <a:latin typeface="Montserrat"/>
                          <a:ea typeface="Montserrat"/>
                          <a:cs typeface="Montserrat"/>
                          <a:sym typeface="Montserrat"/>
                        </a:rPr>
                        <a:t>k</a:t>
                      </a:r>
                      <a:r>
                        <a:rPr b="1" lang="en-GB" sz="1000">
                          <a:latin typeface="Montserrat"/>
                          <a:ea typeface="Montserrat"/>
                          <a:cs typeface="Montserrat"/>
                          <a:sym typeface="Montserrat"/>
                        </a:rPr>
                        <a:t>u, kw</a:t>
                      </a:r>
                      <a:endParaRPr b="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b="1" lang="en-GB" sz="1000">
                          <a:latin typeface="Montserrat"/>
                          <a:ea typeface="Montserrat"/>
                          <a:cs typeface="Montserrat"/>
                          <a:sym typeface="Montserrat"/>
                        </a:rPr>
                        <a:t>k</a:t>
                      </a:r>
                      <a:r>
                        <a:rPr b="1" lang="en-GB" sz="1000">
                          <a:latin typeface="Montserrat"/>
                          <a:ea typeface="Montserrat"/>
                          <a:cs typeface="Montserrat"/>
                          <a:sym typeface="Montserrat"/>
                        </a:rPr>
                        <a:t>u, k</a:t>
                      </a:r>
                      <a:endParaRPr b="1" sz="10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Noun classes</a:t>
            </a:r>
            <a:endParaRPr>
              <a:latin typeface="Montserrat SemiBold"/>
              <a:ea typeface="Montserrat SemiBold"/>
              <a:cs typeface="Montserrat SemiBold"/>
              <a:sym typeface="Montserrat SemiBold"/>
            </a:endParaRPr>
          </a:p>
        </p:txBody>
      </p:sp>
      <p:graphicFrame>
        <p:nvGraphicFramePr>
          <p:cNvPr id="88" name="Google Shape;88;p18"/>
          <p:cNvGraphicFramePr/>
          <p:nvPr/>
        </p:nvGraphicFramePr>
        <p:xfrm>
          <a:off x="311675" y="1069088"/>
          <a:ext cx="3000000" cy="3000000"/>
        </p:xfrm>
        <a:graphic>
          <a:graphicData uri="http://schemas.openxmlformats.org/drawingml/2006/table">
            <a:tbl>
              <a:tblPr>
                <a:noFill/>
                <a:tableStyleId>{06447A41-5CF1-4891-BC8A-B7E872D02607}</a:tableStyleId>
              </a:tblPr>
              <a:tblGrid>
                <a:gridCol w="819950"/>
                <a:gridCol w="1405050"/>
                <a:gridCol w="1353675"/>
                <a:gridCol w="1301300"/>
                <a:gridCol w="1598175"/>
                <a:gridCol w="1764150"/>
              </a:tblGrid>
              <a:tr h="363675">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Class</a:t>
                      </a:r>
                      <a:endParaRPr sz="1000">
                        <a:latin typeface="Montserrat SemiBold"/>
                        <a:ea typeface="Montserrat SemiBold"/>
                        <a:cs typeface="Montserrat SemiBold"/>
                        <a:sym typeface="Montserrat SemiBold"/>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Prefixes</a:t>
                      </a:r>
                      <a:endParaRPr sz="1000">
                        <a:latin typeface="Montserrat SemiBold"/>
                        <a:ea typeface="Montserrat SemiBold"/>
                        <a:cs typeface="Montserrat SemiBold"/>
                        <a:sym typeface="Montserrat SemiBol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-ntu</a:t>
                      </a:r>
                      <a:endParaRPr sz="1000">
                        <a:latin typeface="Montserrat SemiBold"/>
                        <a:ea typeface="Montserrat SemiBold"/>
                        <a:cs typeface="Montserrat SemiBold"/>
                        <a:sym typeface="Montserrat SemiBold"/>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rPr lang="en-GB" sz="1000">
                          <a:latin typeface="Montserrat SemiBold"/>
                          <a:ea typeface="Montserrat SemiBold"/>
                          <a:cs typeface="Montserrat SemiBold"/>
                          <a:sym typeface="Montserrat SemiBold"/>
                        </a:rPr>
                        <a:t>-Zulu/zulu</a:t>
                      </a:r>
                      <a:endParaRPr sz="1000">
                        <a:latin typeface="Montserrat SemiBold"/>
                        <a:ea typeface="Montserrat SemiBold"/>
                        <a:cs typeface="Montserrat SemiBold"/>
                        <a:sym typeface="Montserrat SemiBold"/>
                      </a:endParaRPr>
                    </a:p>
                  </a:txBody>
                  <a:tcPr marT="91425" marB="91425" marR="91425" marL="91425"/>
                </a:tc>
                <a:tc>
                  <a:txBody>
                    <a:bodyPr/>
                    <a:lstStyle/>
                    <a:p>
                      <a:pPr indent="0" lvl="0" marL="0" rtl="0" algn="l">
                        <a:spcBef>
                          <a:spcPts val="0"/>
                        </a:spcBef>
                        <a:spcAft>
                          <a:spcPts val="0"/>
                        </a:spcAft>
                        <a:buNone/>
                      </a:pPr>
                      <a:r>
                        <a:t/>
                      </a:r>
                      <a:endParaRPr sz="1000">
                        <a:latin typeface="Montserrat SemiBold"/>
                        <a:ea typeface="Montserrat SemiBold"/>
                        <a:cs typeface="Montserrat SemiBold"/>
                        <a:sym typeface="Montserrat SemiBold"/>
                      </a:endParaRPr>
                    </a:p>
                  </a:txBody>
                  <a:tcPr marT="91425" marB="91425" marR="91425" marL="91425"/>
                </a:tc>
              </a:tr>
              <a:tr h="363675">
                <a:tc>
                  <a:txBody>
                    <a:bodyPr/>
                    <a:lstStyle/>
                    <a:p>
                      <a:pPr indent="0" lvl="0" marL="0" rtl="0" algn="l">
                        <a:spcBef>
                          <a:spcPts val="0"/>
                        </a:spcBef>
                        <a:spcAft>
                          <a:spcPts val="0"/>
                        </a:spcAft>
                        <a:buNone/>
                      </a:pPr>
                      <a:r>
                        <a:rPr lang="en-GB" sz="1000">
                          <a:latin typeface="Montserrat"/>
                          <a:ea typeface="Montserrat"/>
                          <a:cs typeface="Montserrat"/>
                          <a:sym typeface="Montserrat"/>
                        </a:rPr>
                        <a:t>1-2</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umu- / ab(a)-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u</a:t>
                      </a:r>
                      <a:r>
                        <a:rPr lang="en-GB" sz="1000">
                          <a:latin typeface="Montserrat"/>
                          <a:ea typeface="Montserrat"/>
                          <a:cs typeface="Montserrat"/>
                          <a:sym typeface="Montserrat"/>
                        </a:rPr>
                        <a:t>muntu, abantu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i="1" lang="en-GB" sz="1000">
                          <a:latin typeface="Montserrat"/>
                          <a:ea typeface="Montserrat"/>
                          <a:cs typeface="Montserrat"/>
                          <a:sym typeface="Montserrat"/>
                        </a:rPr>
                        <a:t>p</a:t>
                      </a:r>
                      <a:r>
                        <a:rPr i="1" lang="en-GB" sz="1000">
                          <a:latin typeface="Montserrat"/>
                          <a:ea typeface="Montserrat"/>
                          <a:cs typeface="Montserrat"/>
                          <a:sym typeface="Montserrat"/>
                        </a:rPr>
                        <a:t>erson, people</a:t>
                      </a:r>
                      <a:endParaRPr i="1"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umZulu, abaZulu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Zulu person, people</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1a-2a</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 / o-</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uZulu, oZulu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Mr Zulu, Mr Zulu and co</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3-4</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umu- / imi-</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5-6 </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i(li)- / ama-</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a:t>
                      </a:r>
                      <a:r>
                        <a:rPr lang="en-GB" sz="1000">
                          <a:latin typeface="Montserrat"/>
                          <a:ea typeface="Montserrat"/>
                          <a:cs typeface="Montserrat"/>
                          <a:sym typeface="Montserrat"/>
                        </a:rPr>
                        <a:t>zulu, amazulu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sky, heavens</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7-8</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isi- / izi-</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isintu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mankind</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isiZulu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Zulu language/culture</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9-10 </a:t>
                      </a:r>
                      <a:r>
                        <a:rPr i="1" lang="en-GB" sz="1000">
                          <a:latin typeface="Montserrat"/>
                          <a:ea typeface="Montserrat"/>
                          <a:cs typeface="Montserrat"/>
                          <a:sym typeface="Montserrat"/>
                        </a:rPr>
                        <a:t>(-6)</a:t>
                      </a:r>
                      <a:endParaRPr i="1"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iN- / isiN-</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11 </a:t>
                      </a:r>
                      <a:r>
                        <a:rPr i="1" lang="en-GB" sz="1000">
                          <a:latin typeface="Montserrat"/>
                          <a:ea typeface="Montserrat"/>
                          <a:cs typeface="Montserrat"/>
                          <a:sym typeface="Montserrat"/>
                        </a:rPr>
                        <a:t>(-10)</a:t>
                      </a:r>
                      <a:endParaRPr i="1"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u(lu)-, lw-</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14</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ubu-, 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latin typeface="Montserrat"/>
                          <a:ea typeface="Montserrat"/>
                          <a:cs typeface="Montserrat"/>
                          <a:sym typeface="Montserrat"/>
                        </a:rPr>
                        <a:t>ubuntu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GB" sz="1000">
                          <a:latin typeface="Montserrat"/>
                          <a:ea typeface="Montserrat"/>
                          <a:cs typeface="Montserrat"/>
                          <a:sym typeface="Montserrat"/>
                        </a:rPr>
                        <a:t>humanity</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15</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GB" sz="1000">
                          <a:latin typeface="Montserrat"/>
                          <a:ea typeface="Montserrat"/>
                          <a:cs typeface="Montserrat"/>
                          <a:sym typeface="Montserrat"/>
                        </a:rPr>
                        <a:t>uku-, uk-, ukw-</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t/>
                      </a:r>
                      <a:endParaRPr i="1" sz="1000">
                        <a:latin typeface="Montserrat"/>
                        <a:ea typeface="Montserrat"/>
                        <a:cs typeface="Montserrat"/>
                        <a:sym typeface="Montserrat"/>
                      </a:endParaRPr>
                    </a:p>
                  </a:txBody>
                  <a:tcPr marT="91425" marB="91425" marR="91425" marL="91425"/>
                </a:tc>
              </a:tr>
              <a:tr h="349725">
                <a:tc>
                  <a:txBody>
                    <a:bodyPr/>
                    <a:lstStyle/>
                    <a:p>
                      <a:pPr indent="0" lvl="0" marL="0" rtl="0" algn="l">
                        <a:spcBef>
                          <a:spcPts val="0"/>
                        </a:spcBef>
                        <a:spcAft>
                          <a:spcPts val="0"/>
                        </a:spcAft>
                        <a:buNone/>
                      </a:pPr>
                      <a:r>
                        <a:rPr lang="en-GB" sz="1000">
                          <a:latin typeface="Montserrat"/>
                          <a:ea typeface="Montserrat"/>
                          <a:cs typeface="Montserrat"/>
                          <a:sym typeface="Montserrat"/>
                        </a:rPr>
                        <a:t>16, </a:t>
                      </a:r>
                      <a:r>
                        <a:rPr b="1" lang="en-GB" sz="1000">
                          <a:latin typeface="Montserrat"/>
                          <a:ea typeface="Montserrat"/>
                          <a:cs typeface="Montserrat"/>
                          <a:sym typeface="Montserrat"/>
                        </a:rPr>
                        <a:t>17</a:t>
                      </a:r>
                      <a:r>
                        <a:rPr lang="en-GB" sz="1000">
                          <a:latin typeface="Montserrat"/>
                          <a:ea typeface="Montserrat"/>
                          <a:cs typeface="Montserrat"/>
                          <a:sym typeface="Montserrat"/>
                        </a:rPr>
                        <a:t>, 18</a:t>
                      </a:r>
                      <a:endParaRPr sz="1000">
                        <a:latin typeface="Montserrat"/>
                        <a:ea typeface="Montserrat"/>
                        <a:cs typeface="Montserrat"/>
                        <a:sym typeface="Montserrat"/>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b="1" lang="en-GB" sz="1000">
                          <a:latin typeface="Montserrat"/>
                          <a:ea typeface="Montserrat"/>
                          <a:cs typeface="Montserrat"/>
                          <a:sym typeface="Montserrat"/>
                        </a:rPr>
                        <a:t>ku-</a:t>
                      </a:r>
                      <a:r>
                        <a:rPr lang="en-GB" sz="1000">
                          <a:latin typeface="Montserrat"/>
                          <a:ea typeface="Montserrat"/>
                          <a:cs typeface="Montserrat"/>
                          <a:sym typeface="Montserrat"/>
                        </a:rPr>
                        <a:t> / </a:t>
                      </a:r>
                      <a:r>
                        <a:rPr lang="en-GB" sz="1000">
                          <a:solidFill>
                            <a:schemeClr val="dk1"/>
                          </a:solidFill>
                          <a:latin typeface="Montserrat"/>
                          <a:ea typeface="Montserrat"/>
                          <a:cs typeface="Montserrat"/>
                          <a:sym typeface="Montserrat"/>
                        </a:rPr>
                        <a:t>[pha-, mu-]</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1000">
                          <a:latin typeface="Montserrat"/>
                          <a:ea typeface="Montserrat"/>
                          <a:cs typeface="Montserrat"/>
                          <a:sym typeface="Montserrat"/>
                        </a:rPr>
                        <a:t>phezulu</a:t>
                      </a:r>
                      <a:endParaRPr sz="10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i="1" lang="en-GB" sz="1000">
                          <a:latin typeface="Montserrat"/>
                          <a:ea typeface="Montserrat"/>
                          <a:cs typeface="Montserrat"/>
                          <a:sym typeface="Montserrat"/>
                        </a:rPr>
                        <a:t>above</a:t>
                      </a:r>
                      <a:endParaRPr i="1" sz="10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p19"/>
          <p:cNvPicPr preferRelativeResize="0"/>
          <p:nvPr/>
        </p:nvPicPr>
        <p:blipFill>
          <a:blip r:embed="rId3">
            <a:alphaModFix/>
          </a:blip>
          <a:stretch>
            <a:fillRect/>
          </a:stretch>
        </p:blipFill>
        <p:spPr>
          <a:xfrm>
            <a:off x="311700" y="2194901"/>
            <a:ext cx="3742075" cy="2616975"/>
          </a:xfrm>
          <a:prstGeom prst="rect">
            <a:avLst/>
          </a:prstGeom>
          <a:noFill/>
          <a:ln>
            <a:noFill/>
          </a:ln>
        </p:spPr>
      </p:pic>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Basic morphosyntax of Zulu</a:t>
            </a:r>
            <a:endParaRPr>
              <a:latin typeface="Montserrat SemiBold"/>
              <a:ea typeface="Montserrat SemiBold"/>
              <a:cs typeface="Montserrat SemiBold"/>
              <a:sym typeface="Montserrat SemiBold"/>
            </a:endParaRPr>
          </a:p>
        </p:txBody>
      </p:sp>
      <p:graphicFrame>
        <p:nvGraphicFramePr>
          <p:cNvPr id="95" name="Google Shape;95;p19"/>
          <p:cNvGraphicFramePr/>
          <p:nvPr/>
        </p:nvGraphicFramePr>
        <p:xfrm>
          <a:off x="3913300" y="1200650"/>
          <a:ext cx="3000000" cy="3000000"/>
        </p:xfrm>
        <a:graphic>
          <a:graphicData uri="http://schemas.openxmlformats.org/drawingml/2006/table">
            <a:tbl>
              <a:tblPr>
                <a:noFill/>
                <a:tableStyleId>{06447A41-5CF1-4891-BC8A-B7E872D02607}</a:tableStyleId>
              </a:tblPr>
              <a:tblGrid>
                <a:gridCol w="1317900"/>
                <a:gridCol w="768075"/>
                <a:gridCol w="2641225"/>
              </a:tblGrid>
              <a:tr h="290025">
                <a:tc>
                  <a:txBody>
                    <a:bodyPr/>
                    <a:lstStyle/>
                    <a:p>
                      <a:pPr indent="0" lvl="0" marL="0" rtl="0" algn="l">
                        <a:spcBef>
                          <a:spcPts val="0"/>
                        </a:spcBef>
                        <a:spcAft>
                          <a:spcPts val="0"/>
                        </a:spcAft>
                        <a:buNone/>
                      </a:pPr>
                      <a:r>
                        <a:rPr lang="en-GB" sz="900">
                          <a:latin typeface="Montserrat"/>
                          <a:ea typeface="Montserrat"/>
                          <a:cs typeface="Montserrat"/>
                          <a:sym typeface="Montserrat"/>
                        </a:rPr>
                        <a:t>Present</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Positive</a:t>
                      </a:r>
                      <a:endParaRPr sz="9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6AA84F"/>
                          </a:solidFill>
                          <a:latin typeface="Montserrat SemiBold"/>
                          <a:ea typeface="Montserrat SemiBold"/>
                          <a:cs typeface="Montserrat SemiBold"/>
                          <a:sym typeface="Montserrat SemiBold"/>
                        </a:rPr>
                        <a:t>u</a:t>
                      </a:r>
                      <a:r>
                        <a:rPr lang="en-GB" sz="900">
                          <a:latin typeface="Montserrat SemiBold"/>
                          <a:ea typeface="Montserrat SemiBold"/>
                          <a:cs typeface="Montserrat SemiBold"/>
                          <a:sym typeface="Montserrat SemiBold"/>
                        </a:rPr>
                        <a:t>zuza</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Recent p</a:t>
                      </a:r>
                      <a:r>
                        <a:rPr lang="en-GB" sz="900">
                          <a:latin typeface="Montserrat"/>
                          <a:ea typeface="Montserrat"/>
                          <a:cs typeface="Montserrat"/>
                          <a:sym typeface="Montserrat"/>
                        </a:rPr>
                        <a:t>ast</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900">
                          <a:solidFill>
                            <a:schemeClr val="dk1"/>
                          </a:solidFill>
                          <a:latin typeface="Montserrat"/>
                          <a:ea typeface="Montserrat"/>
                          <a:cs typeface="Montserrat"/>
                          <a:sym typeface="Montserrat"/>
                        </a:rPr>
                        <a:t>Positive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6AA84F"/>
                          </a:solidFill>
                          <a:latin typeface="Montserrat SemiBold"/>
                          <a:ea typeface="Montserrat SemiBold"/>
                          <a:cs typeface="Montserrat SemiBold"/>
                          <a:sym typeface="Montserrat SemiBold"/>
                        </a:rPr>
                        <a:t>u</a:t>
                      </a:r>
                      <a:r>
                        <a:rPr lang="en-GB" sz="900">
                          <a:solidFill>
                            <a:schemeClr val="dk1"/>
                          </a:solidFill>
                          <a:latin typeface="Montserrat SemiBold"/>
                          <a:ea typeface="Montserrat SemiBold"/>
                          <a:cs typeface="Montserrat SemiBold"/>
                          <a:sym typeface="Montserrat SemiBold"/>
                        </a:rPr>
                        <a:t>zuze</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Remote past</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900">
                          <a:solidFill>
                            <a:schemeClr val="dk1"/>
                          </a:solidFill>
                          <a:latin typeface="Montserrat"/>
                          <a:ea typeface="Montserrat"/>
                          <a:cs typeface="Montserrat"/>
                          <a:sym typeface="Montserrat"/>
                        </a:rPr>
                        <a:t>Positive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6AA84F"/>
                          </a:solidFill>
                          <a:latin typeface="Montserrat SemiBold"/>
                          <a:ea typeface="Montserrat SemiBold"/>
                          <a:cs typeface="Montserrat SemiBold"/>
                          <a:sym typeface="Montserrat SemiBold"/>
                        </a:rPr>
                        <a:t>w</a:t>
                      </a:r>
                      <a:r>
                        <a:rPr lang="en-GB" sz="900">
                          <a:solidFill>
                            <a:srgbClr val="A61C00"/>
                          </a:solidFill>
                          <a:latin typeface="Montserrat SemiBold"/>
                          <a:ea typeface="Montserrat SemiBold"/>
                          <a:cs typeface="Montserrat SemiBold"/>
                          <a:sym typeface="Montserrat SemiBold"/>
                        </a:rPr>
                        <a:t>a</a:t>
                      </a:r>
                      <a:r>
                        <a:rPr lang="en-GB" sz="900">
                          <a:solidFill>
                            <a:schemeClr val="dk1"/>
                          </a:solidFill>
                          <a:latin typeface="Montserrat SemiBold"/>
                          <a:ea typeface="Montserrat SemiBold"/>
                          <a:cs typeface="Montserrat SemiBold"/>
                          <a:sym typeface="Montserrat SemiBold"/>
                        </a:rPr>
                        <a:t>zuza</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Remote past</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solidFill>
                            <a:schemeClr val="dk1"/>
                          </a:solidFill>
                          <a:latin typeface="Montserrat"/>
                          <a:ea typeface="Montserrat"/>
                          <a:cs typeface="Montserrat"/>
                          <a:sym typeface="Montserrat"/>
                        </a:rPr>
                        <a:t>Negative</a:t>
                      </a:r>
                      <a:endParaRPr sz="900">
                        <a:solidFill>
                          <a:schemeClr val="dk1"/>
                        </a:solidFill>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E69138"/>
                          </a:solidFill>
                          <a:latin typeface="Montserrat SemiBold"/>
                          <a:ea typeface="Montserrat SemiBold"/>
                          <a:cs typeface="Montserrat SemiBold"/>
                          <a:sym typeface="Montserrat SemiBold"/>
                        </a:rPr>
                        <a:t>a</a:t>
                      </a:r>
                      <a:r>
                        <a:rPr lang="en-GB" sz="900">
                          <a:solidFill>
                            <a:srgbClr val="6AA84F"/>
                          </a:solidFill>
                          <a:latin typeface="Montserrat SemiBold"/>
                          <a:ea typeface="Montserrat SemiBold"/>
                          <a:cs typeface="Montserrat SemiBold"/>
                          <a:sym typeface="Montserrat SemiBold"/>
                        </a:rPr>
                        <a:t>ka</a:t>
                      </a:r>
                      <a:r>
                        <a:rPr lang="en-GB" sz="900">
                          <a:latin typeface="Montserrat SemiBold"/>
                          <a:ea typeface="Montserrat SemiBold"/>
                          <a:cs typeface="Montserrat SemiBold"/>
                          <a:sym typeface="Montserrat SemiBold"/>
                        </a:rPr>
                        <a:t>zuzanga</a:t>
                      </a:r>
                      <a:r>
                        <a:rPr lang="en-GB" sz="900">
                          <a:latin typeface="Montserrat"/>
                          <a:ea typeface="Montserrat"/>
                          <a:cs typeface="Montserrat"/>
                          <a:sym typeface="Montserrat"/>
                        </a:rPr>
                        <a:t> indondo yegolide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Immediate f</a:t>
                      </a:r>
                      <a:r>
                        <a:rPr lang="en-GB" sz="900">
                          <a:latin typeface="Montserrat"/>
                          <a:ea typeface="Montserrat"/>
                          <a:cs typeface="Montserrat"/>
                          <a:sym typeface="Montserrat"/>
                        </a:rPr>
                        <a:t>uture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900">
                          <a:solidFill>
                            <a:schemeClr val="dk1"/>
                          </a:solidFill>
                          <a:latin typeface="Montserrat"/>
                          <a:ea typeface="Montserrat"/>
                          <a:cs typeface="Montserrat"/>
                          <a:sym typeface="Montserrat"/>
                        </a:rPr>
                        <a:t>Positive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6AA84F"/>
                          </a:solidFill>
                          <a:latin typeface="Montserrat SemiBold"/>
                          <a:ea typeface="Montserrat SemiBold"/>
                          <a:cs typeface="Montserrat SemiBold"/>
                          <a:sym typeface="Montserrat SemiBold"/>
                        </a:rPr>
                        <a:t>u</a:t>
                      </a:r>
                      <a:r>
                        <a:rPr lang="en-GB" sz="900">
                          <a:solidFill>
                            <a:srgbClr val="A61C00"/>
                          </a:solidFill>
                          <a:latin typeface="Montserrat SemiBold"/>
                          <a:ea typeface="Montserrat SemiBold"/>
                          <a:cs typeface="Montserrat SemiBold"/>
                          <a:sym typeface="Montserrat SemiBold"/>
                        </a:rPr>
                        <a:t>zo</a:t>
                      </a:r>
                      <a:r>
                        <a:rPr lang="en-GB" sz="900">
                          <a:solidFill>
                            <a:schemeClr val="dk1"/>
                          </a:solidFill>
                          <a:latin typeface="Montserrat SemiBold"/>
                          <a:ea typeface="Montserrat SemiBold"/>
                          <a:cs typeface="Montserrat SemiBold"/>
                          <a:sym typeface="Montserrat SemiBold"/>
                        </a:rPr>
                        <a:t>zuza</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r h="290025">
                <a:tc>
                  <a:txBody>
                    <a:bodyPr/>
                    <a:lstStyle/>
                    <a:p>
                      <a:pPr indent="0" lvl="0" marL="0" rtl="0" algn="l">
                        <a:spcBef>
                          <a:spcPts val="0"/>
                        </a:spcBef>
                        <a:spcAft>
                          <a:spcPts val="0"/>
                        </a:spcAft>
                        <a:buNone/>
                      </a:pPr>
                      <a:r>
                        <a:rPr lang="en-GB" sz="900">
                          <a:latin typeface="Montserrat"/>
                          <a:ea typeface="Montserrat"/>
                          <a:cs typeface="Montserrat"/>
                          <a:sym typeface="Montserrat"/>
                        </a:rPr>
                        <a:t>Immediate f</a:t>
                      </a:r>
                      <a:r>
                        <a:rPr lang="en-GB" sz="900">
                          <a:latin typeface="Montserrat"/>
                          <a:ea typeface="Montserrat"/>
                          <a:cs typeface="Montserrat"/>
                          <a:sym typeface="Montserrat"/>
                        </a:rPr>
                        <a:t>uture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900">
                          <a:solidFill>
                            <a:schemeClr val="dk1"/>
                          </a:solidFill>
                          <a:latin typeface="Montserrat"/>
                          <a:ea typeface="Montserrat"/>
                          <a:cs typeface="Montserrat"/>
                          <a:sym typeface="Montserrat"/>
                        </a:rPr>
                        <a:t>N</a:t>
                      </a:r>
                      <a:r>
                        <a:rPr lang="en-GB" sz="900">
                          <a:solidFill>
                            <a:schemeClr val="dk1"/>
                          </a:solidFill>
                          <a:latin typeface="Montserrat"/>
                          <a:ea typeface="Montserrat"/>
                          <a:cs typeface="Montserrat"/>
                          <a:sym typeface="Montserrat"/>
                        </a:rPr>
                        <a:t>egative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900">
                          <a:latin typeface="Montserrat"/>
                          <a:ea typeface="Montserrat"/>
                          <a:cs typeface="Montserrat"/>
                          <a:sym typeface="Montserrat"/>
                        </a:rPr>
                        <a:t>uTatjana </a:t>
                      </a:r>
                      <a:r>
                        <a:rPr lang="en-GB" sz="900">
                          <a:solidFill>
                            <a:srgbClr val="E69138"/>
                          </a:solidFill>
                          <a:latin typeface="Montserrat SemiBold"/>
                          <a:ea typeface="Montserrat SemiBold"/>
                          <a:cs typeface="Montserrat SemiBold"/>
                          <a:sym typeface="Montserrat SemiBold"/>
                        </a:rPr>
                        <a:t>a</a:t>
                      </a:r>
                      <a:r>
                        <a:rPr lang="en-GB" sz="900">
                          <a:solidFill>
                            <a:srgbClr val="6AA84F"/>
                          </a:solidFill>
                          <a:latin typeface="Montserrat SemiBold"/>
                          <a:ea typeface="Montserrat SemiBold"/>
                          <a:cs typeface="Montserrat SemiBold"/>
                          <a:sym typeface="Montserrat SemiBold"/>
                        </a:rPr>
                        <a:t>ka</a:t>
                      </a:r>
                      <a:r>
                        <a:rPr lang="en-GB" sz="900">
                          <a:solidFill>
                            <a:srgbClr val="A61C00"/>
                          </a:solidFill>
                          <a:latin typeface="Montserrat SemiBold"/>
                          <a:ea typeface="Montserrat SemiBold"/>
                          <a:cs typeface="Montserrat SemiBold"/>
                          <a:sym typeface="Montserrat SemiBold"/>
                        </a:rPr>
                        <a:t>zu</a:t>
                      </a:r>
                      <a:r>
                        <a:rPr lang="en-GB" sz="900">
                          <a:solidFill>
                            <a:schemeClr val="dk1"/>
                          </a:solidFill>
                          <a:latin typeface="Montserrat SemiBold"/>
                          <a:ea typeface="Montserrat SemiBold"/>
                          <a:cs typeface="Montserrat SemiBold"/>
                          <a:sym typeface="Montserrat SemiBold"/>
                        </a:rPr>
                        <a:t>zuza</a:t>
                      </a:r>
                      <a:r>
                        <a:rPr lang="en-GB" sz="900">
                          <a:latin typeface="Montserrat"/>
                          <a:ea typeface="Montserrat"/>
                          <a:cs typeface="Montserrat"/>
                          <a:sym typeface="Montserrat"/>
                        </a:rPr>
                        <a:t> indondo </a:t>
                      </a:r>
                      <a:r>
                        <a:rPr lang="en-GB" sz="900">
                          <a:solidFill>
                            <a:srgbClr val="3C78D8"/>
                          </a:solidFill>
                          <a:latin typeface="Montserrat SemiBold"/>
                          <a:ea typeface="Montserrat SemiBold"/>
                          <a:cs typeface="Montserrat SemiBold"/>
                          <a:sym typeface="Montserrat SemiBold"/>
                        </a:rPr>
                        <a:t>ye</a:t>
                      </a:r>
                      <a:r>
                        <a:rPr lang="en-GB" sz="900">
                          <a:latin typeface="Montserrat"/>
                          <a:ea typeface="Montserrat"/>
                          <a:cs typeface="Montserrat"/>
                          <a:sym typeface="Montserrat"/>
                        </a:rPr>
                        <a:t>golide</a:t>
                      </a:r>
                      <a:endParaRPr sz="900">
                        <a:latin typeface="Montserrat"/>
                        <a:ea typeface="Montserrat"/>
                        <a:cs typeface="Montserrat"/>
                        <a:sym typeface="Montserrat"/>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96" name="Google Shape;96;p19"/>
          <p:cNvGraphicFramePr/>
          <p:nvPr/>
        </p:nvGraphicFramePr>
        <p:xfrm>
          <a:off x="5091825" y="3340075"/>
          <a:ext cx="3000000" cy="3000000"/>
        </p:xfrm>
        <a:graphic>
          <a:graphicData uri="http://schemas.openxmlformats.org/drawingml/2006/table">
            <a:tbl>
              <a:tblPr>
                <a:noFill/>
                <a:tableStyleId>{06447A41-5CF1-4891-BC8A-B7E872D02607}</a:tableStyleId>
              </a:tblPr>
              <a:tblGrid>
                <a:gridCol w="382850"/>
                <a:gridCol w="1987275"/>
              </a:tblGrid>
              <a:tr h="314750">
                <a:tc>
                  <a:txBody>
                    <a:bodyPr/>
                    <a:lstStyle/>
                    <a:p>
                      <a:pPr indent="0" lvl="0" marL="0" rtl="0" algn="ctr">
                        <a:spcBef>
                          <a:spcPts val="0"/>
                        </a:spcBef>
                        <a:spcAft>
                          <a:spcPts val="0"/>
                        </a:spcAft>
                        <a:buNone/>
                      </a:pPr>
                      <a:r>
                        <a:rPr lang="en-GB" sz="800">
                          <a:solidFill>
                            <a:srgbClr val="6AA84F"/>
                          </a:solidFill>
                          <a:latin typeface="Montserrat Black"/>
                          <a:ea typeface="Montserrat Black"/>
                          <a:cs typeface="Montserrat Black"/>
                          <a:sym typeface="Montserrat Black"/>
                        </a:rPr>
                        <a:t>O</a:t>
                      </a:r>
                      <a:endParaRPr sz="800">
                        <a:solidFill>
                          <a:srgbClr val="6AA84F"/>
                        </a:solidFill>
                        <a:latin typeface="Montserrat Black"/>
                        <a:ea typeface="Montserrat Black"/>
                        <a:cs typeface="Montserrat Black"/>
                        <a:sym typeface="Montserrat Black"/>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s</a:t>
                      </a:r>
                      <a:r>
                        <a:rPr lang="en-GB" sz="800">
                          <a:latin typeface="Montserrat"/>
                          <a:ea typeface="Montserrat"/>
                          <a:cs typeface="Montserrat"/>
                          <a:sym typeface="Montserrat"/>
                        </a:rPr>
                        <a:t>ubject concord, class 1a</a:t>
                      </a:r>
                      <a:endParaRPr sz="800">
                        <a:latin typeface="Montserrat"/>
                        <a:ea typeface="Montserrat"/>
                        <a:cs typeface="Montserrat"/>
                        <a:sym typeface="Montserrat"/>
                      </a:endParaRPr>
                    </a:p>
                  </a:txBody>
                  <a:tcPr marT="91425" marB="91425" marR="91425" marL="91425"/>
                </a:tc>
              </a:tr>
              <a:tr h="314750">
                <a:tc>
                  <a:txBody>
                    <a:bodyPr/>
                    <a:lstStyle/>
                    <a:p>
                      <a:pPr indent="0" lvl="0" marL="0" rtl="0" algn="ctr">
                        <a:spcBef>
                          <a:spcPts val="0"/>
                        </a:spcBef>
                        <a:spcAft>
                          <a:spcPts val="0"/>
                        </a:spcAft>
                        <a:buClr>
                          <a:schemeClr val="dk1"/>
                        </a:buClr>
                        <a:buSzPts val="1100"/>
                        <a:buFont typeface="Arial"/>
                        <a:buNone/>
                      </a:pPr>
                      <a:r>
                        <a:rPr lang="en-GB" sz="800">
                          <a:solidFill>
                            <a:srgbClr val="A61C00"/>
                          </a:solidFill>
                          <a:latin typeface="Montserrat Black"/>
                          <a:ea typeface="Montserrat Black"/>
                          <a:cs typeface="Montserrat Black"/>
                          <a:sym typeface="Montserrat Black"/>
                        </a:rPr>
                        <a:t>O</a:t>
                      </a:r>
                      <a:endParaRPr sz="800">
                        <a:solidFill>
                          <a:srgbClr val="A61C00"/>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t</a:t>
                      </a:r>
                      <a:r>
                        <a:rPr lang="en-GB" sz="800">
                          <a:latin typeface="Montserrat"/>
                          <a:ea typeface="Montserrat"/>
                          <a:cs typeface="Montserrat"/>
                          <a:sym typeface="Montserrat"/>
                        </a:rPr>
                        <a:t>ense prefix</a:t>
                      </a:r>
                      <a:endParaRPr sz="800">
                        <a:latin typeface="Montserrat"/>
                        <a:ea typeface="Montserrat"/>
                        <a:cs typeface="Montserrat"/>
                        <a:sym typeface="Montserrat"/>
                      </a:endParaRPr>
                    </a:p>
                  </a:txBody>
                  <a:tcPr marT="91425" marB="91425" marR="91425" marL="91425"/>
                </a:tc>
              </a:tr>
              <a:tr h="314750">
                <a:tc>
                  <a:txBody>
                    <a:bodyPr/>
                    <a:lstStyle/>
                    <a:p>
                      <a:pPr indent="0" lvl="0" marL="0" rtl="0" algn="ctr">
                        <a:spcBef>
                          <a:spcPts val="0"/>
                        </a:spcBef>
                        <a:spcAft>
                          <a:spcPts val="0"/>
                        </a:spcAft>
                        <a:buClr>
                          <a:schemeClr val="dk1"/>
                        </a:buClr>
                        <a:buSzPts val="1100"/>
                        <a:buFont typeface="Arial"/>
                        <a:buNone/>
                      </a:pPr>
                      <a:r>
                        <a:rPr lang="en-GB" sz="800">
                          <a:solidFill>
                            <a:srgbClr val="E69138"/>
                          </a:solidFill>
                          <a:latin typeface="Montserrat Black"/>
                          <a:ea typeface="Montserrat Black"/>
                          <a:cs typeface="Montserrat Black"/>
                          <a:sym typeface="Montserrat Black"/>
                        </a:rPr>
                        <a:t>O</a:t>
                      </a:r>
                      <a:endParaRPr sz="800">
                        <a:solidFill>
                          <a:srgbClr val="E69138"/>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n</a:t>
                      </a:r>
                      <a:r>
                        <a:rPr lang="en-GB" sz="800">
                          <a:latin typeface="Montserrat"/>
                          <a:ea typeface="Montserrat"/>
                          <a:cs typeface="Montserrat"/>
                          <a:sym typeface="Montserrat"/>
                        </a:rPr>
                        <a:t>egative prefix</a:t>
                      </a:r>
                      <a:endParaRPr sz="800">
                        <a:latin typeface="Montserrat"/>
                        <a:ea typeface="Montserrat"/>
                        <a:cs typeface="Montserrat"/>
                        <a:sym typeface="Montserrat"/>
                      </a:endParaRPr>
                    </a:p>
                  </a:txBody>
                  <a:tcPr marT="91425" marB="91425" marR="91425" marL="91425"/>
                </a:tc>
              </a:tr>
              <a:tr h="314750">
                <a:tc>
                  <a:txBody>
                    <a:bodyPr/>
                    <a:lstStyle/>
                    <a:p>
                      <a:pPr indent="0" lvl="0" marL="0" rtl="0" algn="ctr">
                        <a:spcBef>
                          <a:spcPts val="0"/>
                        </a:spcBef>
                        <a:spcAft>
                          <a:spcPts val="0"/>
                        </a:spcAft>
                        <a:buClr>
                          <a:schemeClr val="dk1"/>
                        </a:buClr>
                        <a:buSzPts val="1100"/>
                        <a:buFont typeface="Arial"/>
                        <a:buNone/>
                      </a:pPr>
                      <a:r>
                        <a:rPr lang="en-GB" sz="800">
                          <a:latin typeface="Montserrat Black"/>
                          <a:ea typeface="Montserrat Black"/>
                          <a:cs typeface="Montserrat Black"/>
                          <a:sym typeface="Montserrat Black"/>
                        </a:rPr>
                        <a:t>O</a:t>
                      </a:r>
                      <a:endParaRPr sz="800">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r</a:t>
                      </a:r>
                      <a:r>
                        <a:rPr lang="en-GB" sz="800">
                          <a:latin typeface="Montserrat"/>
                          <a:ea typeface="Montserrat"/>
                          <a:cs typeface="Montserrat"/>
                          <a:sym typeface="Montserrat"/>
                        </a:rPr>
                        <a:t>oot + terminative suffix</a:t>
                      </a:r>
                      <a:endParaRPr sz="800">
                        <a:latin typeface="Montserrat"/>
                        <a:ea typeface="Montserrat"/>
                        <a:cs typeface="Montserrat"/>
                        <a:sym typeface="Montserrat"/>
                      </a:endParaRPr>
                    </a:p>
                  </a:txBody>
                  <a:tcPr marT="91425" marB="91425" marR="91425" marL="91425"/>
                </a:tc>
              </a:tr>
              <a:tr h="314750">
                <a:tc>
                  <a:txBody>
                    <a:bodyPr/>
                    <a:lstStyle/>
                    <a:p>
                      <a:pPr indent="0" lvl="0" marL="0" rtl="0" algn="ctr">
                        <a:spcBef>
                          <a:spcPts val="0"/>
                        </a:spcBef>
                        <a:spcAft>
                          <a:spcPts val="0"/>
                        </a:spcAft>
                        <a:buClr>
                          <a:schemeClr val="dk1"/>
                        </a:buClr>
                        <a:buSzPts val="1100"/>
                        <a:buFont typeface="Arial"/>
                        <a:buNone/>
                      </a:pPr>
                      <a:r>
                        <a:rPr lang="en-GB" sz="800">
                          <a:solidFill>
                            <a:srgbClr val="3C78D8"/>
                          </a:solidFill>
                          <a:latin typeface="Montserrat Black"/>
                          <a:ea typeface="Montserrat Black"/>
                          <a:cs typeface="Montserrat Black"/>
                          <a:sym typeface="Montserrat Black"/>
                        </a:rPr>
                        <a:t>O</a:t>
                      </a:r>
                      <a:endParaRPr sz="800">
                        <a:solidFill>
                          <a:srgbClr val="3C78D8"/>
                        </a:solidFill>
                        <a:latin typeface="Montserrat"/>
                        <a:ea typeface="Montserrat"/>
                        <a:cs typeface="Montserrat"/>
                        <a:sym typeface="Montserrat"/>
                      </a:endParaRPr>
                    </a:p>
                  </a:txBody>
                  <a:tcPr marT="91425" marB="91425" marR="91425" marL="91425"/>
                </a:tc>
                <a:tc>
                  <a:txBody>
                    <a:bodyPr/>
                    <a:lstStyle/>
                    <a:p>
                      <a:pPr indent="0" lvl="0" marL="0" rtl="0" algn="l">
                        <a:spcBef>
                          <a:spcPts val="0"/>
                        </a:spcBef>
                        <a:spcAft>
                          <a:spcPts val="0"/>
                        </a:spcAft>
                        <a:buNone/>
                      </a:pPr>
                      <a:r>
                        <a:rPr lang="en-GB" sz="800">
                          <a:latin typeface="Montserrat"/>
                          <a:ea typeface="Montserrat"/>
                          <a:cs typeface="Montserrat"/>
                          <a:sym typeface="Montserrat"/>
                        </a:rPr>
                        <a:t>p</a:t>
                      </a:r>
                      <a:r>
                        <a:rPr lang="en-GB" sz="800">
                          <a:latin typeface="Montserrat"/>
                          <a:ea typeface="Montserrat"/>
                          <a:cs typeface="Montserrat"/>
                          <a:sym typeface="Montserrat"/>
                        </a:rPr>
                        <a:t>ossessive concord, class 9 (class 5)</a:t>
                      </a:r>
                      <a:endParaRPr sz="800">
                        <a:latin typeface="Montserrat"/>
                        <a:ea typeface="Montserrat"/>
                        <a:cs typeface="Montserrat"/>
                        <a:sym typeface="Montserrat"/>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latin typeface="Montserrat SemiBold"/>
                <a:ea typeface="Montserrat SemiBold"/>
                <a:cs typeface="Montserrat SemiBold"/>
                <a:sym typeface="Montserrat SemiBold"/>
              </a:rPr>
              <a:t>Status in August</a:t>
            </a:r>
            <a:endParaRPr>
              <a:latin typeface="Montserrat SemiBold"/>
              <a:ea typeface="Montserrat SemiBold"/>
              <a:cs typeface="Montserrat SemiBold"/>
              <a:sym typeface="Montserrat SemiBold"/>
            </a:endParaRPr>
          </a:p>
          <a:p>
            <a:pPr indent="0" lvl="0" marL="0" rtl="0" algn="l">
              <a:spcBef>
                <a:spcPts val="0"/>
              </a:spcBef>
              <a:spcAft>
                <a:spcPts val="0"/>
              </a:spcAft>
              <a:buNone/>
            </a:pPr>
            <a:r>
              <a:t/>
            </a:r>
            <a:endParaRPr>
              <a:latin typeface="Montserrat SemiBold"/>
              <a:ea typeface="Montserrat SemiBold"/>
              <a:cs typeface="Montserrat SemiBold"/>
              <a:sym typeface="Montserrat SemiBold"/>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GB" sz="1600">
                <a:latin typeface="Montserrat"/>
                <a:ea typeface="Montserrat"/>
                <a:cs typeface="Montserrat"/>
                <a:sym typeface="Montserrat"/>
              </a:rPr>
              <a:t>Current challenges</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If wrong, how wrong?</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latin typeface="Montserrat"/>
                <a:ea typeface="Montserrat"/>
                <a:cs typeface="Montserrat"/>
                <a:sym typeface="Montserrat"/>
              </a:rPr>
              <a:t>Ambiguity, overgeneration, compiling</a:t>
            </a:r>
            <a:endParaRPr sz="1600">
              <a:latin typeface="Montserrat"/>
              <a:ea typeface="Montserrat"/>
              <a:cs typeface="Montserrat"/>
              <a:sym typeface="Montserrat"/>
            </a:endParaRPr>
          </a:p>
          <a:p>
            <a:pPr indent="0" lvl="0" marL="0" rtl="0" algn="l">
              <a:lnSpc>
                <a:spcPct val="105000"/>
              </a:lnSpc>
              <a:spcBef>
                <a:spcPts val="1200"/>
              </a:spcBef>
              <a:spcAft>
                <a:spcPts val="0"/>
              </a:spcAft>
              <a:buNone/>
            </a:pPr>
            <a:r>
              <a:rPr lang="en-GB" sz="1600">
                <a:latin typeface="Montserrat"/>
                <a:ea typeface="Montserrat"/>
                <a:cs typeface="Montserrat"/>
                <a:sym typeface="Montserrat"/>
              </a:rPr>
              <a:t>Future challenges</a:t>
            </a:r>
            <a:endParaRPr sz="1600">
              <a:latin typeface="Montserrat"/>
              <a:ea typeface="Montserrat"/>
              <a:cs typeface="Montserrat"/>
              <a:sym typeface="Montserrat"/>
            </a:endParaRPr>
          </a:p>
          <a:p>
            <a:pPr indent="-330200" lvl="0" marL="457200" rtl="0" algn="l">
              <a:lnSpc>
                <a:spcPct val="105000"/>
              </a:lnSpc>
              <a:spcBef>
                <a:spcPts val="1200"/>
              </a:spcBef>
              <a:spcAft>
                <a:spcPts val="0"/>
              </a:spcAft>
              <a:buSzPts val="1600"/>
              <a:buFont typeface="Montserrat"/>
              <a:buChar char="●"/>
            </a:pPr>
            <a:r>
              <a:rPr lang="en-GB" sz="1600">
                <a:latin typeface="Montserrat"/>
                <a:ea typeface="Montserrat"/>
                <a:cs typeface="Montserrat"/>
                <a:sym typeface="Montserrat"/>
              </a:rPr>
              <a:t>Multilingual lexicon/GF WordNet</a:t>
            </a:r>
            <a:endParaRPr sz="1600">
              <a:latin typeface="Montserrat"/>
              <a:ea typeface="Montserrat"/>
              <a:cs typeface="Montserrat"/>
              <a:sym typeface="Montserrat"/>
            </a:endParaRPr>
          </a:p>
          <a:p>
            <a:pPr indent="-330200" lvl="0" marL="457200" rtl="0" algn="l">
              <a:lnSpc>
                <a:spcPct val="105000"/>
              </a:lnSpc>
              <a:spcBef>
                <a:spcPts val="0"/>
              </a:spcBef>
              <a:spcAft>
                <a:spcPts val="0"/>
              </a:spcAft>
              <a:buSzPts val="1600"/>
              <a:buFont typeface="Montserrat"/>
              <a:buChar char="●"/>
            </a:pPr>
            <a:r>
              <a:rPr lang="en-GB" sz="1600">
                <a:latin typeface="Montserrat"/>
                <a:ea typeface="Montserrat"/>
                <a:cs typeface="Montserrat"/>
                <a:sym typeface="Montserrat"/>
              </a:rPr>
              <a:t>Chunk-like parsing</a:t>
            </a:r>
            <a:endParaRPr sz="1600">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Montserrat SemiBold"/>
                <a:ea typeface="Montserrat SemiBold"/>
                <a:cs typeface="Montserrat SemiBold"/>
                <a:sym typeface="Montserrat SemiBold"/>
              </a:rPr>
              <a:t>Tour of the Zulu RG</a:t>
            </a:r>
            <a:endParaRPr>
              <a:latin typeface="Montserrat SemiBold"/>
              <a:ea typeface="Montserrat SemiBold"/>
              <a:cs typeface="Montserrat SemiBold"/>
              <a:sym typeface="Montserrat SemiBold"/>
            </a:endParaRPr>
          </a:p>
        </p:txBody>
      </p:sp>
      <p:pic>
        <p:nvPicPr>
          <p:cNvPr id="108" name="Google Shape;108;p21"/>
          <p:cNvPicPr preferRelativeResize="0"/>
          <p:nvPr/>
        </p:nvPicPr>
        <p:blipFill>
          <a:blip r:embed="rId3">
            <a:alphaModFix/>
          </a:blip>
          <a:stretch>
            <a:fillRect/>
          </a:stretch>
        </p:blipFill>
        <p:spPr>
          <a:xfrm>
            <a:off x="1750350" y="1017725"/>
            <a:ext cx="5643288" cy="38209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