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Titillium Web" panose="020B0604020202020204" charset="0"/>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3" d="100"/>
          <a:sy n="23" d="100"/>
        </p:scale>
        <p:origin x="2178" y="1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676400"/>
            <a:ext cx="41148000" cy="2418997"/>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12000" b="1" dirty="0">
                <a:solidFill>
                  <a:schemeClr val="bg1"/>
                </a:solidFill>
                <a:latin typeface="Amaranth" panose="02000503050000020004" pitchFamily="2" charset="0"/>
              </a:rPr>
              <a:t>Predicting water quality of Estonian water stations</a:t>
            </a: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Titillium Web" panose="00000500000000000000" pitchFamily="2" charset="0"/>
              </a:rPr>
              <a:t>Holden Karl Hain, Rasmus </a:t>
            </a:r>
            <a:r>
              <a:rPr lang="en-US" sz="5600" dirty="0" err="1">
                <a:solidFill>
                  <a:schemeClr val="bg1"/>
                </a:solidFill>
                <a:latin typeface="Titillium Web" panose="00000500000000000000" pitchFamily="2" charset="0"/>
              </a:rPr>
              <a:t>Moorits</a:t>
            </a:r>
            <a:r>
              <a:rPr lang="en-US" sz="5600" dirty="0">
                <a:solidFill>
                  <a:schemeClr val="bg1"/>
                </a:solidFill>
                <a:latin typeface="Titillium Web" panose="00000500000000000000" pitchFamily="2" charset="0"/>
              </a:rPr>
              <a:t> </a:t>
            </a:r>
            <a:r>
              <a:rPr lang="en-US" sz="5600" dirty="0" err="1">
                <a:solidFill>
                  <a:schemeClr val="bg1"/>
                </a:solidFill>
                <a:latin typeface="Titillium Web" panose="00000500000000000000" pitchFamily="2" charset="0"/>
              </a:rPr>
              <a:t>Veski</a:t>
            </a:r>
            <a:r>
              <a:rPr lang="en-US" sz="5600" dirty="0">
                <a:solidFill>
                  <a:schemeClr val="bg1"/>
                </a:solidFill>
                <a:latin typeface="Titillium Web" panose="00000500000000000000" pitchFamily="2" charset="0"/>
              </a:rPr>
              <a:t>, Lauri </a:t>
            </a:r>
            <a:r>
              <a:rPr lang="en-US" sz="5600" dirty="0" err="1">
                <a:solidFill>
                  <a:schemeClr val="bg1"/>
                </a:solidFill>
                <a:latin typeface="Titillium Web" panose="00000500000000000000" pitchFamily="2" charset="0"/>
              </a:rPr>
              <a:t>Kuresoo</a:t>
            </a:r>
            <a:endParaRPr lang="en-US" sz="5600" dirty="0">
              <a:solidFill>
                <a:schemeClr val="bg1"/>
              </a:solidFill>
              <a:latin typeface="Titillium Web" panose="00000500000000000000" pitchFamily="2" charset="0"/>
            </a:endParaRPr>
          </a:p>
          <a:p>
            <a:pPr algn="ctr"/>
            <a:r>
              <a:rPr lang="en-US" sz="5600" dirty="0">
                <a:solidFill>
                  <a:schemeClr val="bg1"/>
                </a:solidFill>
                <a:latin typeface="Titillium Web" panose="00000500000000000000" pitchFamily="2" charset="0"/>
              </a:rPr>
              <a:t>Tartu </a:t>
            </a:r>
            <a:r>
              <a:rPr lang="en-US" sz="5600" dirty="0" err="1">
                <a:solidFill>
                  <a:schemeClr val="bg1"/>
                </a:solidFill>
                <a:latin typeface="Titillium Web" panose="00000500000000000000" pitchFamily="2" charset="0"/>
              </a:rPr>
              <a:t>Ülikool</a:t>
            </a:r>
            <a:r>
              <a:rPr lang="en-US" sz="5600" dirty="0">
                <a:solidFill>
                  <a:schemeClr val="bg1"/>
                </a:solidFill>
                <a:latin typeface="Titillium Web" panose="00000500000000000000" pitchFamily="2" charset="0"/>
              </a:rPr>
              <a:t> </a:t>
            </a:r>
            <a:r>
              <a:rPr lang="en-US" sz="5600" dirty="0" err="1">
                <a:solidFill>
                  <a:schemeClr val="bg1"/>
                </a:solidFill>
                <a:latin typeface="Titillium Web" panose="00000500000000000000" pitchFamily="2" charset="0"/>
              </a:rPr>
              <a:t>Arvuti</a:t>
            </a:r>
            <a:r>
              <a:rPr lang="en-US" sz="5600" dirty="0">
                <a:solidFill>
                  <a:schemeClr val="bg1"/>
                </a:solidFill>
                <a:latin typeface="Titillium Web" panose="00000500000000000000" pitchFamily="2" charset="0"/>
              </a:rPr>
              <a:t> </a:t>
            </a:r>
            <a:r>
              <a:rPr lang="en-US" sz="5600" dirty="0" err="1">
                <a:solidFill>
                  <a:schemeClr val="bg1"/>
                </a:solidFill>
                <a:latin typeface="Titillium Web" panose="00000500000000000000" pitchFamily="2" charset="0"/>
              </a:rPr>
              <a:t>teaduse</a:t>
            </a:r>
            <a:r>
              <a:rPr lang="en-US" sz="5600" dirty="0">
                <a:solidFill>
                  <a:schemeClr val="bg1"/>
                </a:solidFill>
                <a:latin typeface="Titillium Web" panose="00000500000000000000" pitchFamily="2" charset="0"/>
              </a:rPr>
              <a:t> </a:t>
            </a:r>
            <a:r>
              <a:rPr lang="en-US" sz="5600" dirty="0" err="1">
                <a:solidFill>
                  <a:schemeClr val="bg1"/>
                </a:solidFill>
                <a:latin typeface="Titillium Web" panose="00000500000000000000" pitchFamily="2" charset="0"/>
              </a:rPr>
              <a:t>Instituut</a:t>
            </a:r>
            <a:endParaRPr lang="en-US" sz="5600" dirty="0">
              <a:solidFill>
                <a:schemeClr val="bg1"/>
              </a:solidFill>
              <a:latin typeface="Titillium Web" panose="00000500000000000000" pitchFamily="2" charset="0"/>
            </a:endParaRP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13379"/>
            <a:ext cx="10058400" cy="7388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499932" y="7513379"/>
            <a:ext cx="10058400" cy="24694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2327952" y="7513379"/>
            <a:ext cx="10058400" cy="24694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17628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71912" y="16002001"/>
            <a:ext cx="10058400" cy="16206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dirty="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5936994"/>
            <a:ext cx="10058400" cy="6257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7139714"/>
            <a:ext cx="9601200" cy="46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n-US" dirty="0">
                <a:effectLst/>
                <a:latin typeface="Titillium Web" panose="00000500000000000000" pitchFamily="2" charset="0"/>
                <a:ea typeface="Open Sans" panose="020B0606030504020204" pitchFamily="34" charset="0"/>
                <a:cs typeface="Open Sans" panose="020B0606030504020204" pitchFamily="34" charset="0"/>
              </a:rPr>
              <a:t>Poster form Posternerd.com</a:t>
            </a: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Introduction (text)</a:t>
            </a: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669455" y="16030730"/>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Introduction (Visuals)</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Methodology (</a:t>
            </a:r>
            <a:r>
              <a:rPr lang="en-US" sz="3600" dirty="0" err="1">
                <a:solidFill>
                  <a:schemeClr val="bg1"/>
                </a:solidFill>
                <a:effectLst/>
                <a:latin typeface="Amaranth" panose="02000503050000020004" pitchFamily="2" charset="0"/>
              </a:rPr>
              <a:t>skeemid</a:t>
            </a:r>
            <a:r>
              <a:rPr lang="en-US" sz="3600" dirty="0">
                <a:solidFill>
                  <a:schemeClr val="bg1"/>
                </a:solidFill>
                <a:effectLst/>
                <a:latin typeface="Amaranth" panose="02000503050000020004" pitchFamily="2" charset="0"/>
              </a:rPr>
              <a:t> ja </a:t>
            </a:r>
            <a:r>
              <a:rPr lang="en-US" sz="3600" dirty="0" err="1">
                <a:solidFill>
                  <a:schemeClr val="bg1"/>
                </a:solidFill>
                <a:effectLst/>
                <a:latin typeface="Amaranth" panose="02000503050000020004" pitchFamily="2" charset="0"/>
              </a:rPr>
              <a:t>tekst</a:t>
            </a:r>
            <a:r>
              <a:rPr lang="en-US" sz="3600" dirty="0">
                <a:solidFill>
                  <a:schemeClr val="bg1"/>
                </a:solidFill>
                <a:effectLst/>
                <a:latin typeface="Amaranth" panose="02000503050000020004" pitchFamily="2" charset="0"/>
              </a:rPr>
              <a:t>)</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2232795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Results (</a:t>
            </a:r>
            <a:r>
              <a:rPr lang="en-US" sz="3600" dirty="0" err="1">
                <a:solidFill>
                  <a:schemeClr val="bg1"/>
                </a:solidFill>
                <a:effectLst/>
                <a:latin typeface="Amaranth" panose="02000503050000020004" pitchFamily="2" charset="0"/>
              </a:rPr>
              <a:t>Graafid</a:t>
            </a:r>
            <a:r>
              <a:rPr lang="en-US" sz="3600" dirty="0">
                <a:solidFill>
                  <a:schemeClr val="bg1"/>
                </a:solidFill>
                <a:effectLst/>
                <a:latin typeface="Amaranth" panose="02000503050000020004" pitchFamily="2" charset="0"/>
              </a:rPr>
              <a:t> ja </a:t>
            </a:r>
            <a:r>
              <a:rPr lang="en-US" sz="3600" dirty="0" err="1">
                <a:solidFill>
                  <a:schemeClr val="bg1"/>
                </a:solidFill>
                <a:effectLst/>
                <a:latin typeface="Amaranth" panose="02000503050000020004" pitchFamily="2" charset="0"/>
              </a:rPr>
              <a:t>täpsused</a:t>
            </a:r>
            <a:r>
              <a:rPr lang="en-US" sz="3600" dirty="0">
                <a:solidFill>
                  <a:schemeClr val="bg1"/>
                </a:solidFill>
                <a:effectLst/>
                <a:latin typeface="Amaranth" panose="02000503050000020004" pitchFamily="2" charset="0"/>
              </a:rPr>
              <a:t> </a:t>
            </a:r>
            <a:r>
              <a:rPr lang="en-US" sz="3600" dirty="0" err="1">
                <a:solidFill>
                  <a:schemeClr val="bg1"/>
                </a:solidFill>
                <a:effectLst/>
                <a:latin typeface="Amaranth" panose="02000503050000020004" pitchFamily="2" charset="0"/>
              </a:rPr>
              <a:t>mudelid</a:t>
            </a:r>
            <a:r>
              <a:rPr lang="en-US" sz="3600" dirty="0">
                <a:solidFill>
                  <a:schemeClr val="bg1"/>
                </a:solidFill>
                <a:effectLst/>
                <a:latin typeface="Amaranth" panose="02000503050000020004" pitchFamily="2" charset="0"/>
              </a:rPr>
              <a:t>)</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Conclusion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58429" y="25936992"/>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Sources</a:t>
            </a: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567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Despite the fact that most of our planet is covered with water, not more than 3 % of this amount is fresh. To make sure that the water is safe to drink, the Estonian Health Board has been measuring its quality in more than thousand water stations across the country thereby making sure that every citizen will get the freshest water right from their tap.</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To bring water quality measurement to the next level and automate working process of Estonian water inspectors, Estonian government would like to invent predictive water quality model that would enable them to prioritize the tests or react proactively to the deterioration of the water conditions. Therefore, enhancing the role of scientific and data-driven approach on a governmental level.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Our goal in this competition is to create a model that predicts the water quality in Estonian water stations with 90% accuracy.</a:t>
            </a: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728532" y="8714072"/>
            <a:ext cx="96012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22556552" y="8655031"/>
            <a:ext cx="96012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259" name="TextBox 258">
            <a:extLst>
              <a:ext uri="{FF2B5EF4-FFF2-40B4-BE49-F238E27FC236}">
                <a16:creationId xmlns:a16="http://schemas.microsoft.com/office/drawing/2014/main" id="{5BA5B394-92CD-4B3C-9507-4B3F124A5E31}"/>
              </a:ext>
            </a:extLst>
          </p:cNvPr>
          <p:cNvSpPr txBox="1"/>
          <p:nvPr/>
        </p:nvSpPr>
        <p:spPr>
          <a:xfrm>
            <a:off x="33384573" y="8656761"/>
            <a:ext cx="9601200" cy="461665"/>
          </a:xfrm>
          <a:prstGeom prst="rect">
            <a:avLst/>
          </a:prstGeom>
          <a:noFill/>
        </p:spPr>
        <p:txBody>
          <a:bodyPr wrap="square" rtlCol="0">
            <a:spAutoFit/>
          </a:bodyPr>
          <a:lstStyle>
            <a:defPPr>
              <a:defRPr kern="1200"/>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pic>
        <p:nvPicPr>
          <p:cNvPr id="24" name="Picture 7">
            <a:extLst>
              <a:ext uri="{FF2B5EF4-FFF2-40B4-BE49-F238E27FC236}">
                <a16:creationId xmlns:a16="http://schemas.microsoft.com/office/drawing/2014/main" id="{A07C1E58-7EB0-4FE4-BB37-8848FE3E7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199950"/>
            <a:ext cx="8800262" cy="58891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a:extLst>
              <a:ext uri="{FF2B5EF4-FFF2-40B4-BE49-F238E27FC236}">
                <a16:creationId xmlns:a16="http://schemas.microsoft.com/office/drawing/2014/main" id="{4995516E-E348-4B37-B89F-B5244DFE3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24" y="25401379"/>
            <a:ext cx="8495462" cy="58406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A9CD17-9F3E-4E68-9AA2-0F02FCE42D7A}"/>
              </a:ext>
            </a:extLst>
          </p:cNvPr>
          <p:cNvSpPr txBox="1"/>
          <p:nvPr/>
        </p:nvSpPr>
        <p:spPr>
          <a:xfrm>
            <a:off x="1450924" y="17743865"/>
            <a:ext cx="8879586" cy="400110"/>
          </a:xfrm>
          <a:prstGeom prst="rect">
            <a:avLst/>
          </a:prstGeom>
          <a:noFill/>
        </p:spPr>
        <p:txBody>
          <a:bodyPr wrap="square" rtlCol="0">
            <a:spAutoFit/>
          </a:bodyPr>
          <a:lstStyle/>
          <a:p>
            <a:r>
              <a:rPr lang="en-US" sz="2000" dirty="0"/>
              <a:t>Train data nan values of each feature</a:t>
            </a:r>
          </a:p>
        </p:txBody>
      </p:sp>
      <p:sp>
        <p:nvSpPr>
          <p:cNvPr id="6" name="TextBox 5">
            <a:extLst>
              <a:ext uri="{FF2B5EF4-FFF2-40B4-BE49-F238E27FC236}">
                <a16:creationId xmlns:a16="http://schemas.microsoft.com/office/drawing/2014/main" id="{C0C9AA26-247B-40CF-B8FD-AC57E253FE33}"/>
              </a:ext>
            </a:extLst>
          </p:cNvPr>
          <p:cNvSpPr txBox="1"/>
          <p:nvPr/>
        </p:nvSpPr>
        <p:spPr>
          <a:xfrm>
            <a:off x="1679524" y="24775919"/>
            <a:ext cx="8038262" cy="400110"/>
          </a:xfrm>
          <a:prstGeom prst="rect">
            <a:avLst/>
          </a:prstGeom>
          <a:noFill/>
        </p:spPr>
        <p:txBody>
          <a:bodyPr wrap="square" rtlCol="0">
            <a:spAutoFit/>
          </a:bodyPr>
          <a:lstStyle/>
          <a:p>
            <a:r>
              <a:rPr lang="en-US" sz="2000" dirty="0"/>
              <a:t>Train data correlations with result variable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2680</TotalTime>
  <Words>252</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Titillium Web</vt:lpstr>
      <vt:lpstr>Open Sans</vt:lpstr>
      <vt:lpstr>Arial</vt:lpstr>
      <vt:lpstr>Amaranth</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Holden Karl Hain</cp:lastModifiedBy>
  <cp:revision>62</cp:revision>
  <dcterms:modified xsi:type="dcterms:W3CDTF">2022-12-11T15:09:10Z</dcterms:modified>
  <cp:category>science research poster</cp:category>
</cp:coreProperties>
</file>