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Amaranth" panose="020B0604020202020204" charset="0"/>
      <p:regular r:id="rId4"/>
      <p:bold r:id="rId5"/>
      <p:italic r:id="rId6"/>
      <p:boldItalic r:id="rId7"/>
    </p:embeddedFont>
    <p:embeddedFont>
      <p:font typeface="Segoe UI Historic" panose="020B0502040204020203" pitchFamily="34" charset="0"/>
      <p:regular r:id="rId8"/>
    </p:embeddedFont>
    <p:embeddedFont>
      <p:font typeface="Titillium Web" panose="00000500000000000000" pitchFamily="2" charset="-70"/>
      <p:regular r:id="rId9"/>
      <p:bold r:id="rId10"/>
      <p:italic r:id="rId11"/>
      <p:boldItalic r:id="rId12"/>
    </p:embeddedFont>
  </p:embeddedFontLst>
  <p:custDataLst>
    <p:tags r:id="rId13"/>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33" d="100"/>
          <a:sy n="33" d="100"/>
        </p:scale>
        <p:origin x="540" y="-1722"/>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2021800" y="7680325"/>
            <a:ext cx="19675475" cy="21726525"/>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7100" smtClean="0"/>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7100" smtClean="0"/>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7100"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philosophicalseafoam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posternerd.com/"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kaggle.com/competitions/copy-of-drinking-water-qua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CD"/>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458" y="609601"/>
            <a:ext cx="43893659" cy="6168557"/>
          </a:xfrm>
          <a:prstGeom prst="rect">
            <a:avLst/>
          </a:prstGeom>
          <a:solidFill>
            <a:srgbClr val="028260"/>
          </a:solidFill>
          <a:ln w="60325" cap="flat">
            <a:noFill/>
            <a:miter lim="800000"/>
          </a:ln>
        </p:spPr>
        <p:txBody>
          <a:bodyPr vert="horz" wrap="square" lIns="376203" tIns="188102" rIns="376203" bIns="188102"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1371600" y="134846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t-EE" sz="11000" b="1" dirty="0" err="1">
                <a:solidFill>
                  <a:schemeClr val="bg1"/>
                </a:solidFill>
                <a:latin typeface="Amaranth" panose="02000503050000020004" pitchFamily="2" charset="0"/>
              </a:rPr>
              <a:t>Predicting</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water</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quality</a:t>
            </a:r>
            <a:r>
              <a:rPr lang="et-EE" sz="11000" b="1" dirty="0">
                <a:solidFill>
                  <a:schemeClr val="bg1"/>
                </a:solidFill>
                <a:latin typeface="Amaranth" panose="02000503050000020004" pitchFamily="2" charset="0"/>
              </a:rPr>
              <a:t> of Estonian </a:t>
            </a:r>
            <a:r>
              <a:rPr lang="et-EE" sz="11000" b="1" dirty="0" err="1">
                <a:solidFill>
                  <a:schemeClr val="bg1"/>
                </a:solidFill>
                <a:latin typeface="Amaranth" panose="02000503050000020004" pitchFamily="2" charset="0"/>
              </a:rPr>
              <a:t>water</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stations</a:t>
            </a:r>
            <a:endParaRPr lang="en-US" sz="11000" b="1" dirty="0">
              <a:solidFill>
                <a:schemeClr val="bg1"/>
              </a:solidFill>
              <a:latin typeface="Amaranth" panose="02000503050000020004" pitchFamily="2" charset="0"/>
            </a:endParaRP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1371600" y="4451806"/>
            <a:ext cx="41148000" cy="1852815"/>
          </a:xfrm>
          <a:prstGeom prst="rect">
            <a:avLst/>
          </a:prstGeom>
        </p:spPr>
        <p:txBody>
          <a:bodyPr lIns="128016" tIns="64008" rIns="128016" bIns="64008">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t-EE" sz="5600" dirty="0">
                <a:solidFill>
                  <a:schemeClr val="bg1"/>
                </a:solidFill>
                <a:latin typeface="Titillium Web" panose="00000500000000000000" pitchFamily="2" charset="0"/>
              </a:rPr>
              <a:t>Team D23: Lauri Kuresoo, </a:t>
            </a:r>
            <a:r>
              <a:rPr lang="et-EE" sz="5600" dirty="0" err="1">
                <a:solidFill>
                  <a:schemeClr val="bg1"/>
                </a:solidFill>
                <a:latin typeface="Titillium Web" panose="00000500000000000000" pitchFamily="2" charset="0"/>
              </a:rPr>
              <a:t>Holden</a:t>
            </a:r>
            <a:r>
              <a:rPr lang="et-EE" sz="5600" dirty="0">
                <a:solidFill>
                  <a:schemeClr val="bg1"/>
                </a:solidFill>
                <a:latin typeface="Titillium Web" panose="00000500000000000000" pitchFamily="2" charset="0"/>
              </a:rPr>
              <a:t> Karl Hain, Rasmus Moorits Veski</a:t>
            </a:r>
          </a:p>
          <a:p>
            <a:pPr algn="ctr"/>
            <a:r>
              <a:rPr lang="et-EE" sz="5600" dirty="0">
                <a:solidFill>
                  <a:schemeClr val="bg1"/>
                </a:solidFill>
                <a:latin typeface="Titillium Web" panose="00000500000000000000" pitchFamily="2" charset="0"/>
              </a:rPr>
              <a:t>University of Tartu</a:t>
            </a:r>
            <a:endParaRPr lang="en-US" sz="5600" dirty="0">
              <a:solidFill>
                <a:schemeClr val="bg1"/>
              </a:solidFill>
              <a:latin typeface="Titillium Web" panose="00000500000000000000" pitchFamily="2" charset="0"/>
            </a:endParaRPr>
          </a:p>
        </p:txBody>
      </p:sp>
      <p:sp>
        <p:nvSpPr>
          <p:cNvPr id="41" name="Rectangle 40">
            <a:extLst>
              <a:ext uri="{FF2B5EF4-FFF2-40B4-BE49-F238E27FC236}">
                <a16:creationId xmlns:a16="http://schemas.microsoft.com/office/drawing/2014/main" id="{C24D4BC5-5256-4C2E-B3FB-87EA69B63AF3}"/>
              </a:ext>
            </a:extLst>
          </p:cNvPr>
          <p:cNvSpPr/>
          <p:nvPr/>
        </p:nvSpPr>
        <p:spPr>
          <a:xfrm>
            <a:off x="671912" y="7513379"/>
            <a:ext cx="10058400" cy="9749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11499932" y="7513379"/>
            <a:ext cx="20886420" cy="14660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11487642" y="23274832"/>
            <a:ext cx="20886420" cy="9033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33155973" y="7517019"/>
            <a:ext cx="10058400" cy="17628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p:nvPr/>
        </p:nvSpPr>
        <p:spPr>
          <a:xfrm>
            <a:off x="671912" y="18449947"/>
            <a:ext cx="10058400" cy="13758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33158429" y="25936994"/>
            <a:ext cx="10058400" cy="6257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8"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84573" y="27139714"/>
            <a:ext cx="9601200" cy="1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r>
              <a:rPr lang="et-EE" dirty="0" err="1">
                <a:effectLst/>
                <a:latin typeface="Titillium Web" panose="00000500000000000000" pitchFamily="2" charset="0"/>
                <a:ea typeface="Open Sans" panose="020B0606030504020204" pitchFamily="34" charset="0"/>
                <a:cs typeface="Open Sans" panose="020B0606030504020204" pitchFamily="34" charset="0"/>
              </a:rPr>
              <a:t>Poster</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template</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from</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a:effectLst/>
                <a:latin typeface="Titillium Web" panose="00000500000000000000" pitchFamily="2" charset="0"/>
                <a:ea typeface="Open Sans" panose="020B0606030504020204" pitchFamily="34" charset="0"/>
                <a:cs typeface="Open Sans" panose="020B0606030504020204" pitchFamily="34" charset="0"/>
                <a:hlinkClick r:id="rId3"/>
              </a:rPr>
              <a:t>https://www.posternerd.com/</a:t>
            </a:r>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r>
              <a:rPr lang="et-EE" dirty="0" err="1">
                <a:effectLst/>
                <a:latin typeface="Titillium Web" panose="00000500000000000000" pitchFamily="2" charset="0"/>
                <a:ea typeface="Open Sans" panose="020B0606030504020204" pitchFamily="34" charset="0"/>
                <a:cs typeface="Open Sans" panose="020B0606030504020204" pitchFamily="34" charset="0"/>
              </a:rPr>
              <a:t>Kaggle</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contest</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n-US" dirty="0">
                <a:effectLst/>
                <a:latin typeface="Titillium Web" panose="00000500000000000000" pitchFamily="2" charset="0"/>
                <a:ea typeface="Open Sans" panose="020B0606030504020204" pitchFamily="34" charset="0"/>
                <a:cs typeface="Open Sans" panose="020B0606030504020204" pitchFamily="34" charset="0"/>
                <a:hlinkClick r:id="rId4"/>
              </a:rPr>
              <a:t>https://www.kaggle.com/competitions/copy-of-drinking-water-quality/</a:t>
            </a:r>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endParaRPr lang="en-US" dirty="0">
              <a:effectLst/>
              <a:latin typeface="Titillium Web" panose="00000500000000000000" pitchFamily="2" charset="0"/>
              <a:ea typeface="Open Sans" panose="020B0606030504020204" pitchFamily="34" charset="0"/>
              <a:cs typeface="Open Sans" panose="020B0606030504020204" pitchFamily="34" charset="0"/>
            </a:endParaRP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671912" y="751702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Introduction</a:t>
            </a:r>
            <a:endParaRPr lang="en-US" sz="3600" dirty="0">
              <a:solidFill>
                <a:schemeClr val="bg1"/>
              </a:solidFill>
              <a:effectLst/>
              <a:latin typeface="Amaranth" panose="02000503050000020004" pitchFamily="2" charset="0"/>
            </a:endParaRP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671912" y="1801640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Data</a:t>
            </a:r>
            <a:endParaRPr lang="en-US" sz="3600" dirty="0">
              <a:solidFill>
                <a:schemeClr val="bg1"/>
              </a:solidFill>
              <a:effectLst/>
              <a:latin typeface="Amaranth" panose="02000503050000020004" pitchFamily="2" charset="0"/>
            </a:endParaRP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11499932" y="7519050"/>
            <a:ext cx="20886420" cy="851269"/>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588">
              <a:defRPr/>
            </a:pPr>
            <a:r>
              <a:rPr lang="en-US" sz="3600" dirty="0">
                <a:solidFill>
                  <a:schemeClr val="bg1"/>
                </a:solidFill>
                <a:effectLst/>
                <a:latin typeface="Amaranth" panose="02000503050000020004" pitchFamily="2" charset="0"/>
              </a:rPr>
              <a:t>Methodology</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11499932" y="23174113"/>
            <a:ext cx="20886420" cy="905087"/>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588">
              <a:defRPr/>
            </a:pPr>
            <a:r>
              <a:rPr lang="en-US" sz="3600" dirty="0">
                <a:solidFill>
                  <a:schemeClr val="bg1"/>
                </a:solidFill>
                <a:effectLst/>
                <a:latin typeface="Amaranth" panose="02000503050000020004" pitchFamily="2" charset="0"/>
              </a:rPr>
              <a:t>Results</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33155973" y="7513379"/>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Conclusion</a:t>
            </a:r>
            <a:r>
              <a:rPr lang="et-EE" sz="3600" dirty="0">
                <a:solidFill>
                  <a:schemeClr val="bg1"/>
                </a:solidFill>
                <a:effectLst/>
                <a:latin typeface="Amaranth" panose="02000503050000020004" pitchFamily="2" charset="0"/>
              </a:rPr>
              <a:t> / </a:t>
            </a:r>
            <a:r>
              <a:rPr lang="et-EE" sz="3600" dirty="0" err="1">
                <a:solidFill>
                  <a:schemeClr val="bg1"/>
                </a:solidFill>
                <a:effectLst/>
                <a:latin typeface="Amaranth" panose="02000503050000020004" pitchFamily="2" charset="0"/>
              </a:rPr>
              <a:t>What</a:t>
            </a:r>
            <a:r>
              <a:rPr lang="et-EE" sz="3600" dirty="0">
                <a:solidFill>
                  <a:schemeClr val="bg1"/>
                </a:solidFill>
                <a:effectLst/>
                <a:latin typeface="Amaranth" panose="02000503050000020004" pitchFamily="2" charset="0"/>
              </a:rPr>
              <a:t> </a:t>
            </a:r>
            <a:r>
              <a:rPr lang="et-EE" sz="3600" dirty="0" err="1">
                <a:solidFill>
                  <a:schemeClr val="bg1"/>
                </a:solidFill>
                <a:effectLst/>
                <a:latin typeface="Amaranth" panose="02000503050000020004" pitchFamily="2" charset="0"/>
              </a:rPr>
              <a:t>we</a:t>
            </a:r>
            <a:r>
              <a:rPr lang="et-EE" sz="3600" dirty="0">
                <a:solidFill>
                  <a:schemeClr val="bg1"/>
                </a:solidFill>
                <a:effectLst/>
                <a:latin typeface="Amaranth" panose="02000503050000020004" pitchFamily="2" charset="0"/>
              </a:rPr>
              <a:t> </a:t>
            </a:r>
            <a:r>
              <a:rPr lang="et-EE" sz="3600" dirty="0" err="1">
                <a:solidFill>
                  <a:schemeClr val="bg1"/>
                </a:solidFill>
                <a:effectLst/>
                <a:latin typeface="Amaranth" panose="02000503050000020004" pitchFamily="2" charset="0"/>
              </a:rPr>
              <a:t>learned</a:t>
            </a:r>
            <a:endParaRPr lang="en-US" sz="3600" dirty="0">
              <a:solidFill>
                <a:schemeClr val="bg1"/>
              </a:solidFill>
              <a:effectLst/>
              <a:latin typeface="Amaranth" panose="02000503050000020004" pitchFamily="2" charset="0"/>
            </a:endParaRP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33158429" y="25936992"/>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Sources</a:t>
            </a:r>
            <a:endParaRPr lang="en-US" sz="3600" dirty="0">
              <a:solidFill>
                <a:schemeClr val="bg1"/>
              </a:solidFill>
              <a:effectLst/>
              <a:latin typeface="Amaranth" panose="02000503050000020004" pitchFamily="2" charset="0"/>
            </a:endParaRP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900512" y="8719741"/>
            <a:ext cx="9601200" cy="8325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0" i="0" dirty="0">
                <a:solidFill>
                  <a:srgbClr val="050505"/>
                </a:solidFill>
                <a:effectLst/>
                <a:latin typeface="Segoe UI Historic" panose="020B0502040204020203" pitchFamily="34" charset="0"/>
              </a:rPr>
              <a:t>Despite the fact that most of our planet is covered with water, not more than 3 % of this amount is fresh. To make sure that the water is safe to drink, the Estonian Health Board has been measuring its quality in more than thousand water stations across the country thereby making sure that every citizen will get the freshest water right from their tap. </a:t>
            </a:r>
            <a:endParaRPr lang="et-EE" sz="2800" b="0" i="0" dirty="0">
              <a:solidFill>
                <a:srgbClr val="050505"/>
              </a:solidFill>
              <a:effectLst/>
              <a:latin typeface="Segoe UI Historic" panose="020B0502040204020203" pitchFamily="34" charset="0"/>
            </a:endParaRPr>
          </a:p>
          <a:p>
            <a:endParaRPr lang="et-EE" sz="2800" dirty="0">
              <a:solidFill>
                <a:srgbClr val="050505"/>
              </a:solidFill>
              <a:latin typeface="Segoe UI Historic" panose="020B0502040204020203" pitchFamily="34" charset="0"/>
            </a:endParaRPr>
          </a:p>
          <a:p>
            <a:r>
              <a:rPr lang="en-US" sz="2800" b="0" i="0" dirty="0">
                <a:solidFill>
                  <a:srgbClr val="050505"/>
                </a:solidFill>
                <a:effectLst/>
                <a:latin typeface="Segoe UI Historic" panose="020B0502040204020203" pitchFamily="34" charset="0"/>
              </a:rPr>
              <a:t>To bring water quality measurement to the next level and automate working process of Estonian water inspectors, Estonian government would like to invent predictive water quality model that would enable them to prioritize the tests or react proactively to the deterioration of the water conditions. Therefore, enhancing the role of scientific and data-driven approach on a governmental level. </a:t>
            </a:r>
            <a:endParaRPr lang="et-EE" sz="2800" b="0" i="0" dirty="0">
              <a:solidFill>
                <a:srgbClr val="050505"/>
              </a:solidFill>
              <a:effectLst/>
              <a:latin typeface="Segoe UI Historic" panose="020B0502040204020203" pitchFamily="34" charset="0"/>
            </a:endParaRPr>
          </a:p>
          <a:p>
            <a:endParaRPr lang="et-EE" sz="2800" dirty="0">
              <a:solidFill>
                <a:srgbClr val="050505"/>
              </a:solidFill>
              <a:latin typeface="Segoe UI Historic" panose="020B0502040204020203" pitchFamily="34" charset="0"/>
            </a:endParaRPr>
          </a:p>
          <a:p>
            <a:r>
              <a:rPr lang="en-US" sz="2800" b="0" i="0" dirty="0">
                <a:solidFill>
                  <a:srgbClr val="050505"/>
                </a:solidFill>
                <a:effectLst/>
                <a:latin typeface="Segoe UI Historic" panose="020B0502040204020203" pitchFamily="34" charset="0"/>
              </a:rPr>
              <a:t>Our goal in this competition is to create a model that predicts the water quality in Estonian water stations with 90% accuracy.</a:t>
            </a:r>
            <a:endParaRPr lang="en-US" sz="28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9" name="Text Box 6">
            <a:extLst>
              <a:ext uri="{FF2B5EF4-FFF2-40B4-BE49-F238E27FC236}">
                <a16:creationId xmlns:a16="http://schemas.microsoft.com/office/drawing/2014/main" id="{1B3DAFDC-3567-41A6-899A-8D92E3BE5771}"/>
              </a:ext>
            </a:extLst>
          </p:cNvPr>
          <p:cNvSpPr txBox="1">
            <a:spLocks noChangeArrowheads="1"/>
          </p:cNvSpPr>
          <p:nvPr/>
        </p:nvSpPr>
        <p:spPr bwMode="auto">
          <a:xfrm>
            <a:off x="1126655" y="19666906"/>
            <a:ext cx="9601200" cy="569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t-EE" sz="2800" dirty="0" err="1">
                <a:latin typeface="Titillium Web" panose="00000500000000000000" pitchFamily="2" charset="0"/>
                <a:ea typeface="Open Sans" panose="020B0606030504020204" pitchFamily="34" charset="0"/>
                <a:cs typeface="Open Sans" panose="020B0606030504020204" pitchFamily="34" charset="0"/>
              </a:rPr>
              <a:t>Train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Nan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values</a:t>
            </a:r>
            <a:endParaRPr lang="en-US" sz="28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64" name="Text Box 6">
            <a:extLst>
              <a:ext uri="{FF2B5EF4-FFF2-40B4-BE49-F238E27FC236}">
                <a16:creationId xmlns:a16="http://schemas.microsoft.com/office/drawing/2014/main" id="{862E7ADB-31DC-4FA6-AC30-3482F9072D83}"/>
              </a:ext>
            </a:extLst>
          </p:cNvPr>
          <p:cNvSpPr txBox="1">
            <a:spLocks noChangeArrowheads="1"/>
          </p:cNvSpPr>
          <p:nvPr/>
        </p:nvSpPr>
        <p:spPr bwMode="auto">
          <a:xfrm>
            <a:off x="11804732" y="9550738"/>
            <a:ext cx="10217068" cy="120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As a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large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chunk</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simply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replace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mean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median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Therefore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opted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create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different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have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vote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simply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drop</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all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lines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containing</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predict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made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up</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results</a:t>
            </a:r>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For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RandomForestClassifier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separate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extreme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worked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well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because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had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very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low</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correlations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First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create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from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separately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seems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logical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when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one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feature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quality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bad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drinkable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Unfortunately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yield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satisfactory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results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b="1"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decided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make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containing</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2-15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attributes.There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too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do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permutation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so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designed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algorithm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(image 1)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guarantees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two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appear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in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same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least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once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Other</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methods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but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were</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successful</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included</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oversampling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neural</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networks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using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only</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high</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correlation</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SMOTE, ADASYN and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parameter</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tuning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(on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randomforest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n-US" sz="32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1" name="Text Box 6">
            <a:extLst>
              <a:ext uri="{FF2B5EF4-FFF2-40B4-BE49-F238E27FC236}">
                <a16:creationId xmlns:a16="http://schemas.microsoft.com/office/drawing/2014/main" id="{415768D9-2D35-44FA-889C-1EC1DE8F0C08}"/>
              </a:ext>
            </a:extLst>
          </p:cNvPr>
          <p:cNvSpPr txBox="1">
            <a:spLocks noChangeArrowheads="1"/>
          </p:cNvSpPr>
          <p:nvPr/>
        </p:nvSpPr>
        <p:spPr bwMode="auto">
          <a:xfrm>
            <a:off x="12274715" y="24820823"/>
            <a:ext cx="8255867" cy="6170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We did not </a:t>
            </a:r>
            <a:r>
              <a:rPr lang="en-US"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achi</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e</a:t>
            </a:r>
            <a:r>
              <a:rPr lang="en-US"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ve</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our goal, as it was harder than expected,</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especially</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given</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but we still managed to win the Kaggle competition.</a:t>
            </a:r>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The models that predicted less </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positiive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results</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did better than the models that predicted more. Predicting fewer ones</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results in higher confidence.</a:t>
            </a:r>
            <a:endPar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Accuracy is not the best indicator of a good model in our case because predicting all zeros gave </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84</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accuracy.</a:t>
            </a:r>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The better solution would be to count true positives and false ones and then divide true positives with all</a:t>
            </a:r>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predicted positive values.</a:t>
            </a:r>
            <a:endParaRPr lang="en-US" sz="2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9" name="TextBox 258">
            <a:extLst>
              <a:ext uri="{FF2B5EF4-FFF2-40B4-BE49-F238E27FC236}">
                <a16:creationId xmlns:a16="http://schemas.microsoft.com/office/drawing/2014/main" id="{5BA5B394-92CD-4B3C-9507-4B3F124A5E31}"/>
              </a:ext>
            </a:extLst>
          </p:cNvPr>
          <p:cNvSpPr txBox="1"/>
          <p:nvPr/>
        </p:nvSpPr>
        <p:spPr>
          <a:xfrm>
            <a:off x="33384573" y="8656761"/>
            <a:ext cx="9601200" cy="3539430"/>
          </a:xfrm>
          <a:prstGeom prst="rect">
            <a:avLst/>
          </a:prstGeom>
          <a:noFill/>
        </p:spPr>
        <p:txBody>
          <a:bodyPr wrap="square" rtlCol="0">
            <a:spAutoFit/>
          </a:bodyPr>
          <a:lstStyle>
            <a:defPPr>
              <a:defRPr kern="1200"/>
            </a:defPPr>
          </a:lstStyle>
          <a:p>
            <a:r>
              <a:rPr lang="et-EE" sz="2800" dirty="0">
                <a:latin typeface="Titillium Web" panose="00000500000000000000" pitchFamily="2" charset="0"/>
                <a:ea typeface="Open Sans" panose="020B0606030504020204" pitchFamily="34" charset="0"/>
                <a:cs typeface="Open Sans" panose="020B0606030504020204" pitchFamily="34" charset="0"/>
              </a:rPr>
              <a:t>In </a:t>
            </a:r>
            <a:r>
              <a:rPr lang="et-EE" sz="2800" dirty="0" err="1">
                <a:latin typeface="Titillium Web" panose="00000500000000000000" pitchFamily="2" charset="0"/>
                <a:ea typeface="Open Sans" panose="020B0606030504020204" pitchFamily="34" charset="0"/>
                <a:cs typeface="Open Sans" panose="020B0606030504020204" pitchFamily="34" charset="0"/>
              </a:rPr>
              <a:t>conclusion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would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say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that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not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recommendable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predict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water</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quality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with</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thois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little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a:t>
            </a:r>
          </a:p>
          <a:p>
            <a:r>
              <a:rPr lang="et-EE" sz="2800" dirty="0" err="1">
                <a:latin typeface="Titillium Web" panose="00000500000000000000" pitchFamily="2" charset="0"/>
                <a:ea typeface="Open Sans" panose="020B0606030504020204" pitchFamily="34" charset="0"/>
                <a:cs typeface="Open Sans" panose="020B0606030504020204" pitchFamily="34" charset="0"/>
              </a:rPr>
              <a:t>There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should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be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more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years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predict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from</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more</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contributement</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from</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certain</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team</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members</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starting</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with</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the</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letter</a:t>
            </a:r>
            <a:r>
              <a:rPr lang="et-EE" sz="2800" b="1" dirty="0">
                <a:latin typeface="Titillium Web" panose="00000500000000000000" pitchFamily="2" charset="0"/>
                <a:ea typeface="Open Sans" panose="020B0606030504020204" pitchFamily="34" charset="0"/>
                <a:cs typeface="Open Sans" panose="020B0606030504020204" pitchFamily="34" charset="0"/>
              </a:rPr>
              <a:t> H </a:t>
            </a:r>
            <a:r>
              <a:rPr lang="et-EE" sz="2800" dirty="0">
                <a:latin typeface="Titillium Web" panose="00000500000000000000" pitchFamily="2" charset="0"/>
                <a:ea typeface="Open Sans" panose="020B0606030504020204" pitchFamily="34" charset="0"/>
                <a:cs typeface="Open Sans" panose="020B0606030504020204" pitchFamily="34" charset="0"/>
              </a:rPr>
              <a:t>and </a:t>
            </a:r>
            <a:r>
              <a:rPr lang="et-EE" sz="2800" dirty="0" err="1">
                <a:latin typeface="Titillium Web" panose="00000500000000000000" pitchFamily="2" charset="0"/>
                <a:ea typeface="Open Sans" panose="020B0606030504020204" pitchFamily="34" charset="0"/>
                <a:cs typeface="Open Sans" panose="020B0606030504020204" pitchFamily="34" charset="0"/>
              </a:rPr>
              <a:t>certanly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less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Nan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values</a:t>
            </a:r>
            <a:r>
              <a:rPr lang="et-EE" sz="2800" dirty="0">
                <a:latin typeface="Titillium Web" panose="00000500000000000000" pitchFamily="2" charset="0"/>
                <a:ea typeface="Open Sans" panose="020B0606030504020204" pitchFamily="34" charset="0"/>
                <a:cs typeface="Open Sans" panose="020B0606030504020204" pitchFamily="34" charset="0"/>
              </a:rPr>
              <a:t>.</a:t>
            </a:r>
          </a:p>
          <a:p>
            <a:endParaRPr lang="et-EE" sz="2800" dirty="0">
              <a:latin typeface="Titillium Web" panose="00000500000000000000" pitchFamily="2" charset="0"/>
              <a:ea typeface="Open Sans" panose="020B0606030504020204" pitchFamily="34" charset="0"/>
              <a:cs typeface="Open Sans" panose="020B0606030504020204" pitchFamily="34" charset="0"/>
            </a:endParaRPr>
          </a:p>
          <a:p>
            <a:r>
              <a:rPr lang="et-EE" sz="2800" dirty="0">
                <a:latin typeface="Titillium Web" panose="00000500000000000000" pitchFamily="2" charset="0"/>
                <a:ea typeface="Open Sans" panose="020B0606030504020204" pitchFamily="34" charset="0"/>
                <a:cs typeface="Open Sans" panose="020B0606030504020204" pitchFamily="34" charset="0"/>
              </a:rPr>
              <a:t>In </a:t>
            </a:r>
            <a:r>
              <a:rPr lang="et-EE" sz="2800" dirty="0" err="1">
                <a:latin typeface="Titillium Web" panose="00000500000000000000" pitchFamily="2" charset="0"/>
                <a:ea typeface="Open Sans" panose="020B0606030504020204" pitchFamily="34" charset="0"/>
                <a:cs typeface="Open Sans" panose="020B0606030504020204" pitchFamily="34" charset="0"/>
              </a:rPr>
              <a:t>this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project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learned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how</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deal</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with</a:t>
            </a:r>
            <a:r>
              <a:rPr lang="et-EE" sz="2800" dirty="0">
                <a:latin typeface="Titillium Web" panose="00000500000000000000" pitchFamily="2" charset="0"/>
                <a:ea typeface="Open Sans" panose="020B0606030504020204" pitchFamily="34" charset="0"/>
                <a:cs typeface="Open Sans" panose="020B0606030504020204" pitchFamily="34" charset="0"/>
              </a:rPr>
              <a:t> real-</a:t>
            </a:r>
            <a:r>
              <a:rPr lang="et-EE" sz="2800" dirty="0" err="1">
                <a:latin typeface="Titillium Web" panose="00000500000000000000" pitchFamily="2" charset="0"/>
                <a:ea typeface="Open Sans" panose="020B0606030504020204" pitchFamily="34" charset="0"/>
                <a:cs typeface="Open Sans" panose="020B0606030504020204" pitchFamily="34" charset="0"/>
              </a:rPr>
              <a:t>life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situations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where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sometimes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there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simply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not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enough</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a:t>
            </a:r>
          </a:p>
        </p:txBody>
      </p:sp>
      <p:pic>
        <p:nvPicPr>
          <p:cNvPr id="2" name="Picture 7">
            <a:extLst>
              <a:ext uri="{FF2B5EF4-FFF2-40B4-BE49-F238E27FC236}">
                <a16:creationId xmlns:a16="http://schemas.microsoft.com/office/drawing/2014/main" id="{84118A0B-2D7C-4084-BFA0-4BF9421E12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12" y="20162516"/>
            <a:ext cx="8929288" cy="59754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a:extLst>
              <a:ext uri="{FF2B5EF4-FFF2-40B4-BE49-F238E27FC236}">
                <a16:creationId xmlns:a16="http://schemas.microsoft.com/office/drawing/2014/main" id="{2F0AE20A-8CAA-AF6D-3F05-E087C7087A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0813" y="26975202"/>
            <a:ext cx="7388686" cy="51811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4B29C7-0990-93B9-EF3F-1BFD9A8A5CA3}"/>
              </a:ext>
            </a:extLst>
          </p:cNvPr>
          <p:cNvSpPr txBox="1"/>
          <p:nvPr/>
        </p:nvSpPr>
        <p:spPr>
          <a:xfrm>
            <a:off x="1670813" y="26313710"/>
            <a:ext cx="7388686" cy="523220"/>
          </a:xfrm>
          <a:prstGeom prst="rect">
            <a:avLst/>
          </a:prstGeom>
          <a:noFill/>
        </p:spPr>
        <p:txBody>
          <a:bodyPr wrap="square" rtlCol="0">
            <a:spAutoFit/>
          </a:bodyPr>
          <a:lstStyle/>
          <a:p>
            <a:r>
              <a:rPr lang="et-EE" sz="2800" dirty="0" err="1">
                <a:latin typeface="Titillium Web" panose="00000500000000000000" pitchFamily="2" charset="-70"/>
              </a:rPr>
              <a:t>Train</a:t>
            </a:r>
            <a:r>
              <a:rPr lang="et-EE" sz="2800" dirty="0">
                <a:latin typeface="Titillium Web" panose="00000500000000000000" pitchFamily="2" charset="-70"/>
              </a:rPr>
              <a:t> </a:t>
            </a:r>
            <a:r>
              <a:rPr lang="et-EE" sz="2800" dirty="0" err="1">
                <a:latin typeface="Titillium Web" panose="00000500000000000000" pitchFamily="2" charset="-70"/>
              </a:rPr>
              <a:t>data</a:t>
            </a:r>
            <a:r>
              <a:rPr lang="et-EE" sz="2800" dirty="0">
                <a:latin typeface="Titillium Web" panose="00000500000000000000" pitchFamily="2" charset="-70"/>
              </a:rPr>
              <a:t> </a:t>
            </a:r>
            <a:r>
              <a:rPr lang="et-EE" sz="2800" dirty="0" err="1">
                <a:latin typeface="Titillium Web" panose="00000500000000000000" pitchFamily="2" charset="-70"/>
              </a:rPr>
              <a:t>correlation</a:t>
            </a:r>
            <a:r>
              <a:rPr lang="et-EE" sz="2800" dirty="0">
                <a:latin typeface="Titillium Web" panose="00000500000000000000" pitchFamily="2" charset="-70"/>
              </a:rPr>
              <a:t> </a:t>
            </a:r>
            <a:r>
              <a:rPr lang="et-EE" sz="2800" dirty="0" err="1">
                <a:latin typeface="Titillium Web" panose="00000500000000000000" pitchFamily="2" charset="-70"/>
              </a:rPr>
              <a:t>with</a:t>
            </a:r>
            <a:r>
              <a:rPr lang="et-EE" sz="2800" dirty="0">
                <a:latin typeface="Titillium Web" panose="00000500000000000000" pitchFamily="2" charset="-70"/>
              </a:rPr>
              <a:t> </a:t>
            </a:r>
            <a:r>
              <a:rPr lang="et-EE" sz="2800" dirty="0" err="1">
                <a:latin typeface="Titillium Web" panose="00000500000000000000" pitchFamily="2" charset="-70"/>
              </a:rPr>
              <a:t>result</a:t>
            </a:r>
            <a:r>
              <a:rPr lang="et-EE" sz="2800" dirty="0">
                <a:latin typeface="Titillium Web" panose="00000500000000000000" pitchFamily="2" charset="-70"/>
              </a:rPr>
              <a:t> </a:t>
            </a:r>
            <a:r>
              <a:rPr lang="et-EE" sz="2800" dirty="0" err="1">
                <a:latin typeface="Titillium Web" panose="00000500000000000000" pitchFamily="2" charset="-70"/>
              </a:rPr>
              <a:t>variable</a:t>
            </a:r>
            <a:r>
              <a:rPr lang="et-EE" sz="2800" dirty="0">
                <a:latin typeface="Titillium Web" panose="00000500000000000000" pitchFamily="2" charset="-70"/>
              </a:rPr>
              <a:t> </a:t>
            </a:r>
          </a:p>
        </p:txBody>
      </p:sp>
      <p:pic>
        <p:nvPicPr>
          <p:cNvPr id="7" name="Picture 6">
            <a:extLst>
              <a:ext uri="{FF2B5EF4-FFF2-40B4-BE49-F238E27FC236}">
                <a16:creationId xmlns:a16="http://schemas.microsoft.com/office/drawing/2014/main" id="{31A84015-BB58-6112-1191-46D085B96FD0}"/>
              </a:ext>
            </a:extLst>
          </p:cNvPr>
          <p:cNvPicPr>
            <a:picLocks noChangeAspect="1"/>
          </p:cNvPicPr>
          <p:nvPr/>
        </p:nvPicPr>
        <p:blipFill>
          <a:blip r:embed="rId7"/>
          <a:stretch>
            <a:fillRect/>
          </a:stretch>
        </p:blipFill>
        <p:spPr>
          <a:xfrm>
            <a:off x="20761638" y="24935094"/>
            <a:ext cx="11493823" cy="1706570"/>
          </a:xfrm>
          <a:prstGeom prst="rect">
            <a:avLst/>
          </a:prstGeom>
        </p:spPr>
      </p:pic>
      <p:pic>
        <p:nvPicPr>
          <p:cNvPr id="9" name="Picture 8" descr="Diagram&#10;&#10;Description automatically generated with medium confidence">
            <a:extLst>
              <a:ext uri="{FF2B5EF4-FFF2-40B4-BE49-F238E27FC236}">
                <a16:creationId xmlns:a16="http://schemas.microsoft.com/office/drawing/2014/main" id="{0249406E-0052-77BA-E532-6062461667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26600" y="9520069"/>
            <a:ext cx="9615875" cy="2954537"/>
          </a:xfrm>
          <a:prstGeom prst="rect">
            <a:avLst/>
          </a:prstGeom>
        </p:spPr>
      </p:pic>
      <p:sp>
        <p:nvSpPr>
          <p:cNvPr id="10" name="TextBox 9">
            <a:extLst>
              <a:ext uri="{FF2B5EF4-FFF2-40B4-BE49-F238E27FC236}">
                <a16:creationId xmlns:a16="http://schemas.microsoft.com/office/drawing/2014/main" id="{008B8977-D949-DA94-8BA1-40FA44E898D9}"/>
              </a:ext>
            </a:extLst>
          </p:cNvPr>
          <p:cNvSpPr txBox="1"/>
          <p:nvPr/>
        </p:nvSpPr>
        <p:spPr>
          <a:xfrm>
            <a:off x="22326600" y="12388056"/>
            <a:ext cx="1828800" cy="461665"/>
          </a:xfrm>
          <a:prstGeom prst="rect">
            <a:avLst/>
          </a:prstGeom>
          <a:noFill/>
        </p:spPr>
        <p:txBody>
          <a:bodyPr wrap="square" rtlCol="0">
            <a:spAutoFit/>
          </a:bodyPr>
          <a:lstStyle/>
          <a:p>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Image 1</a:t>
            </a:r>
          </a:p>
        </p:txBody>
      </p:sp>
      <p:sp>
        <p:nvSpPr>
          <p:cNvPr id="11" name="TextBox 10">
            <a:extLst>
              <a:ext uri="{FF2B5EF4-FFF2-40B4-BE49-F238E27FC236}">
                <a16:creationId xmlns:a16="http://schemas.microsoft.com/office/drawing/2014/main" id="{05CA427E-8F88-E9D4-107F-60013B6E11B7}"/>
              </a:ext>
            </a:extLst>
          </p:cNvPr>
          <p:cNvSpPr txBox="1"/>
          <p:nvPr/>
        </p:nvSpPr>
        <p:spPr>
          <a:xfrm>
            <a:off x="22326600" y="8852418"/>
            <a:ext cx="3915451" cy="677108"/>
          </a:xfrm>
          <a:prstGeom prst="rect">
            <a:avLst/>
          </a:prstGeom>
          <a:noFill/>
        </p:spPr>
        <p:txBody>
          <a:bodyPr wrap="square" rtlCol="0">
            <a:spAutoFit/>
          </a:bodyPr>
          <a:lstStyle/>
          <a:p>
            <a:r>
              <a:rPr lang="et-EE" dirty="0" err="1">
                <a:latin typeface="Segoe UI Historic" panose="020B0502040204020203" pitchFamily="34" charset="0"/>
                <a:ea typeface="Segoe UI Historic" panose="020B0502040204020203" pitchFamily="34" charset="0"/>
                <a:cs typeface="Segoe UI Historic" panose="020B0502040204020203" pitchFamily="34" charset="0"/>
              </a:rPr>
              <a:t>Attribute</a:t>
            </a:r>
            <a:r>
              <a:rPr lang="et-EE"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dirty="0" err="1">
                <a:latin typeface="Segoe UI Historic" panose="020B0502040204020203" pitchFamily="34" charset="0"/>
                <a:ea typeface="Segoe UI Historic" panose="020B0502040204020203" pitchFamily="34" charset="0"/>
                <a:cs typeface="Segoe UI Historic" panose="020B0502040204020203" pitchFamily="34" charset="0"/>
              </a:rPr>
              <a:t>mixing</a:t>
            </a:r>
            <a:endParaRPr lang="et-EE"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2792</TotalTime>
  <Words>609</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Arial</vt:lpstr>
      <vt:lpstr>Segoe UI Historic</vt:lpstr>
      <vt:lpstr>Titillium Web</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Rasmus Moorits Veski</cp:lastModifiedBy>
  <cp:revision>68</cp:revision>
  <dcterms:modified xsi:type="dcterms:W3CDTF">2022-12-11T17:34:29Z</dcterms:modified>
  <cp:category>science research poster</cp:category>
</cp:coreProperties>
</file>