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B0604020202020204" charset="0"/>
      <p:regular r:id="rId4"/>
      <p:bold r:id="rId5"/>
      <p:italic r:id="rId6"/>
      <p:boldItalic r:id="rId7"/>
    </p:embeddedFont>
    <p:embeddedFont>
      <p:font typeface="Open Sans" pitchFamily="2" charset="0"/>
      <p:regular r:id="rId8"/>
      <p:bold r:id="rId9"/>
      <p:italic r:id="rId10"/>
      <p:boldItalic r:id="rId11"/>
    </p:embeddedFont>
    <p:embeddedFont>
      <p:font typeface="Segoe UI Historic" panose="020B0502040204020203" pitchFamily="34" charset="0"/>
      <p:regular r:id="rId12"/>
    </p:embeddedFont>
    <p:embeddedFont>
      <p:font typeface="Titillium Web" panose="020B0604020202020204" charset="0"/>
      <p:regular r:id="rId13"/>
      <p:bold r:id="rId14"/>
      <p:italic r:id="rId15"/>
      <p:boldItalic r:id="rId16"/>
    </p:embeddedFont>
  </p:embeddedFontLst>
  <p:custDataLst>
    <p:tags r:id="rId17"/>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F82"/>
    <a:srgbClr val="047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33" d="100"/>
          <a:sy n="33" d="100"/>
        </p:scale>
        <p:origin x="882" y="2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7100"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osternerd.com/"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www.kaggle.com/competitions/copy-of-drinking-water-quality/"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458" y="609601"/>
            <a:ext cx="43893659" cy="6168557"/>
          </a:xfrm>
          <a:prstGeom prst="rect">
            <a:avLst/>
          </a:prstGeom>
          <a:solidFill>
            <a:srgbClr val="028260"/>
          </a:solidFill>
          <a:ln w="60325" cap="flat">
            <a:noFill/>
            <a:miter lim="800000"/>
          </a:ln>
        </p:spPr>
        <p:txBody>
          <a:bodyPr vert="horz" wrap="square" lIns="376203" tIns="188102" rIns="376203"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371600" y="134846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11000" b="1" dirty="0" err="1">
                <a:solidFill>
                  <a:schemeClr val="bg1"/>
                </a:solidFill>
                <a:latin typeface="Amaranth" panose="02000503050000020004" pitchFamily="2" charset="0"/>
              </a:rPr>
              <a:t>Predicting</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quality</a:t>
            </a:r>
            <a:r>
              <a:rPr lang="et-EE" sz="11000" b="1" dirty="0">
                <a:solidFill>
                  <a:schemeClr val="bg1"/>
                </a:solidFill>
                <a:latin typeface="Amaranth" panose="02000503050000020004" pitchFamily="2" charset="0"/>
              </a:rPr>
              <a:t> of Estonian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stations</a:t>
            </a:r>
            <a:endParaRPr lang="en-US" sz="11000" b="1" dirty="0">
              <a:solidFill>
                <a:schemeClr val="bg1"/>
              </a:solidFill>
              <a:latin typeface="Amaranth" panose="02000503050000020004" pitchFamily="2" charset="0"/>
            </a:endParaRP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371600" y="4451806"/>
            <a:ext cx="41148000" cy="1852815"/>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5600" dirty="0">
                <a:solidFill>
                  <a:schemeClr val="bg1"/>
                </a:solidFill>
                <a:latin typeface="Titillium Web" panose="00000500000000000000" pitchFamily="2" charset="0"/>
              </a:rPr>
              <a:t>Team D23: Lauri Kuresoo, </a:t>
            </a:r>
            <a:r>
              <a:rPr lang="et-EE" sz="5600" dirty="0" err="1">
                <a:solidFill>
                  <a:schemeClr val="bg1"/>
                </a:solidFill>
                <a:latin typeface="Titillium Web" panose="00000500000000000000" pitchFamily="2" charset="0"/>
              </a:rPr>
              <a:t>Holden</a:t>
            </a:r>
            <a:r>
              <a:rPr lang="et-EE" sz="5600" dirty="0">
                <a:solidFill>
                  <a:schemeClr val="bg1"/>
                </a:solidFill>
                <a:latin typeface="Titillium Web" panose="00000500000000000000" pitchFamily="2" charset="0"/>
              </a:rPr>
              <a:t> Karl Hain, Rasmus Moorits Veski</a:t>
            </a:r>
          </a:p>
          <a:p>
            <a:pPr algn="ctr"/>
            <a:r>
              <a:rPr lang="et-EE" sz="5600" dirty="0">
                <a:solidFill>
                  <a:schemeClr val="bg1"/>
                </a:solidFill>
                <a:latin typeface="Titillium Web" panose="00000500000000000000" pitchFamily="2" charset="0"/>
              </a:rPr>
              <a:t>University of Tartu</a:t>
            </a:r>
            <a:endParaRPr lang="en-US" sz="5600" dirty="0">
              <a:solidFill>
                <a:schemeClr val="bg1"/>
              </a:solidFill>
              <a:latin typeface="Titillium Web" panose="00000500000000000000" pitchFamily="2" charset="0"/>
            </a:endParaRPr>
          </a:p>
        </p:txBody>
      </p:sp>
      <p:sp>
        <p:nvSpPr>
          <p:cNvPr id="41" name="Rectangle 40">
            <a:extLst>
              <a:ext uri="{FF2B5EF4-FFF2-40B4-BE49-F238E27FC236}">
                <a16:creationId xmlns:a16="http://schemas.microsoft.com/office/drawing/2014/main" id="{C24D4BC5-5256-4C2E-B3FB-87EA69B63AF3}"/>
              </a:ext>
            </a:extLst>
          </p:cNvPr>
          <p:cNvSpPr/>
          <p:nvPr/>
        </p:nvSpPr>
        <p:spPr>
          <a:xfrm>
            <a:off x="671912" y="7545923"/>
            <a:ext cx="10058400" cy="9749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1501672" y="7586106"/>
            <a:ext cx="20886420" cy="1319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1487642" y="21590516"/>
            <a:ext cx="20886420" cy="1071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33155973" y="7517019"/>
            <a:ext cx="10058400" cy="9505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671912" y="18449947"/>
            <a:ext cx="10058400" cy="13758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33158429" y="25936994"/>
            <a:ext cx="10058400" cy="6257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84573" y="27139714"/>
            <a:ext cx="9601200" cy="23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t-EE" dirty="0" err="1">
                <a:effectLst/>
                <a:latin typeface="Segoe UI Historic" panose="020B0502040204020203" pitchFamily="34" charset="0"/>
                <a:ea typeface="Segoe UI Historic" panose="020B0502040204020203" pitchFamily="34" charset="0"/>
                <a:cs typeface="Segoe UI Historic" panose="020B0502040204020203" pitchFamily="34" charset="0"/>
              </a:rPr>
              <a:t>Poster</a:t>
            </a:r>
            <a:r>
              <a:rPr lang="et-EE"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effectLst/>
                <a:latin typeface="Segoe UI Historic" panose="020B0502040204020203" pitchFamily="34" charset="0"/>
                <a:ea typeface="Segoe UI Historic" panose="020B0502040204020203" pitchFamily="34" charset="0"/>
                <a:cs typeface="Segoe UI Historic" panose="020B0502040204020203" pitchFamily="34" charset="0"/>
              </a:rPr>
              <a:t>template</a:t>
            </a:r>
            <a:r>
              <a:rPr lang="et-EE"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effectLst/>
                <a:latin typeface="Segoe UI Historic" panose="020B0502040204020203" pitchFamily="34" charset="0"/>
                <a:ea typeface="Segoe UI Historic" panose="020B0502040204020203" pitchFamily="34" charset="0"/>
                <a:cs typeface="Segoe UI Historic" panose="020B0502040204020203" pitchFamily="34" charset="0"/>
              </a:rPr>
              <a:t>from</a:t>
            </a:r>
            <a:r>
              <a:rPr lang="et-EE"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a:effectLst/>
                <a:latin typeface="Segoe UI Historic" panose="020B0502040204020203" pitchFamily="34" charset="0"/>
                <a:ea typeface="Segoe UI Historic" panose="020B0502040204020203" pitchFamily="34" charset="0"/>
                <a:cs typeface="Segoe UI Historic" panose="020B0502040204020203" pitchFamily="34" charset="0"/>
                <a:hlinkClick r:id="rId3"/>
              </a:rPr>
              <a:t>https://www.posternerd.com/</a:t>
            </a:r>
            <a:endParaRPr lang="et-EE"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r>
              <a:rPr lang="et-EE" dirty="0" err="1">
                <a:effectLst/>
                <a:latin typeface="Segoe UI Historic" panose="020B0502040204020203" pitchFamily="34" charset="0"/>
                <a:ea typeface="Segoe UI Historic" panose="020B0502040204020203" pitchFamily="34" charset="0"/>
                <a:cs typeface="Segoe UI Historic" panose="020B0502040204020203" pitchFamily="34" charset="0"/>
              </a:rPr>
              <a:t>Kaggle</a:t>
            </a:r>
            <a:r>
              <a:rPr lang="et-EE"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effectLst/>
                <a:latin typeface="Segoe UI Historic" panose="020B0502040204020203" pitchFamily="34" charset="0"/>
                <a:ea typeface="Segoe UI Historic" panose="020B0502040204020203" pitchFamily="34" charset="0"/>
                <a:cs typeface="Segoe UI Historic" panose="020B0502040204020203" pitchFamily="34" charset="0"/>
              </a:rPr>
              <a:t>contest</a:t>
            </a:r>
            <a:r>
              <a:rPr lang="et-EE"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US" dirty="0">
                <a:effectLst/>
                <a:latin typeface="Segoe UI Historic" panose="020B0502040204020203" pitchFamily="34" charset="0"/>
                <a:ea typeface="Segoe UI Historic" panose="020B0502040204020203" pitchFamily="34" charset="0"/>
                <a:cs typeface="Segoe UI Historic" panose="020B0502040204020203" pitchFamily="34" charset="0"/>
                <a:hlinkClick r:id="rId4"/>
              </a:rPr>
              <a:t>https://www.kaggle.com/competitions/copy-of-drinking-water-quality/</a:t>
            </a:r>
            <a:endParaRPr lang="et-EE"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n-US" dirty="0">
              <a:effectLst/>
              <a:latin typeface="Titillium Web" panose="00000500000000000000" pitchFamily="2"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67191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Introduction</a:t>
            </a:r>
            <a:endParaRPr lang="en-US" sz="3600" dirty="0">
              <a:solidFill>
                <a:schemeClr val="bg1"/>
              </a:solidFill>
              <a:effectLst/>
              <a:latin typeface="Amaranth" panose="02000503050000020004" pitchFamily="2" charset="0"/>
            </a:endParaRP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671912" y="1801640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Data</a:t>
            </a:r>
            <a:endParaRPr lang="en-US" sz="3600" dirty="0">
              <a:solidFill>
                <a:schemeClr val="bg1"/>
              </a:solidFill>
              <a:effectLst/>
              <a:latin typeface="Amaranth" panose="02000503050000020004" pitchFamily="2" charset="0"/>
            </a:endParaRP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1499932" y="7519050"/>
            <a:ext cx="20886420" cy="851269"/>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11487642" y="21590515"/>
            <a:ext cx="20886420" cy="905087"/>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33155973" y="7513379"/>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Conclusion</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33158429" y="25936992"/>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Sources</a:t>
            </a:r>
            <a:endParaRPr lang="en-US" sz="3600" dirty="0">
              <a:solidFill>
                <a:schemeClr val="bg1"/>
              </a:solidFill>
              <a:effectLst/>
              <a:latin typeface="Amaranth" panose="02000503050000020004" pitchFamily="2" charset="0"/>
            </a:endParaRP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900512" y="8719741"/>
            <a:ext cx="9601200" cy="832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0" i="0" dirty="0">
                <a:solidFill>
                  <a:srgbClr val="050505"/>
                </a:solidFill>
                <a:effectLst/>
                <a:latin typeface="Segoe UI Historic" panose="020B0502040204020203" pitchFamily="34" charset="0"/>
              </a:rPr>
              <a:t>Despite the fact that most of our planet is covered with water, not more than 3 % of this amount is fresh. To make sure that the water is safe to drink, the Estonian Health Board has been measuring its quality in more than thousand water stations across the country thereby making sure that every citizen will get the freshest water right from their tap.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0" i="0" dirty="0">
                <a:solidFill>
                  <a:srgbClr val="050505"/>
                </a:solidFill>
                <a:effectLst/>
                <a:latin typeface="Segoe UI Historic" panose="020B0502040204020203" pitchFamily="34" charset="0"/>
              </a:rPr>
              <a:t>To bring water quality measurement to the next level and automate working process of Estonian water inspectors, Estonian government would like to invent predictive water quality model that would enable them to prioritize the tests or react proactively to the deterioration of the water conditions. Therefore, enhancing the role of scientific and data-driven approach on a governmental level.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1" i="0" dirty="0">
                <a:solidFill>
                  <a:srgbClr val="050505"/>
                </a:solidFill>
                <a:effectLst/>
                <a:latin typeface="Segoe UI Historic" panose="020B0502040204020203" pitchFamily="34" charset="0"/>
              </a:rPr>
              <a:t>Our goal in this competition is to create a model that predicts the water quality in Estonian water stations with 90% accuracy.</a:t>
            </a:r>
            <a:endParaRPr lang="en-US" sz="2800" b="1" dirty="0">
              <a:latin typeface="Titillium Web" panose="00000500000000000000" pitchFamily="2" charset="0"/>
              <a:ea typeface="Open Sans" panose="020B0606030504020204" pitchFamily="34" charset="0"/>
              <a:cs typeface="Open Sans" panose="020B0606030504020204" pitchFamily="34" charset="0"/>
            </a:endParaRP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126655" y="19666906"/>
            <a:ext cx="9601200" cy="56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err="1">
                <a:latin typeface="Titillium Web" panose="00000500000000000000" pitchFamily="2" charset="0"/>
                <a:ea typeface="Open Sans" panose="020B0606030504020204" pitchFamily="34" charset="0"/>
                <a:cs typeface="Open Sans" panose="020B0606030504020204" pitchFamily="34" charset="0"/>
              </a:rPr>
              <a:t>Train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1804732" y="9550738"/>
            <a:ext cx="10217068" cy="1152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As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large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chunk</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replace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median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Therefore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opted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have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vote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drop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all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lines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made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For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RandomForestClassifier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extreme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worked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well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because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very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low</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correlations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First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from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seems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logical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when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one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feature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quality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drinkable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Unfortunately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yield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satisfactory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W</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e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decided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make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2-15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attributes.There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too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do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permutation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so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designed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algorithm</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(image 1)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guarantees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two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appear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in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same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least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once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 This strategy ended up producing the most accurate models.</a:t>
            </a:r>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Other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methods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but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successful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included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oversampling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neural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networks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using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only</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high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correlation</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SMOTE, ADASYN and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parameter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tuning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(on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randomforest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n-US"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11961526" y="24347729"/>
            <a:ext cx="8255867" cy="6601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We did not </a:t>
            </a:r>
            <a:r>
              <a:rPr lang="en-US"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achi</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e</a:t>
            </a:r>
            <a:r>
              <a:rPr lang="en-US"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ve</a:t>
            </a:r>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our goal, as it was harder than expected,</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especially</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given</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but we still managed to win the Kaggle competition.</a:t>
            </a: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models that predicted less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positiive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results</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did better than the models that predicted more. Predicting fewer ones</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results in higher confidence.</a:t>
            </a:r>
            <a:endPar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Accuracy is not the best indicator of a good model in our case because predicting all zeros gave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84</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accuracy.</a:t>
            </a: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better </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measurement</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would be precision - count true positives and false ones and then divide true positives with all predicted positive values.</a:t>
            </a:r>
            <a:endParaRPr lang="en-US"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9" name="TextBox 258">
            <a:extLst>
              <a:ext uri="{FF2B5EF4-FFF2-40B4-BE49-F238E27FC236}">
                <a16:creationId xmlns:a16="http://schemas.microsoft.com/office/drawing/2014/main" id="{5BA5B394-92CD-4B3C-9507-4B3F124A5E31}"/>
              </a:ext>
            </a:extLst>
          </p:cNvPr>
          <p:cNvSpPr txBox="1"/>
          <p:nvPr/>
        </p:nvSpPr>
        <p:spPr>
          <a:xfrm>
            <a:off x="33384573" y="8527380"/>
            <a:ext cx="9601200" cy="8710077"/>
          </a:xfrm>
          <a:prstGeom prst="rect">
            <a:avLst/>
          </a:prstGeom>
          <a:noFill/>
        </p:spPr>
        <p:txBody>
          <a:bodyPr wrap="square" rtlCol="0">
            <a:spAutoFit/>
          </a:bodyPr>
          <a:lstStyle>
            <a:defPPr>
              <a:defRPr kern="1200"/>
            </a:defPPr>
          </a:lstStyle>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In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conclusion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say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recommendable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quality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little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methods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none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reached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accuracy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90%.</a:t>
            </a: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Quality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basis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healthy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lifestyle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so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predicting</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87%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accuracy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does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cut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Therefore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say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now</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should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still</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rely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on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actual</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measurements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quality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classification</a:t>
            </a:r>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accurately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should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years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from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certanly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less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 (more measurements done regularly)</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problem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should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2800" dirty="0" err="1">
                <a:latin typeface="Segoe UI Historic" panose="020B0502040204020203" pitchFamily="34" charset="0"/>
                <a:ea typeface="Segoe UI Historic" panose="020B0502040204020203" pitchFamily="34" charset="0"/>
                <a:cs typeface="Segoe UI Historic" panose="020B0502040204020203" pitchFamily="34" charset="0"/>
              </a:rPr>
              <a:t>togheter</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knowledge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about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field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itself</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only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about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science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 With more data that spans multiple years, predictive models could be potentially used to aid water testing and monitoring personnel</a:t>
            </a:r>
            <a:r>
              <a:rPr lang="en-US" sz="2800" dirty="0">
                <a:latin typeface="Titillium Web" panose="00000500000000000000" pitchFamily="2" charset="0"/>
                <a:ea typeface="Open Sans" panose="020B0606030504020204" pitchFamily="34" charset="0"/>
                <a:cs typeface="Open Sans" panose="020B0606030504020204" pitchFamily="34" charset="0"/>
              </a:rPr>
              <a:t>.</a:t>
            </a:r>
            <a:endParaRPr lang="et-EE" sz="2800" dirty="0">
              <a:latin typeface="Titillium Web" panose="00000500000000000000" pitchFamily="2" charset="0"/>
              <a:ea typeface="Open Sans" panose="020B0606030504020204" pitchFamily="34" charset="0"/>
              <a:cs typeface="Open Sans" panose="020B0606030504020204" pitchFamily="34" charset="0"/>
            </a:endParaRP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2" name="Picture 7">
            <a:extLst>
              <a:ext uri="{FF2B5EF4-FFF2-40B4-BE49-F238E27FC236}">
                <a16:creationId xmlns:a16="http://schemas.microsoft.com/office/drawing/2014/main" id="{84118A0B-2D7C-4084-BFA0-4BF9421E1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12" y="20162516"/>
            <a:ext cx="8929288" cy="5975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2F0AE20A-8CAA-AF6D-3F05-E087C7087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813" y="26975202"/>
            <a:ext cx="7388686" cy="51811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4B29C7-0990-93B9-EF3F-1BFD9A8A5CA3}"/>
              </a:ext>
            </a:extLst>
          </p:cNvPr>
          <p:cNvSpPr txBox="1"/>
          <p:nvPr/>
        </p:nvSpPr>
        <p:spPr>
          <a:xfrm>
            <a:off x="1670813" y="26313710"/>
            <a:ext cx="7388686" cy="523220"/>
          </a:xfrm>
          <a:prstGeom prst="rect">
            <a:avLst/>
          </a:prstGeom>
          <a:noFill/>
        </p:spPr>
        <p:txBody>
          <a:bodyPr wrap="square" rtlCol="0">
            <a:spAutoFit/>
          </a:bodyPr>
          <a:lstStyle/>
          <a:p>
            <a:r>
              <a:rPr lang="et-EE" sz="2800" dirty="0" err="1">
                <a:latin typeface="Titillium Web" panose="00000500000000000000" pitchFamily="2" charset="-70"/>
              </a:rPr>
              <a:t>Train</a:t>
            </a:r>
            <a:r>
              <a:rPr lang="et-EE" sz="2800" dirty="0">
                <a:latin typeface="Titillium Web" panose="00000500000000000000" pitchFamily="2" charset="-70"/>
              </a:rPr>
              <a:t> </a:t>
            </a:r>
            <a:r>
              <a:rPr lang="et-EE" sz="2800" dirty="0" err="1">
                <a:latin typeface="Titillium Web" panose="00000500000000000000" pitchFamily="2" charset="-70"/>
              </a:rPr>
              <a:t>data</a:t>
            </a:r>
            <a:r>
              <a:rPr lang="et-EE" sz="2800" dirty="0">
                <a:latin typeface="Titillium Web" panose="00000500000000000000" pitchFamily="2" charset="-70"/>
              </a:rPr>
              <a:t> </a:t>
            </a:r>
            <a:r>
              <a:rPr lang="et-EE" sz="2800" dirty="0" err="1">
                <a:latin typeface="Titillium Web" panose="00000500000000000000" pitchFamily="2" charset="-70"/>
              </a:rPr>
              <a:t>correlation</a:t>
            </a:r>
            <a:r>
              <a:rPr lang="et-EE" sz="2800" dirty="0">
                <a:latin typeface="Titillium Web" panose="00000500000000000000" pitchFamily="2" charset="-70"/>
              </a:rPr>
              <a:t> </a:t>
            </a:r>
            <a:r>
              <a:rPr lang="et-EE" sz="2800" dirty="0" err="1">
                <a:latin typeface="Titillium Web" panose="00000500000000000000" pitchFamily="2" charset="-70"/>
              </a:rPr>
              <a:t>with</a:t>
            </a:r>
            <a:r>
              <a:rPr lang="et-EE" sz="2800" dirty="0">
                <a:latin typeface="Titillium Web" panose="00000500000000000000" pitchFamily="2" charset="-70"/>
              </a:rPr>
              <a:t> </a:t>
            </a:r>
            <a:r>
              <a:rPr lang="et-EE" sz="2800" dirty="0" err="1">
                <a:latin typeface="Titillium Web" panose="00000500000000000000" pitchFamily="2" charset="-70"/>
              </a:rPr>
              <a:t>result</a:t>
            </a:r>
            <a:r>
              <a:rPr lang="et-EE" sz="2800" dirty="0">
                <a:latin typeface="Titillium Web" panose="00000500000000000000" pitchFamily="2" charset="-7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variable</a:t>
            </a:r>
            <a:r>
              <a:rPr lang="et-EE" sz="2800" dirty="0">
                <a:latin typeface="Titillium Web" panose="00000500000000000000" pitchFamily="2" charset="-70"/>
              </a:rPr>
              <a:t> </a:t>
            </a:r>
          </a:p>
        </p:txBody>
      </p:sp>
      <p:pic>
        <p:nvPicPr>
          <p:cNvPr id="7" name="Picture 6">
            <a:extLst>
              <a:ext uri="{FF2B5EF4-FFF2-40B4-BE49-F238E27FC236}">
                <a16:creationId xmlns:a16="http://schemas.microsoft.com/office/drawing/2014/main" id="{31A84015-BB58-6112-1191-46D085B96FD0}"/>
              </a:ext>
            </a:extLst>
          </p:cNvPr>
          <p:cNvPicPr>
            <a:picLocks noChangeAspect="1"/>
          </p:cNvPicPr>
          <p:nvPr/>
        </p:nvPicPr>
        <p:blipFill>
          <a:blip r:embed="rId7"/>
          <a:stretch>
            <a:fillRect/>
          </a:stretch>
        </p:blipFill>
        <p:spPr>
          <a:xfrm>
            <a:off x="20686360" y="23376277"/>
            <a:ext cx="11493823" cy="1706570"/>
          </a:xfrm>
          <a:prstGeom prst="rect">
            <a:avLst/>
          </a:prstGeom>
        </p:spPr>
      </p:pic>
      <p:sp>
        <p:nvSpPr>
          <p:cNvPr id="10" name="TextBox 9">
            <a:extLst>
              <a:ext uri="{FF2B5EF4-FFF2-40B4-BE49-F238E27FC236}">
                <a16:creationId xmlns:a16="http://schemas.microsoft.com/office/drawing/2014/main" id="{008B8977-D949-DA94-8BA1-40FA44E898D9}"/>
              </a:ext>
            </a:extLst>
          </p:cNvPr>
          <p:cNvSpPr txBox="1"/>
          <p:nvPr/>
        </p:nvSpPr>
        <p:spPr>
          <a:xfrm>
            <a:off x="29184600" y="18609258"/>
            <a:ext cx="1828800" cy="461665"/>
          </a:xfrm>
          <a:prstGeom prst="rect">
            <a:avLst/>
          </a:prstGeom>
          <a:noFill/>
        </p:spPr>
        <p:txBody>
          <a:bodyPr wrap="square" rtlCol="0">
            <a:spAutoFit/>
          </a:bodyPr>
          <a:lstStyle/>
          <a:p>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Image 1</a:t>
            </a:r>
          </a:p>
        </p:txBody>
      </p:sp>
      <p:sp>
        <p:nvSpPr>
          <p:cNvPr id="11" name="TextBox 10">
            <a:extLst>
              <a:ext uri="{FF2B5EF4-FFF2-40B4-BE49-F238E27FC236}">
                <a16:creationId xmlns:a16="http://schemas.microsoft.com/office/drawing/2014/main" id="{05CA427E-8F88-E9D4-107F-60013B6E11B7}"/>
              </a:ext>
            </a:extLst>
          </p:cNvPr>
          <p:cNvSpPr txBox="1"/>
          <p:nvPr/>
        </p:nvSpPr>
        <p:spPr>
          <a:xfrm>
            <a:off x="24307800" y="8852418"/>
            <a:ext cx="3915451" cy="677108"/>
          </a:xfrm>
          <a:prstGeom prst="rect">
            <a:avLst/>
          </a:prstGeom>
          <a:noFill/>
        </p:spPr>
        <p:txBody>
          <a:bodyPr wrap="square" rtlCol="0">
            <a:spAutoFit/>
          </a:bodyPr>
          <a:lstStyle/>
          <a:p>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mixing</a:t>
            </a:r>
            <a:endParaRPr lang="et-EE"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6" name="Picture 5">
            <a:extLst>
              <a:ext uri="{FF2B5EF4-FFF2-40B4-BE49-F238E27FC236}">
                <a16:creationId xmlns:a16="http://schemas.microsoft.com/office/drawing/2014/main" id="{C98DF5C7-E2F3-4C4F-883F-157F431A70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85599" y="25399350"/>
            <a:ext cx="9313401" cy="6275725"/>
          </a:xfrm>
          <a:prstGeom prst="rect">
            <a:avLst/>
          </a:prstGeom>
        </p:spPr>
      </p:pic>
      <p:sp>
        <p:nvSpPr>
          <p:cNvPr id="8" name="Rectangle: Rounded Corners 7">
            <a:extLst>
              <a:ext uri="{FF2B5EF4-FFF2-40B4-BE49-F238E27FC236}">
                <a16:creationId xmlns:a16="http://schemas.microsoft.com/office/drawing/2014/main" id="{ACAB94FE-6B5F-42EE-B55C-B7EDA91862E6}"/>
              </a:ext>
            </a:extLst>
          </p:cNvPr>
          <p:cNvSpPr/>
          <p:nvPr/>
        </p:nvSpPr>
        <p:spPr bwMode="auto">
          <a:xfrm>
            <a:off x="11804732" y="15827400"/>
            <a:ext cx="10140868" cy="2622548"/>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pic>
        <p:nvPicPr>
          <p:cNvPr id="12" name="Picture 11">
            <a:extLst>
              <a:ext uri="{FF2B5EF4-FFF2-40B4-BE49-F238E27FC236}">
                <a16:creationId xmlns:a16="http://schemas.microsoft.com/office/drawing/2014/main" id="{9F85D684-E3F2-4AAB-B9A2-24DAEF2C8A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09639" y="9529526"/>
            <a:ext cx="9951519" cy="9079732"/>
          </a:xfrm>
          <a:prstGeom prst="rect">
            <a:avLst/>
          </a:prstGeom>
        </p:spPr>
      </p:pic>
      <p:sp>
        <p:nvSpPr>
          <p:cNvPr id="34" name="Rectangle: Rounded Corners 33">
            <a:extLst>
              <a:ext uri="{FF2B5EF4-FFF2-40B4-BE49-F238E27FC236}">
                <a16:creationId xmlns:a16="http://schemas.microsoft.com/office/drawing/2014/main" id="{E45EE1DD-2CA7-4B51-9EC9-039CA34D8029}"/>
              </a:ext>
            </a:extLst>
          </p:cNvPr>
          <p:cNvSpPr/>
          <p:nvPr/>
        </p:nvSpPr>
        <p:spPr bwMode="auto">
          <a:xfrm>
            <a:off x="900512" y="15468600"/>
            <a:ext cx="9081688" cy="1576497"/>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35" name="Rectangle: Rounded Corners 34">
            <a:extLst>
              <a:ext uri="{FF2B5EF4-FFF2-40B4-BE49-F238E27FC236}">
                <a16:creationId xmlns:a16="http://schemas.microsoft.com/office/drawing/2014/main" id="{C53B2A37-BFE8-4432-B762-9CB11116D205}"/>
              </a:ext>
            </a:extLst>
          </p:cNvPr>
          <p:cNvSpPr/>
          <p:nvPr/>
        </p:nvSpPr>
        <p:spPr bwMode="auto">
          <a:xfrm>
            <a:off x="11804732" y="24030831"/>
            <a:ext cx="8412661" cy="1952737"/>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4" name="Rectangle 3">
            <a:extLst>
              <a:ext uri="{FF2B5EF4-FFF2-40B4-BE49-F238E27FC236}">
                <a16:creationId xmlns:a16="http://schemas.microsoft.com/office/drawing/2014/main" id="{A0A177FB-C003-CC31-2C56-9A75618087C5}"/>
              </a:ext>
            </a:extLst>
          </p:cNvPr>
          <p:cNvSpPr/>
          <p:nvPr/>
        </p:nvSpPr>
        <p:spPr>
          <a:xfrm>
            <a:off x="33155973" y="17630832"/>
            <a:ext cx="10058400" cy="7698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9" name="Rectangle 8">
            <a:extLst>
              <a:ext uri="{FF2B5EF4-FFF2-40B4-BE49-F238E27FC236}">
                <a16:creationId xmlns:a16="http://schemas.microsoft.com/office/drawing/2014/main" id="{A7D17B64-9A81-10DE-8F9C-A8B74A942288}"/>
              </a:ext>
            </a:extLst>
          </p:cNvPr>
          <p:cNvSpPr>
            <a:spLocks noChangeArrowheads="1"/>
          </p:cNvSpPr>
          <p:nvPr/>
        </p:nvSpPr>
        <p:spPr bwMode="auto">
          <a:xfrm>
            <a:off x="33154025" y="1764057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What</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we</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learned</a:t>
            </a:r>
            <a:endParaRPr lang="en-US" sz="3600" dirty="0">
              <a:solidFill>
                <a:schemeClr val="bg1"/>
              </a:solidFill>
              <a:effectLst/>
              <a:latin typeface="Amaranth" panose="02000503050000020004" pitchFamily="2" charset="0"/>
            </a:endParaRPr>
          </a:p>
        </p:txBody>
      </p:sp>
      <p:sp>
        <p:nvSpPr>
          <p:cNvPr id="14" name="TextBox 13">
            <a:extLst>
              <a:ext uri="{FF2B5EF4-FFF2-40B4-BE49-F238E27FC236}">
                <a16:creationId xmlns:a16="http://schemas.microsoft.com/office/drawing/2014/main" id="{61B449F4-A8D6-28E4-58DA-0C90D5727CF5}"/>
              </a:ext>
            </a:extLst>
          </p:cNvPr>
          <p:cNvSpPr txBox="1"/>
          <p:nvPr/>
        </p:nvSpPr>
        <p:spPr>
          <a:xfrm>
            <a:off x="33448482" y="18840090"/>
            <a:ext cx="9379972" cy="6863417"/>
          </a:xfrm>
          <a:prstGeom prst="rect">
            <a:avLst/>
          </a:prstGeom>
          <a:noFill/>
        </p:spPr>
        <p:txBody>
          <a:bodyPr wrap="square" rtlCol="0">
            <a:spAutoFit/>
          </a:bodyPr>
          <a:lstStyle/>
          <a:p>
            <a:pPr marL="457200" indent="-457200">
              <a:buFont typeface="Arial" panose="020B0604020202020204" pitchFamily="34" charset="0"/>
              <a:buChar char="•"/>
            </a:pP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How</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deal</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imperfect</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data</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914400" lvl="1"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Sometimes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stations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may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have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equipment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required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measure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certain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914400" lvl="1"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When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there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are too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unknowns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better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remove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info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than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try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fit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into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may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ruin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457200" indent="-457200">
              <a:buFont typeface="Arial" panose="020B0604020202020204" pitchFamily="34" charset="0"/>
              <a:buChar char="•"/>
            </a:pP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Sometimes</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doing</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less</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more</a:t>
            </a:r>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1371600" lvl="2"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Doing</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fancy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procedures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did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always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result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in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better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a:t>
            </a:r>
          </a:p>
          <a:p>
            <a:pPr marL="1371600" lvl="2" indent="-457200">
              <a:buFont typeface="Arial" panose="020B0604020202020204" pitchFamily="34" charset="0"/>
              <a:buChar char="•"/>
            </a:pP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457200" indent="-457200">
              <a:buFont typeface="Arial" panose="020B0604020202020204" pitchFamily="34" charset="0"/>
              <a:buChar char="•"/>
            </a:pP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Try</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things</a:t>
            </a:r>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1371600" lvl="2"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things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work</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ohters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don’t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You</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wont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know</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until</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you</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try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best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solution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was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something</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done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before</a:t>
            </a:r>
            <a:r>
              <a:rPr lang="en-US" sz="2400" dirty="0">
                <a:latin typeface="Segoe UI Historic" panose="020B0502040204020203" pitchFamily="34" charset="0"/>
                <a:ea typeface="Segoe UI Historic" panose="020B0502040204020203" pitchFamily="34" charset="0"/>
                <a:cs typeface="Segoe UI Historic" panose="020B0502040204020203" pitchFamily="34" charset="0"/>
              </a:rPr>
              <a:t>, but rather a costume approach for this problem.</a:t>
            </a: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1371600" lvl="2" indent="-457200">
              <a:buFont typeface="Arial" panose="020B0604020202020204" pitchFamily="34" charset="0"/>
              <a:buChar char="•"/>
            </a:pP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1371600" lvl="2" indent="-457200">
              <a:buFont typeface="Arial" panose="020B0604020202020204" pitchFamily="34" charset="0"/>
              <a:buChar char="•"/>
            </a:pP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5" name="Rectangle: Rounded Corners 14">
            <a:extLst>
              <a:ext uri="{FF2B5EF4-FFF2-40B4-BE49-F238E27FC236}">
                <a16:creationId xmlns:a16="http://schemas.microsoft.com/office/drawing/2014/main" id="{8903E257-5C71-B5BA-E825-6AA7DCE7F03D}"/>
              </a:ext>
            </a:extLst>
          </p:cNvPr>
          <p:cNvSpPr/>
          <p:nvPr/>
        </p:nvSpPr>
        <p:spPr bwMode="auto">
          <a:xfrm>
            <a:off x="33288743" y="10514257"/>
            <a:ext cx="9788964" cy="2098807"/>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pic>
        <p:nvPicPr>
          <p:cNvPr id="1030" name="Picture 6" descr="Avaleht | Tartu Ülikool">
            <a:extLst>
              <a:ext uri="{FF2B5EF4-FFF2-40B4-BE49-F238E27FC236}">
                <a16:creationId xmlns:a16="http://schemas.microsoft.com/office/drawing/2014/main" id="{03E9CF75-FE8B-9CF3-D3DD-569F51370505}"/>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26673"/>
          <a:stretch/>
        </p:blipFill>
        <p:spPr bwMode="auto">
          <a:xfrm>
            <a:off x="37679543" y="29987274"/>
            <a:ext cx="5542204" cy="2133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2943</TotalTime>
  <Words>792</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Titillium Web</vt:lpstr>
      <vt:lpstr>Open Sans</vt:lpstr>
      <vt:lpstr>Amaranth</vt:lpstr>
      <vt:lpstr>Segoe UI Historic</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Holden Karl Hain</cp:lastModifiedBy>
  <cp:revision>78</cp:revision>
  <dcterms:modified xsi:type="dcterms:W3CDTF">2022-12-11T20:34:13Z</dcterms:modified>
  <cp:category>science research poster</cp:category>
</cp:coreProperties>
</file>