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3891200" cy="32918400"/>
  <p:notesSz cx="6858000" cy="9144000"/>
  <p:embeddedFontLst>
    <p:embeddedFont>
      <p:font typeface="Amaranth" panose="020B0604020202020204" charset="0"/>
      <p:regular r:id="rId4"/>
      <p:bold r:id="rId5"/>
      <p:italic r:id="rId6"/>
      <p:boldItalic r:id="rId7"/>
    </p:embeddedFont>
    <p:embeddedFont>
      <p:font typeface="Open Sans" pitchFamily="2" charset="0"/>
      <p:regular r:id="rId8"/>
      <p:bold r:id="rId9"/>
      <p:italic r:id="rId10"/>
      <p:boldItalic r:id="rId11"/>
    </p:embeddedFont>
    <p:embeddedFont>
      <p:font typeface="Segoe UI Historic" panose="020B0502040204020203" pitchFamily="34" charset="0"/>
      <p:regular r:id="rId12"/>
    </p:embeddedFont>
    <p:embeddedFont>
      <p:font typeface="Titillium Web" panose="020B0604020202020204" charset="0"/>
      <p:regular r:id="rId13"/>
      <p:bold r:id="rId14"/>
      <p:italic r:id="rId15"/>
      <p:boldItalic r:id="rId16"/>
    </p:embeddedFont>
  </p:embeddedFontLst>
  <p:custDataLst>
    <p:tags r:id="rId17"/>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p:scale>
          <a:sx n="66" d="100"/>
          <a:sy n="66" d="100"/>
        </p:scale>
        <p:origin x="-8034" y="-2880"/>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presProps" Target="presProps.xml"/><Relationship Id="rId3" Type="http://schemas.openxmlformats.org/officeDocument/2006/relationships/notesMaster" Target="notesMasters/notesMaster1.xml"/><Relationship Id="rId21" Type="http://schemas.openxmlformats.org/officeDocument/2006/relationships/tableStyles" Target="tableStyle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a:defPPr>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a:defPPr>
            <a:lvl1pPr algn="r">
              <a:defRPr sz="1200"/>
            </a:lvl1pPr>
          </a:lstStyle>
          <a:p>
            <a:pPr>
              <a:defRPr/>
            </a:pPr>
            <a:fld id="{B95F3361-2405-48EE-818C-467D1C2230F9}" type="slidenum">
              <a:rPr lang="en-US"/>
              <a:pPr>
                <a:defRPr/>
              </a:pPr>
              <a:t>‹#›</a:t>
            </a:fld>
            <a:endParaRPr lang="en-US"/>
          </a:p>
        </p:txBody>
      </p:sp>
    </p:spTree>
    <p:extLst>
      <p:ext uri="{BB962C8B-B14F-4D97-AF65-F5344CB8AC3E}">
        <p14:creationId xmlns:p14="http://schemas.microsoft.com/office/powerpoint/2010/main" val="3842736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a:defPPr>
            <a:lvl1pPr eaLnBrk="0" hangingPunct="0">
              <a:defRPr sz="3800">
                <a:solidFill>
                  <a:schemeClr val="tx1"/>
                </a:solidFill>
                <a:latin typeface="Arial"/>
              </a:defRPr>
            </a:lvl1pPr>
            <a:lvl2pPr marL="742950" indent="-285750" eaLnBrk="0" hangingPunct="0">
              <a:defRPr sz="3800">
                <a:solidFill>
                  <a:schemeClr val="tx1"/>
                </a:solidFill>
                <a:latin typeface="Arial"/>
              </a:defRPr>
            </a:lvl2pPr>
            <a:lvl3pPr marL="1143000" indent="-228600" eaLnBrk="0" hangingPunct="0">
              <a:defRPr sz="3800">
                <a:solidFill>
                  <a:schemeClr val="tx1"/>
                </a:solidFill>
                <a:latin typeface="Arial"/>
              </a:defRPr>
            </a:lvl3pPr>
            <a:lvl4pPr marL="1600200" indent="-228600" eaLnBrk="0" hangingPunct="0">
              <a:defRPr sz="3800">
                <a:solidFill>
                  <a:schemeClr val="tx1"/>
                </a:solidFill>
                <a:latin typeface="Arial"/>
              </a:defRPr>
            </a:lvl4pPr>
            <a:lvl5pPr marL="2057400" indent="-228600" eaLnBrk="0" hangingPunct="0">
              <a:defRPr sz="3800">
                <a:solidFill>
                  <a:schemeClr val="tx1"/>
                </a:solidFill>
                <a:latin typeface="Arial"/>
              </a:defRPr>
            </a:lvl5pPr>
            <a:lvl6pPr marL="2514600" indent="-228600" eaLnBrk="0" fontAlgn="base" hangingPunct="0">
              <a:spcBef>
                <a:spcPct val="0"/>
              </a:spcBef>
              <a:spcAft>
                <a:spcPct val="0"/>
              </a:spcAft>
              <a:defRPr sz="3800">
                <a:solidFill>
                  <a:schemeClr val="tx1"/>
                </a:solidFill>
                <a:latin typeface="Arial"/>
              </a:defRPr>
            </a:lvl6pPr>
            <a:lvl7pPr marL="2971800" indent="-228600" eaLnBrk="0" fontAlgn="base" hangingPunct="0">
              <a:spcBef>
                <a:spcPct val="0"/>
              </a:spcBef>
              <a:spcAft>
                <a:spcPct val="0"/>
              </a:spcAft>
              <a:defRPr sz="3800">
                <a:solidFill>
                  <a:schemeClr val="tx1"/>
                </a:solidFill>
                <a:latin typeface="Arial"/>
              </a:defRPr>
            </a:lvl7pPr>
            <a:lvl8pPr marL="3429000" indent="-228600" eaLnBrk="0" fontAlgn="base" hangingPunct="0">
              <a:spcBef>
                <a:spcPct val="0"/>
              </a:spcBef>
              <a:spcAft>
                <a:spcPct val="0"/>
              </a:spcAft>
              <a:defRPr sz="3800">
                <a:solidFill>
                  <a:schemeClr val="tx1"/>
                </a:solidFill>
                <a:latin typeface="Arial"/>
              </a:defRPr>
            </a:lvl8pPr>
            <a:lvl9pPr marL="3886200" indent="-228600" eaLnBrk="0" fontAlgn="base" hangingPunct="0">
              <a:spcBef>
                <a:spcPct val="0"/>
              </a:spcBef>
              <a:spcAft>
                <a:spcPct val="0"/>
              </a:spcAft>
              <a:defRPr sz="3800">
                <a:solidFill>
                  <a:schemeClr val="tx1"/>
                </a:solidFill>
                <a:latin typeface="Arial"/>
              </a:defRPr>
            </a:lvl9pPr>
          </a:lstStyle>
          <a:p>
            <a:pPr eaLnBrk="1" hangingPunct="1"/>
            <a:fld id="{78EE7683-CAC2-4B7F-B858-28F016B0AEB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CB043562-595C-41E0-A431-AB378AFFB518}" type="slidenum">
              <a:rPr lang="en-US"/>
              <a:pPr>
                <a:defRPr/>
              </a:pPr>
              <a:t>‹#›</a:t>
            </a:fld>
            <a:endParaRPr lang="en-US"/>
          </a:p>
        </p:txBody>
      </p:sp>
    </p:spTree>
    <p:extLst>
      <p:ext uri="{BB962C8B-B14F-4D97-AF65-F5344CB8AC3E}">
        <p14:creationId xmlns:p14="http://schemas.microsoft.com/office/powerpoint/2010/main" val="41195525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11865ABB-973D-4162-96BF-63AD8AB82A90}" type="slidenum">
              <a:rPr lang="en-US"/>
              <a:pPr>
                <a:defRPr/>
              </a:pPr>
              <a:t>‹#›</a:t>
            </a:fld>
            <a:endParaRPr lang="en-US"/>
          </a:p>
        </p:txBody>
      </p:sp>
    </p:spTree>
    <p:extLst>
      <p:ext uri="{BB962C8B-B14F-4D97-AF65-F5344CB8AC3E}">
        <p14:creationId xmlns:p14="http://schemas.microsoft.com/office/powerpoint/2010/main" val="42814399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638E2FC5-3957-4F45-8892-8AA180862785}" type="slidenum">
              <a:rPr lang="en-US"/>
              <a:pPr>
                <a:defRPr/>
              </a:pPr>
              <a:t>‹#›</a:t>
            </a:fld>
            <a:endParaRPr lang="en-US"/>
          </a:p>
        </p:txBody>
      </p:sp>
    </p:spTree>
    <p:extLst>
      <p:ext uri="{BB962C8B-B14F-4D97-AF65-F5344CB8AC3E}">
        <p14:creationId xmlns:p14="http://schemas.microsoft.com/office/powerpoint/2010/main" val="17592667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a:defPPr>
          </a:lstStyle>
          <a:p>
            <a:r>
              <a:rPr lang="en-US"/>
              <a:t>Click to edit Master title style</a:t>
            </a:r>
          </a:p>
        </p:txBody>
      </p:sp>
      <p:sp>
        <p:nvSpPr>
          <p:cNvPr id="3" name="Text Placeholder 2"/>
          <p:cNvSpPr>
            <a:spLocks noGrp="1"/>
          </p:cNvSpPr>
          <p:nvPr>
            <p:ph type="body" sz="half" idx="1"/>
          </p:nvPr>
        </p:nvSpPr>
        <p:spPr>
          <a:xfrm>
            <a:off x="2193925"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22021800" y="7680325"/>
            <a:ext cx="19675475" cy="21726525"/>
          </a:xfrm>
        </p:spPr>
        <p:txBody>
          <a:bodyPr/>
          <a:lstStyle>
            <a:defPPr>
              <a:defRPr kern="1200"/>
            </a:defPPr>
          </a:lstStyle>
          <a:p>
            <a:pPr lvl="0"/>
            <a:endParaRPr lang="en-US" noProof="0"/>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FA04B66-8F62-42BD-B0EA-2923AA341B7B}" type="slidenum">
              <a:rPr lang="en-US"/>
              <a:pPr>
                <a:defRPr/>
              </a:pPr>
              <a:t>‹#›</a:t>
            </a:fld>
            <a:endParaRPr lang="en-US"/>
          </a:p>
        </p:txBody>
      </p:sp>
    </p:spTree>
    <p:extLst>
      <p:ext uri="{BB962C8B-B14F-4D97-AF65-F5344CB8AC3E}">
        <p14:creationId xmlns:p14="http://schemas.microsoft.com/office/powerpoint/2010/main" val="17846588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E844B6AF-379B-4B34-AAC6-97D3032A49C6}" type="slidenum">
              <a:rPr lang="en-US"/>
              <a:pPr>
                <a:defRPr/>
              </a:pPr>
              <a:t>‹#›</a:t>
            </a:fld>
            <a:endParaRPr lang="en-US"/>
          </a:p>
        </p:txBody>
      </p:sp>
    </p:spTree>
    <p:extLst>
      <p:ext uri="{BB962C8B-B14F-4D97-AF65-F5344CB8AC3E}">
        <p14:creationId xmlns:p14="http://schemas.microsoft.com/office/powerpoint/2010/main" val="18166152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44BFBC0-7F94-4CE5-A00D-18BE726F285A}" type="slidenum">
              <a:rPr lang="en-US"/>
              <a:pPr>
                <a:defRPr/>
              </a:pPr>
              <a:t>‹#›</a:t>
            </a:fld>
            <a:endParaRPr lang="en-US"/>
          </a:p>
        </p:txBody>
      </p:sp>
    </p:spTree>
    <p:extLst>
      <p:ext uri="{BB962C8B-B14F-4D97-AF65-F5344CB8AC3E}">
        <p14:creationId xmlns:p14="http://schemas.microsoft.com/office/powerpoint/2010/main" val="41651591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CDF645C6-96DC-4F21-9A48-95AFF68A54A2}" type="slidenum">
              <a:rPr lang="en-US"/>
              <a:pPr>
                <a:defRPr/>
              </a:pPr>
              <a:t>‹#›</a:t>
            </a:fld>
            <a:endParaRPr lang="en-US"/>
          </a:p>
        </p:txBody>
      </p:sp>
    </p:spTree>
    <p:extLst>
      <p:ext uri="{BB962C8B-B14F-4D97-AF65-F5344CB8AC3E}">
        <p14:creationId xmlns:p14="http://schemas.microsoft.com/office/powerpoint/2010/main" val="38835479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C2B12CE4-144C-4A27-8B3F-7EB79E6B2146}" type="slidenum">
              <a:rPr lang="en-US"/>
              <a:pPr>
                <a:defRPr/>
              </a:pPr>
              <a:t>‹#›</a:t>
            </a:fld>
            <a:endParaRPr lang="en-US"/>
          </a:p>
        </p:txBody>
      </p:sp>
    </p:spTree>
    <p:extLst>
      <p:ext uri="{BB962C8B-B14F-4D97-AF65-F5344CB8AC3E}">
        <p14:creationId xmlns:p14="http://schemas.microsoft.com/office/powerpoint/2010/main" val="1818523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8F1FAA83-0A80-48DF-A2A9-D01CE04D8E50}" type="slidenum">
              <a:rPr lang="en-US"/>
              <a:pPr>
                <a:defRPr/>
              </a:pPr>
              <a:t>‹#›</a:t>
            </a:fld>
            <a:endParaRPr lang="en-US"/>
          </a:p>
        </p:txBody>
      </p:sp>
    </p:spTree>
    <p:extLst>
      <p:ext uri="{BB962C8B-B14F-4D97-AF65-F5344CB8AC3E}">
        <p14:creationId xmlns:p14="http://schemas.microsoft.com/office/powerpoint/2010/main" val="6583789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8203DA95-0AAE-48A7-9DEF-F9FD3932C4A9}" type="slidenum">
              <a:rPr lang="en-US"/>
              <a:pPr>
                <a:defRPr/>
              </a:pPr>
              <a:t>‹#›</a:t>
            </a:fld>
            <a:endParaRPr lang="en-US"/>
          </a:p>
        </p:txBody>
      </p:sp>
    </p:spTree>
    <p:extLst>
      <p:ext uri="{BB962C8B-B14F-4D97-AF65-F5344CB8AC3E}">
        <p14:creationId xmlns:p14="http://schemas.microsoft.com/office/powerpoint/2010/main" val="74586203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D77038B2-2801-40BE-BC48-C628781FF49E}" type="slidenum">
              <a:rPr lang="en-US"/>
              <a:pPr>
                <a:defRPr/>
              </a:pPr>
              <a:t>‹#›</a:t>
            </a:fld>
            <a:endParaRPr lang="en-US"/>
          </a:p>
        </p:txBody>
      </p:sp>
    </p:spTree>
    <p:extLst>
      <p:ext uri="{BB962C8B-B14F-4D97-AF65-F5344CB8AC3E}">
        <p14:creationId xmlns:p14="http://schemas.microsoft.com/office/powerpoint/2010/main" val="39697301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700A3960-9A0E-4A4A-BE72-10B88343DD28}" type="slidenum">
              <a:rPr lang="en-US"/>
              <a:pPr>
                <a:defRPr/>
              </a:pPr>
              <a:t>‹#›</a:t>
            </a:fld>
            <a:endParaRPr lang="en-US"/>
          </a:p>
        </p:txBody>
      </p:sp>
    </p:spTree>
    <p:extLst>
      <p:ext uri="{BB962C8B-B14F-4D97-AF65-F5344CB8AC3E}">
        <p14:creationId xmlns:p14="http://schemas.microsoft.com/office/powerpoint/2010/main" val="25863028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defRPr sz="7100" smtClean="0"/>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lgn="ctr">
              <a:defRPr sz="7100" smtClean="0"/>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lgn="r">
              <a:defRPr sz="7100" smtClean="0"/>
            </a:lvl1pPr>
          </a:lstStyle>
          <a:p>
            <a:pPr>
              <a:defRPr/>
            </a:pPr>
            <a:fld id="{2839560C-692A-406E-AC47-35009443A5A0}" type="slidenum">
              <a:rPr lang="en-US"/>
              <a:pPr>
                <a:defRPr/>
              </a:pPr>
              <a:t>‹#›</a:t>
            </a:fld>
            <a:endParaRPr lang="en-US"/>
          </a:p>
        </p:txBody>
      </p:sp>
      <p:pic>
        <p:nvPicPr>
          <p:cNvPr id="1031" name="New picture"/>
          <p:cNvPicPr/>
          <p:nvPr/>
        </p:nvPicPr>
        <p:blipFill>
          <a:blip r:embed="rId14"/>
          <a:stretch>
            <a:fillRect/>
          </a:stretch>
        </p:blipFill>
        <p:spPr>
          <a:xfrm rot="16200000">
            <a:off x="-11074400" y="16459200"/>
            <a:ext cx="14274800" cy="3937000"/>
          </a:xfrm>
          <a:prstGeom prst="rect">
            <a:avLst/>
          </a:prstGeom>
        </p:spPr>
      </p:pic>
      <p:pic>
        <p:nvPicPr>
          <p:cNvPr id="1032" name="New picture"/>
          <p:cNvPicPr/>
          <p:nvPr/>
        </p:nvPicPr>
        <p:blipFill>
          <a:blip r:embed="rId14"/>
          <a:stretch>
            <a:fillRect/>
          </a:stretch>
        </p:blipFill>
        <p:spPr>
          <a:xfrm rot="5400000">
            <a:off x="40690800" y="16459200"/>
            <a:ext cx="14274800" cy="3937000"/>
          </a:xfrm>
          <a:prstGeom prst="rect">
            <a:avLst/>
          </a:prstGeom>
        </p:spPr>
      </p:pic>
      <p:pic>
        <p:nvPicPr>
          <p:cNvPr id="1033" name="New picture"/>
          <p:cNvPicPr/>
          <p:nvPr/>
        </p:nvPicPr>
        <p:blipFill>
          <a:blip r:embed="rId15"/>
          <a:stretch>
            <a:fillRect/>
          </a:stretch>
        </p:blipFill>
        <p:spPr>
          <a:xfrm>
            <a:off x="6953250" y="33426400"/>
            <a:ext cx="29984700" cy="1460500"/>
          </a:xfrm>
          <a:prstGeom prst="rect">
            <a:avLst/>
          </a:prstGeom>
        </p:spPr>
      </p:pic>
      <p:sp>
        <p:nvSpPr>
          <p:cNvPr id="1034" name="New shape"/>
          <p:cNvSpPr/>
          <p:nvPr/>
        </p:nvSpPr>
        <p:spPr>
          <a:xfrm>
            <a:off x="69532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philosophicalseafoam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a:defPPr>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5338" indent="-1171575" algn="l" defTabSz="4703763" rtl="0" eaLnBrk="0" fontAlgn="base" hangingPunct="0">
        <a:spcBef>
          <a:spcPct val="20000"/>
        </a:spcBef>
        <a:spcAft>
          <a:spcPct val="0"/>
        </a:spcAft>
        <a:buChar char="•"/>
        <a:defRPr sz="12400">
          <a:solidFill>
            <a:schemeClr val="tx1"/>
          </a:solidFill>
          <a:latin typeface="+mn-lt"/>
        </a:defRPr>
      </a:lvl3pPr>
      <a:lvl4pPr marL="8228013" indent="-1173163"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posternerd.com/"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kaggle.com/competitions/copy-of-drinking-water-quality/"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5D5CD"/>
        </a:solidFill>
        <a:effectLst/>
      </p:bgPr>
    </p:bg>
    <p:spTree>
      <p:nvGrpSpPr>
        <p:cNvPr id="1" name=""/>
        <p:cNvGrpSpPr/>
        <p:nvPr/>
      </p:nvGrpSpPr>
      <p:grpSpPr>
        <a:xfrm>
          <a:off x="0" y="0"/>
          <a:ext cx="0" cy="0"/>
          <a:chOff x="0" y="0"/>
          <a:chExt cx="0" cy="0"/>
        </a:xfrm>
      </p:grpSpPr>
      <p:sp>
        <p:nvSpPr>
          <p:cNvPr id="36" name="Rectangle 13"/>
          <p:cNvSpPr txBox="1">
            <a:spLocks noChangeArrowheads="1"/>
          </p:cNvSpPr>
          <p:nvPr/>
        </p:nvSpPr>
        <p:spPr bwMode="auto">
          <a:xfrm>
            <a:off x="-2458" y="609601"/>
            <a:ext cx="43893659" cy="6168557"/>
          </a:xfrm>
          <a:prstGeom prst="rect">
            <a:avLst/>
          </a:prstGeom>
          <a:solidFill>
            <a:srgbClr val="028260"/>
          </a:solidFill>
          <a:ln w="60325" cap="flat">
            <a:noFill/>
            <a:miter lim="800000"/>
          </a:ln>
        </p:spPr>
        <p:txBody>
          <a:bodyPr vert="horz" wrap="square" lIns="376203" tIns="188102" rIns="376203" bIns="188102" anchor="ctr" anchorCtr="0" compatLnSpc="1">
            <a:prstTxWarp prst="textNoShape">
              <a:avLst/>
            </a:prstTxWarp>
          </a:bodyPr>
          <a:lstStyle>
            <a:defPPr>
              <a:defRPr kern="1200"/>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a:defRPr>
            </a:lvl2pPr>
            <a:lvl3pPr algn="ctr" defTabSz="3762375" rtl="0" eaLnBrk="0" fontAlgn="base" hangingPunct="0">
              <a:spcBef>
                <a:spcPct val="0"/>
              </a:spcBef>
              <a:spcAft>
                <a:spcPct val="0"/>
              </a:spcAft>
              <a:defRPr sz="18200">
                <a:solidFill>
                  <a:schemeClr val="tx2"/>
                </a:solidFill>
                <a:latin typeface="Arial"/>
              </a:defRPr>
            </a:lvl3pPr>
            <a:lvl4pPr algn="ctr" defTabSz="3762375" rtl="0" eaLnBrk="0" fontAlgn="base" hangingPunct="0">
              <a:spcBef>
                <a:spcPct val="0"/>
              </a:spcBef>
              <a:spcAft>
                <a:spcPct val="0"/>
              </a:spcAft>
              <a:defRPr sz="18200">
                <a:solidFill>
                  <a:schemeClr val="tx2"/>
                </a:solidFill>
                <a:latin typeface="Arial"/>
              </a:defRPr>
            </a:lvl4pPr>
            <a:lvl5pPr algn="ctr" defTabSz="3762375" rtl="0" eaLnBrk="0" fontAlgn="base" hangingPunct="0">
              <a:spcBef>
                <a:spcPct val="0"/>
              </a:spcBef>
              <a:spcAft>
                <a:spcPct val="0"/>
              </a:spcAft>
              <a:defRPr sz="18200">
                <a:solidFill>
                  <a:schemeClr val="tx2"/>
                </a:solidFill>
                <a:latin typeface="Arial"/>
              </a:defRPr>
            </a:lvl5pPr>
            <a:lvl6pPr marL="457200" algn="ctr" defTabSz="3762375" rtl="0" fontAlgn="base">
              <a:spcBef>
                <a:spcPct val="0"/>
              </a:spcBef>
              <a:spcAft>
                <a:spcPct val="0"/>
              </a:spcAft>
              <a:defRPr sz="18200">
                <a:solidFill>
                  <a:schemeClr val="tx2"/>
                </a:solidFill>
                <a:latin typeface="Arial"/>
              </a:defRPr>
            </a:lvl6pPr>
            <a:lvl7pPr marL="914400" algn="ctr" defTabSz="3762375" rtl="0" fontAlgn="base">
              <a:spcBef>
                <a:spcPct val="0"/>
              </a:spcBef>
              <a:spcAft>
                <a:spcPct val="0"/>
              </a:spcAft>
              <a:defRPr sz="18200">
                <a:solidFill>
                  <a:schemeClr val="tx2"/>
                </a:solidFill>
                <a:latin typeface="Arial"/>
              </a:defRPr>
            </a:lvl7pPr>
            <a:lvl8pPr marL="1371600" algn="ctr" defTabSz="3762375" rtl="0" fontAlgn="base">
              <a:spcBef>
                <a:spcPct val="0"/>
              </a:spcBef>
              <a:spcAft>
                <a:spcPct val="0"/>
              </a:spcAft>
              <a:defRPr sz="18200">
                <a:solidFill>
                  <a:schemeClr val="tx2"/>
                </a:solidFill>
                <a:latin typeface="Arial"/>
              </a:defRPr>
            </a:lvl8pPr>
            <a:lvl9pPr marL="1828800" algn="ctr" defTabSz="3762375" rtl="0" fontAlgn="base">
              <a:spcBef>
                <a:spcPct val="0"/>
              </a:spcBef>
              <a:spcAft>
                <a:spcPct val="0"/>
              </a:spcAft>
              <a:defRPr sz="18200">
                <a:solidFill>
                  <a:schemeClr val="tx2"/>
                </a:solidFill>
                <a:latin typeface="Arial"/>
              </a:defRPr>
            </a:lvl9pPr>
          </a:lstStyle>
          <a:p>
            <a:pPr eaLnBrk="1" hangingPunct="1"/>
            <a:endParaRPr lang="en-US" sz="4800" i="1">
              <a:solidFill>
                <a:schemeClr val="bg1"/>
              </a:solidFill>
              <a:latin typeface="Arial" panose="020B0604020202020204" pitchFamily="34" charset="0"/>
            </a:endParaRPr>
          </a:p>
        </p:txBody>
      </p:sp>
      <p:sp>
        <p:nvSpPr>
          <p:cNvPr id="60" name="Title 11">
            <a:extLst>
              <a:ext uri="{FF2B5EF4-FFF2-40B4-BE49-F238E27FC236}">
                <a16:creationId xmlns:a16="http://schemas.microsoft.com/office/drawing/2014/main" id="{EE7A5C51-35F0-4B71-992D-43D344D16C04}"/>
              </a:ext>
            </a:extLst>
          </p:cNvPr>
          <p:cNvSpPr txBox="1"/>
          <p:nvPr/>
        </p:nvSpPr>
        <p:spPr>
          <a:xfrm>
            <a:off x="1371600" y="1348462"/>
            <a:ext cx="41148000" cy="2746935"/>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t-EE" sz="11000" b="1" dirty="0" err="1">
                <a:solidFill>
                  <a:schemeClr val="bg1"/>
                </a:solidFill>
                <a:latin typeface="Amaranth" panose="02000503050000020004" pitchFamily="2" charset="0"/>
              </a:rPr>
              <a:t>Predicting</a:t>
            </a:r>
            <a:r>
              <a:rPr lang="et-EE" sz="11000" b="1" dirty="0">
                <a:solidFill>
                  <a:schemeClr val="bg1"/>
                </a:solidFill>
                <a:latin typeface="Amaranth" panose="02000503050000020004" pitchFamily="2" charset="0"/>
              </a:rPr>
              <a:t> </a:t>
            </a:r>
            <a:r>
              <a:rPr lang="et-EE" sz="11000" b="1" dirty="0" err="1">
                <a:solidFill>
                  <a:schemeClr val="bg1"/>
                </a:solidFill>
                <a:latin typeface="Amaranth" panose="02000503050000020004" pitchFamily="2" charset="0"/>
              </a:rPr>
              <a:t>water</a:t>
            </a:r>
            <a:r>
              <a:rPr lang="et-EE" sz="11000" b="1" dirty="0">
                <a:solidFill>
                  <a:schemeClr val="bg1"/>
                </a:solidFill>
                <a:latin typeface="Amaranth" panose="02000503050000020004" pitchFamily="2" charset="0"/>
              </a:rPr>
              <a:t> </a:t>
            </a:r>
            <a:r>
              <a:rPr lang="et-EE" sz="11000" b="1" dirty="0" err="1">
                <a:solidFill>
                  <a:schemeClr val="bg1"/>
                </a:solidFill>
                <a:latin typeface="Amaranth" panose="02000503050000020004" pitchFamily="2" charset="0"/>
              </a:rPr>
              <a:t>quality</a:t>
            </a:r>
            <a:r>
              <a:rPr lang="et-EE" sz="11000" b="1" dirty="0">
                <a:solidFill>
                  <a:schemeClr val="bg1"/>
                </a:solidFill>
                <a:latin typeface="Amaranth" panose="02000503050000020004" pitchFamily="2" charset="0"/>
              </a:rPr>
              <a:t> of Estonian </a:t>
            </a:r>
            <a:r>
              <a:rPr lang="et-EE" sz="11000" b="1" dirty="0" err="1">
                <a:solidFill>
                  <a:schemeClr val="bg1"/>
                </a:solidFill>
                <a:latin typeface="Amaranth" panose="02000503050000020004" pitchFamily="2" charset="0"/>
              </a:rPr>
              <a:t>water</a:t>
            </a:r>
            <a:r>
              <a:rPr lang="et-EE" sz="11000" b="1" dirty="0">
                <a:solidFill>
                  <a:schemeClr val="bg1"/>
                </a:solidFill>
                <a:latin typeface="Amaranth" panose="02000503050000020004" pitchFamily="2" charset="0"/>
              </a:rPr>
              <a:t> </a:t>
            </a:r>
            <a:r>
              <a:rPr lang="et-EE" sz="11000" b="1" dirty="0" err="1">
                <a:solidFill>
                  <a:schemeClr val="bg1"/>
                </a:solidFill>
                <a:latin typeface="Amaranth" panose="02000503050000020004" pitchFamily="2" charset="0"/>
              </a:rPr>
              <a:t>stations</a:t>
            </a:r>
            <a:endParaRPr lang="en-US" sz="11000" b="1" dirty="0">
              <a:solidFill>
                <a:schemeClr val="bg1"/>
              </a:solidFill>
              <a:latin typeface="Amaranth" panose="02000503050000020004" pitchFamily="2" charset="0"/>
            </a:endParaRPr>
          </a:p>
        </p:txBody>
      </p:sp>
      <p:sp>
        <p:nvSpPr>
          <p:cNvPr id="61" name="Text Placeholder 16">
            <a:extLst>
              <a:ext uri="{FF2B5EF4-FFF2-40B4-BE49-F238E27FC236}">
                <a16:creationId xmlns:a16="http://schemas.microsoft.com/office/drawing/2014/main" id="{1F3AA395-C058-4F87-B3A3-A8A8BC543EF9}"/>
              </a:ext>
            </a:extLst>
          </p:cNvPr>
          <p:cNvSpPr txBox="1"/>
          <p:nvPr/>
        </p:nvSpPr>
        <p:spPr>
          <a:xfrm>
            <a:off x="1371600" y="4451806"/>
            <a:ext cx="41148000" cy="1852815"/>
          </a:xfrm>
          <a:prstGeom prst="rect">
            <a:avLst/>
          </a:prstGeom>
        </p:spPr>
        <p:txBody>
          <a:bodyPr lIns="128016" tIns="64008" rIns="128016" bIns="64008">
            <a:spAutoFit/>
          </a:bodyP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t-EE" sz="5600" dirty="0">
                <a:solidFill>
                  <a:schemeClr val="bg1"/>
                </a:solidFill>
                <a:latin typeface="Titillium Web" panose="00000500000000000000" pitchFamily="2" charset="0"/>
              </a:rPr>
              <a:t>Team D23: Lauri Kuresoo, </a:t>
            </a:r>
            <a:r>
              <a:rPr lang="et-EE" sz="5600" dirty="0" err="1">
                <a:solidFill>
                  <a:schemeClr val="bg1"/>
                </a:solidFill>
                <a:latin typeface="Titillium Web" panose="00000500000000000000" pitchFamily="2" charset="0"/>
              </a:rPr>
              <a:t>Holden</a:t>
            </a:r>
            <a:r>
              <a:rPr lang="et-EE" sz="5600" dirty="0">
                <a:solidFill>
                  <a:schemeClr val="bg1"/>
                </a:solidFill>
                <a:latin typeface="Titillium Web" panose="00000500000000000000" pitchFamily="2" charset="0"/>
              </a:rPr>
              <a:t> Karl Hain, Rasmus Moorits Veski</a:t>
            </a:r>
          </a:p>
          <a:p>
            <a:pPr algn="ctr"/>
            <a:r>
              <a:rPr lang="et-EE" sz="5600" dirty="0">
                <a:solidFill>
                  <a:schemeClr val="bg1"/>
                </a:solidFill>
                <a:latin typeface="Titillium Web" panose="00000500000000000000" pitchFamily="2" charset="0"/>
              </a:rPr>
              <a:t>University of Tartu</a:t>
            </a:r>
            <a:endParaRPr lang="en-US" sz="5600" dirty="0">
              <a:solidFill>
                <a:schemeClr val="bg1"/>
              </a:solidFill>
              <a:latin typeface="Titillium Web" panose="00000500000000000000" pitchFamily="2" charset="0"/>
            </a:endParaRPr>
          </a:p>
        </p:txBody>
      </p:sp>
      <p:sp>
        <p:nvSpPr>
          <p:cNvPr id="41" name="Rectangle 40">
            <a:extLst>
              <a:ext uri="{FF2B5EF4-FFF2-40B4-BE49-F238E27FC236}">
                <a16:creationId xmlns:a16="http://schemas.microsoft.com/office/drawing/2014/main" id="{C24D4BC5-5256-4C2E-B3FB-87EA69B63AF3}"/>
              </a:ext>
            </a:extLst>
          </p:cNvPr>
          <p:cNvSpPr/>
          <p:nvPr/>
        </p:nvSpPr>
        <p:spPr>
          <a:xfrm>
            <a:off x="671912" y="7513379"/>
            <a:ext cx="10058400" cy="9749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45" name="Rectangle 44">
            <a:extLst>
              <a:ext uri="{FF2B5EF4-FFF2-40B4-BE49-F238E27FC236}">
                <a16:creationId xmlns:a16="http://schemas.microsoft.com/office/drawing/2014/main" id="{0F831EE1-8866-4A3E-8CAB-8624A11FF145}"/>
              </a:ext>
            </a:extLst>
          </p:cNvPr>
          <p:cNvSpPr/>
          <p:nvPr/>
        </p:nvSpPr>
        <p:spPr>
          <a:xfrm>
            <a:off x="11499932" y="7513380"/>
            <a:ext cx="20886420" cy="13196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48" name="Rectangle 47">
            <a:extLst>
              <a:ext uri="{FF2B5EF4-FFF2-40B4-BE49-F238E27FC236}">
                <a16:creationId xmlns:a16="http://schemas.microsoft.com/office/drawing/2014/main" id="{D026A6A3-D6D2-4951-8B04-EF51015D25DB}"/>
              </a:ext>
            </a:extLst>
          </p:cNvPr>
          <p:cNvSpPr/>
          <p:nvPr/>
        </p:nvSpPr>
        <p:spPr>
          <a:xfrm>
            <a:off x="11487642" y="21590516"/>
            <a:ext cx="20886420" cy="10718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1" name="Rectangle 50">
            <a:extLst>
              <a:ext uri="{FF2B5EF4-FFF2-40B4-BE49-F238E27FC236}">
                <a16:creationId xmlns:a16="http://schemas.microsoft.com/office/drawing/2014/main" id="{19BFD724-D51D-4DD6-A93A-40ABEA405C90}"/>
              </a:ext>
            </a:extLst>
          </p:cNvPr>
          <p:cNvSpPr/>
          <p:nvPr/>
        </p:nvSpPr>
        <p:spPr>
          <a:xfrm>
            <a:off x="33155973" y="7517019"/>
            <a:ext cx="10058400" cy="17628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4" name="Rectangle 53">
            <a:extLst>
              <a:ext uri="{FF2B5EF4-FFF2-40B4-BE49-F238E27FC236}">
                <a16:creationId xmlns:a16="http://schemas.microsoft.com/office/drawing/2014/main" id="{236036AE-C83F-4AC9-800C-C6574727635F}"/>
              </a:ext>
            </a:extLst>
          </p:cNvPr>
          <p:cNvSpPr/>
          <p:nvPr/>
        </p:nvSpPr>
        <p:spPr>
          <a:xfrm>
            <a:off x="671912" y="18449947"/>
            <a:ext cx="10058400" cy="137581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7" name="Rectangle 56">
            <a:extLst>
              <a:ext uri="{FF2B5EF4-FFF2-40B4-BE49-F238E27FC236}">
                <a16:creationId xmlns:a16="http://schemas.microsoft.com/office/drawing/2014/main" id="{65D5CB20-8752-4D75-A601-0EEB3443D27F}"/>
              </a:ext>
            </a:extLst>
          </p:cNvPr>
          <p:cNvSpPr/>
          <p:nvPr/>
        </p:nvSpPr>
        <p:spPr>
          <a:xfrm>
            <a:off x="33158429" y="25936994"/>
            <a:ext cx="10058400" cy="6257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8"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33384573" y="27139714"/>
            <a:ext cx="9601200" cy="193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r>
              <a:rPr lang="et-EE" dirty="0" err="1">
                <a:effectLst/>
                <a:latin typeface="Titillium Web" panose="00000500000000000000" pitchFamily="2" charset="0"/>
                <a:ea typeface="Open Sans" panose="020B0606030504020204" pitchFamily="34" charset="0"/>
                <a:cs typeface="Open Sans" panose="020B0606030504020204" pitchFamily="34" charset="0"/>
              </a:rPr>
              <a:t>Poster</a:t>
            </a:r>
            <a:r>
              <a:rPr lang="et-EE" dirty="0">
                <a:effectLst/>
                <a:latin typeface="Titillium Web" panose="00000500000000000000" pitchFamily="2" charset="0"/>
                <a:ea typeface="Open Sans" panose="020B0606030504020204" pitchFamily="34" charset="0"/>
                <a:cs typeface="Open Sans" panose="020B0606030504020204" pitchFamily="34" charset="0"/>
              </a:rPr>
              <a:t> </a:t>
            </a:r>
            <a:r>
              <a:rPr lang="et-EE" dirty="0" err="1">
                <a:effectLst/>
                <a:latin typeface="Titillium Web" panose="00000500000000000000" pitchFamily="2" charset="0"/>
                <a:ea typeface="Open Sans" panose="020B0606030504020204" pitchFamily="34" charset="0"/>
                <a:cs typeface="Open Sans" panose="020B0606030504020204" pitchFamily="34" charset="0"/>
              </a:rPr>
              <a:t>template</a:t>
            </a:r>
            <a:r>
              <a:rPr lang="et-EE" dirty="0">
                <a:effectLst/>
                <a:latin typeface="Titillium Web" panose="00000500000000000000" pitchFamily="2" charset="0"/>
                <a:ea typeface="Open Sans" panose="020B0606030504020204" pitchFamily="34" charset="0"/>
                <a:cs typeface="Open Sans" panose="020B0606030504020204" pitchFamily="34" charset="0"/>
              </a:rPr>
              <a:t> </a:t>
            </a:r>
            <a:r>
              <a:rPr lang="et-EE" dirty="0" err="1">
                <a:effectLst/>
                <a:latin typeface="Titillium Web" panose="00000500000000000000" pitchFamily="2" charset="0"/>
                <a:ea typeface="Open Sans" panose="020B0606030504020204" pitchFamily="34" charset="0"/>
                <a:cs typeface="Open Sans" panose="020B0606030504020204" pitchFamily="34" charset="0"/>
              </a:rPr>
              <a:t>from</a:t>
            </a:r>
            <a:r>
              <a:rPr lang="et-EE" dirty="0">
                <a:effectLst/>
                <a:latin typeface="Titillium Web" panose="00000500000000000000" pitchFamily="2" charset="0"/>
                <a:ea typeface="Open Sans" panose="020B0606030504020204" pitchFamily="34" charset="0"/>
                <a:cs typeface="Open Sans" panose="020B0606030504020204" pitchFamily="34" charset="0"/>
              </a:rPr>
              <a:t> </a:t>
            </a:r>
            <a:r>
              <a:rPr lang="et-EE" dirty="0">
                <a:effectLst/>
                <a:latin typeface="Titillium Web" panose="00000500000000000000" pitchFamily="2" charset="0"/>
                <a:ea typeface="Open Sans" panose="020B0606030504020204" pitchFamily="34" charset="0"/>
                <a:cs typeface="Open Sans" panose="020B0606030504020204" pitchFamily="34" charset="0"/>
                <a:hlinkClick r:id="rId3"/>
              </a:rPr>
              <a:t>https://www.posternerd.com/</a:t>
            </a:r>
            <a:endParaRPr lang="et-EE" dirty="0">
              <a:effectLst/>
              <a:latin typeface="Titillium Web" panose="00000500000000000000" pitchFamily="2" charset="0"/>
              <a:ea typeface="Open Sans" panose="020B0606030504020204" pitchFamily="34" charset="0"/>
              <a:cs typeface="Open Sans" panose="020B0606030504020204" pitchFamily="34" charset="0"/>
            </a:endParaRPr>
          </a:p>
          <a:p>
            <a:r>
              <a:rPr lang="et-EE" dirty="0" err="1">
                <a:effectLst/>
                <a:latin typeface="Titillium Web" panose="00000500000000000000" pitchFamily="2" charset="0"/>
                <a:ea typeface="Open Sans" panose="020B0606030504020204" pitchFamily="34" charset="0"/>
                <a:cs typeface="Open Sans" panose="020B0606030504020204" pitchFamily="34" charset="0"/>
              </a:rPr>
              <a:t>Kaggle</a:t>
            </a:r>
            <a:r>
              <a:rPr lang="et-EE" dirty="0">
                <a:effectLst/>
                <a:latin typeface="Titillium Web" panose="00000500000000000000" pitchFamily="2" charset="0"/>
                <a:ea typeface="Open Sans" panose="020B0606030504020204" pitchFamily="34" charset="0"/>
                <a:cs typeface="Open Sans" panose="020B0606030504020204" pitchFamily="34" charset="0"/>
              </a:rPr>
              <a:t> </a:t>
            </a:r>
            <a:r>
              <a:rPr lang="et-EE" dirty="0" err="1">
                <a:effectLst/>
                <a:latin typeface="Titillium Web" panose="00000500000000000000" pitchFamily="2" charset="0"/>
                <a:ea typeface="Open Sans" panose="020B0606030504020204" pitchFamily="34" charset="0"/>
                <a:cs typeface="Open Sans" panose="020B0606030504020204" pitchFamily="34" charset="0"/>
              </a:rPr>
              <a:t>contest</a:t>
            </a:r>
            <a:r>
              <a:rPr lang="et-EE" dirty="0">
                <a:effectLst/>
                <a:latin typeface="Titillium Web" panose="00000500000000000000" pitchFamily="2" charset="0"/>
                <a:ea typeface="Open Sans" panose="020B0606030504020204" pitchFamily="34" charset="0"/>
                <a:cs typeface="Open Sans" panose="020B0606030504020204" pitchFamily="34" charset="0"/>
              </a:rPr>
              <a:t>: </a:t>
            </a:r>
            <a:r>
              <a:rPr lang="en-US" dirty="0">
                <a:effectLst/>
                <a:latin typeface="Titillium Web" panose="00000500000000000000" pitchFamily="2" charset="0"/>
                <a:ea typeface="Open Sans" panose="020B0606030504020204" pitchFamily="34" charset="0"/>
                <a:cs typeface="Open Sans" panose="020B0606030504020204" pitchFamily="34" charset="0"/>
                <a:hlinkClick r:id="rId4"/>
              </a:rPr>
              <a:t>https://www.kaggle.com/competitions/copy-of-drinking-water-quality/</a:t>
            </a:r>
            <a:endParaRPr lang="et-EE" dirty="0">
              <a:effectLst/>
              <a:latin typeface="Titillium Web" panose="00000500000000000000" pitchFamily="2" charset="0"/>
              <a:ea typeface="Open Sans" panose="020B0606030504020204" pitchFamily="34" charset="0"/>
              <a:cs typeface="Open Sans" panose="020B0606030504020204" pitchFamily="34" charset="0"/>
            </a:endParaRPr>
          </a:p>
          <a:p>
            <a:endParaRPr lang="et-EE" dirty="0">
              <a:effectLst/>
              <a:latin typeface="Titillium Web" panose="00000500000000000000" pitchFamily="2" charset="0"/>
              <a:ea typeface="Open Sans" panose="020B0606030504020204" pitchFamily="34" charset="0"/>
              <a:cs typeface="Open Sans" panose="020B0606030504020204" pitchFamily="34" charset="0"/>
            </a:endParaRPr>
          </a:p>
          <a:p>
            <a:endParaRPr lang="en-US" dirty="0">
              <a:effectLst/>
              <a:latin typeface="Titillium Web" panose="00000500000000000000" pitchFamily="2" charset="0"/>
              <a:ea typeface="Open Sans" panose="020B0606030504020204" pitchFamily="34" charset="0"/>
              <a:cs typeface="Open Sans" panose="020B0606030504020204" pitchFamily="34" charset="0"/>
            </a:endParaRPr>
          </a:p>
        </p:txBody>
      </p:sp>
      <p:sp>
        <p:nvSpPr>
          <p:cNvPr id="44" name="Rectangle 43">
            <a:extLst>
              <a:ext uri="{FF2B5EF4-FFF2-40B4-BE49-F238E27FC236}">
                <a16:creationId xmlns:a16="http://schemas.microsoft.com/office/drawing/2014/main" id="{4EDA12B6-07B5-44F9-8F8B-E1BE66469DB6}"/>
              </a:ext>
            </a:extLst>
          </p:cNvPr>
          <p:cNvSpPr>
            <a:spLocks noChangeArrowheads="1"/>
          </p:cNvSpPr>
          <p:nvPr/>
        </p:nvSpPr>
        <p:spPr bwMode="auto">
          <a:xfrm>
            <a:off x="671912" y="7517021"/>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t-EE" sz="3600" dirty="0" err="1">
                <a:solidFill>
                  <a:schemeClr val="bg1"/>
                </a:solidFill>
                <a:effectLst/>
                <a:latin typeface="Amaranth" panose="02000503050000020004" pitchFamily="2" charset="0"/>
              </a:rPr>
              <a:t>Introduction</a:t>
            </a:r>
            <a:endParaRPr lang="en-US" sz="3600" dirty="0">
              <a:solidFill>
                <a:schemeClr val="bg1"/>
              </a:solidFill>
              <a:effectLst/>
              <a:latin typeface="Amaranth" panose="02000503050000020004" pitchFamily="2" charset="0"/>
            </a:endParaRPr>
          </a:p>
        </p:txBody>
      </p:sp>
      <p:sp>
        <p:nvSpPr>
          <p:cNvPr id="56" name="Rectangle 55">
            <a:extLst>
              <a:ext uri="{FF2B5EF4-FFF2-40B4-BE49-F238E27FC236}">
                <a16:creationId xmlns:a16="http://schemas.microsoft.com/office/drawing/2014/main" id="{8C463412-CC68-4A0F-AE72-68EF99EB2F46}"/>
              </a:ext>
            </a:extLst>
          </p:cNvPr>
          <p:cNvSpPr>
            <a:spLocks noChangeArrowheads="1"/>
          </p:cNvSpPr>
          <p:nvPr/>
        </p:nvSpPr>
        <p:spPr bwMode="auto">
          <a:xfrm>
            <a:off x="671912" y="18016401"/>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t-EE" sz="3600" dirty="0" err="1">
                <a:solidFill>
                  <a:schemeClr val="bg1"/>
                </a:solidFill>
                <a:effectLst/>
                <a:latin typeface="Amaranth" panose="02000503050000020004" pitchFamily="2" charset="0"/>
              </a:rPr>
              <a:t>Data</a:t>
            </a:r>
            <a:endParaRPr lang="en-US" sz="3600" dirty="0">
              <a:solidFill>
                <a:schemeClr val="bg1"/>
              </a:solidFill>
              <a:effectLst/>
              <a:latin typeface="Amaranth" panose="02000503050000020004" pitchFamily="2" charset="0"/>
            </a:endParaRPr>
          </a:p>
        </p:txBody>
      </p:sp>
      <p:sp>
        <p:nvSpPr>
          <p:cNvPr id="47" name="Rectangle 46">
            <a:extLst>
              <a:ext uri="{FF2B5EF4-FFF2-40B4-BE49-F238E27FC236}">
                <a16:creationId xmlns:a16="http://schemas.microsoft.com/office/drawing/2014/main" id="{868B6862-5CC5-4906-AC03-EA9661AD1346}"/>
              </a:ext>
            </a:extLst>
          </p:cNvPr>
          <p:cNvSpPr>
            <a:spLocks noChangeArrowheads="1"/>
          </p:cNvSpPr>
          <p:nvPr/>
        </p:nvSpPr>
        <p:spPr bwMode="auto">
          <a:xfrm>
            <a:off x="11499932" y="7519050"/>
            <a:ext cx="20886420" cy="851269"/>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algn="ctr" defTabSz="4702588">
              <a:defRPr/>
            </a:pPr>
            <a:r>
              <a:rPr lang="en-US" sz="3600" dirty="0">
                <a:solidFill>
                  <a:schemeClr val="bg1"/>
                </a:solidFill>
                <a:effectLst/>
                <a:latin typeface="Amaranth" panose="02000503050000020004" pitchFamily="2" charset="0"/>
              </a:rPr>
              <a:t>Methodology</a:t>
            </a:r>
          </a:p>
        </p:txBody>
      </p:sp>
      <p:sp>
        <p:nvSpPr>
          <p:cNvPr id="50" name="Rectangle 49">
            <a:extLst>
              <a:ext uri="{FF2B5EF4-FFF2-40B4-BE49-F238E27FC236}">
                <a16:creationId xmlns:a16="http://schemas.microsoft.com/office/drawing/2014/main" id="{3D96BB99-3F6E-4E73-BA6B-A122D83B12A2}"/>
              </a:ext>
            </a:extLst>
          </p:cNvPr>
          <p:cNvSpPr>
            <a:spLocks noChangeArrowheads="1"/>
          </p:cNvSpPr>
          <p:nvPr/>
        </p:nvSpPr>
        <p:spPr bwMode="auto">
          <a:xfrm>
            <a:off x="11487642" y="21590515"/>
            <a:ext cx="20886420" cy="905087"/>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algn="ctr" defTabSz="4702588">
              <a:defRPr/>
            </a:pPr>
            <a:r>
              <a:rPr lang="en-US" sz="3600" dirty="0">
                <a:solidFill>
                  <a:schemeClr val="bg1"/>
                </a:solidFill>
                <a:effectLst/>
                <a:latin typeface="Amaranth" panose="02000503050000020004" pitchFamily="2" charset="0"/>
              </a:rPr>
              <a:t>Results</a:t>
            </a:r>
          </a:p>
        </p:txBody>
      </p:sp>
      <p:sp>
        <p:nvSpPr>
          <p:cNvPr id="53" name="Rectangle 52">
            <a:extLst>
              <a:ext uri="{FF2B5EF4-FFF2-40B4-BE49-F238E27FC236}">
                <a16:creationId xmlns:a16="http://schemas.microsoft.com/office/drawing/2014/main" id="{0BE282AE-183A-4D49-B152-23A5A101BEA6}"/>
              </a:ext>
            </a:extLst>
          </p:cNvPr>
          <p:cNvSpPr>
            <a:spLocks noChangeArrowheads="1"/>
          </p:cNvSpPr>
          <p:nvPr/>
        </p:nvSpPr>
        <p:spPr bwMode="auto">
          <a:xfrm>
            <a:off x="33155973" y="7513379"/>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3600" dirty="0">
                <a:solidFill>
                  <a:schemeClr val="bg1"/>
                </a:solidFill>
                <a:effectLst/>
                <a:latin typeface="Amaranth" panose="02000503050000020004" pitchFamily="2" charset="0"/>
              </a:rPr>
              <a:t>Conclusion</a:t>
            </a:r>
            <a:r>
              <a:rPr lang="et-EE" sz="3600" dirty="0">
                <a:solidFill>
                  <a:schemeClr val="bg1"/>
                </a:solidFill>
                <a:effectLst/>
                <a:latin typeface="Amaranth" panose="02000503050000020004" pitchFamily="2" charset="0"/>
              </a:rPr>
              <a:t> / </a:t>
            </a:r>
            <a:r>
              <a:rPr lang="et-EE" sz="3600" dirty="0" err="1">
                <a:solidFill>
                  <a:schemeClr val="bg1"/>
                </a:solidFill>
                <a:effectLst/>
                <a:latin typeface="Amaranth" panose="02000503050000020004" pitchFamily="2" charset="0"/>
              </a:rPr>
              <a:t>What</a:t>
            </a:r>
            <a:r>
              <a:rPr lang="et-EE" sz="3600" dirty="0">
                <a:solidFill>
                  <a:schemeClr val="bg1"/>
                </a:solidFill>
                <a:effectLst/>
                <a:latin typeface="Amaranth" panose="02000503050000020004" pitchFamily="2" charset="0"/>
              </a:rPr>
              <a:t> </a:t>
            </a:r>
            <a:r>
              <a:rPr lang="et-EE" sz="3600" dirty="0" err="1">
                <a:solidFill>
                  <a:schemeClr val="bg1"/>
                </a:solidFill>
                <a:effectLst/>
                <a:latin typeface="Amaranth" panose="02000503050000020004" pitchFamily="2" charset="0"/>
              </a:rPr>
              <a:t>we</a:t>
            </a:r>
            <a:r>
              <a:rPr lang="et-EE" sz="3600" dirty="0">
                <a:solidFill>
                  <a:schemeClr val="bg1"/>
                </a:solidFill>
                <a:effectLst/>
                <a:latin typeface="Amaranth" panose="02000503050000020004" pitchFamily="2" charset="0"/>
              </a:rPr>
              <a:t> </a:t>
            </a:r>
            <a:r>
              <a:rPr lang="et-EE" sz="3600" dirty="0" err="1">
                <a:solidFill>
                  <a:schemeClr val="bg1"/>
                </a:solidFill>
                <a:effectLst/>
                <a:latin typeface="Amaranth" panose="02000503050000020004" pitchFamily="2" charset="0"/>
              </a:rPr>
              <a:t>learned</a:t>
            </a:r>
            <a:endParaRPr lang="en-US" sz="3600" dirty="0">
              <a:solidFill>
                <a:schemeClr val="bg1"/>
              </a:solidFill>
              <a:effectLst/>
              <a:latin typeface="Amaranth" panose="02000503050000020004" pitchFamily="2" charset="0"/>
            </a:endParaRPr>
          </a:p>
        </p:txBody>
      </p:sp>
      <p:sp>
        <p:nvSpPr>
          <p:cNvPr id="59" name="Rectangle 58">
            <a:extLst>
              <a:ext uri="{FF2B5EF4-FFF2-40B4-BE49-F238E27FC236}">
                <a16:creationId xmlns:a16="http://schemas.microsoft.com/office/drawing/2014/main" id="{5EDC1F28-88BB-4DAD-9112-B4904B4A7E46}"/>
              </a:ext>
            </a:extLst>
          </p:cNvPr>
          <p:cNvSpPr>
            <a:spLocks noChangeArrowheads="1"/>
          </p:cNvSpPr>
          <p:nvPr/>
        </p:nvSpPr>
        <p:spPr bwMode="auto">
          <a:xfrm>
            <a:off x="33158429" y="25936992"/>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t-EE" sz="3600" dirty="0" err="1">
                <a:solidFill>
                  <a:schemeClr val="bg1"/>
                </a:solidFill>
                <a:effectLst/>
                <a:latin typeface="Amaranth" panose="02000503050000020004" pitchFamily="2" charset="0"/>
              </a:rPr>
              <a:t>Sources</a:t>
            </a:r>
            <a:endParaRPr lang="en-US" sz="3600" dirty="0">
              <a:solidFill>
                <a:schemeClr val="bg1"/>
              </a:solidFill>
              <a:effectLst/>
              <a:latin typeface="Amaranth" panose="02000503050000020004" pitchFamily="2" charset="0"/>
            </a:endParaRPr>
          </a:p>
        </p:txBody>
      </p:sp>
      <p:sp>
        <p:nvSpPr>
          <p:cNvPr id="38" name="Text Box 6">
            <a:extLst>
              <a:ext uri="{FF2B5EF4-FFF2-40B4-BE49-F238E27FC236}">
                <a16:creationId xmlns:a16="http://schemas.microsoft.com/office/drawing/2014/main" id="{58B3357B-4821-4FA8-8444-207C696AAAD4}"/>
              </a:ext>
            </a:extLst>
          </p:cNvPr>
          <p:cNvSpPr txBox="1">
            <a:spLocks noChangeArrowheads="1"/>
          </p:cNvSpPr>
          <p:nvPr/>
        </p:nvSpPr>
        <p:spPr bwMode="auto">
          <a:xfrm>
            <a:off x="900512" y="8719741"/>
            <a:ext cx="9601200" cy="8325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800" b="0" i="0" dirty="0">
                <a:solidFill>
                  <a:srgbClr val="050505"/>
                </a:solidFill>
                <a:effectLst/>
                <a:latin typeface="Segoe UI Historic" panose="020B0502040204020203" pitchFamily="34" charset="0"/>
              </a:rPr>
              <a:t>Despite the fact that most of our planet is covered with water, not more than 3 % of this amount is fresh. To make sure that the water is safe to drink, the Estonian Health Board has been measuring its quality in more than thousand water stations across the country thereby making sure that every citizen will get the freshest water right from their tap. </a:t>
            </a:r>
            <a:endParaRPr lang="et-EE" sz="2800" b="0" i="0" dirty="0">
              <a:solidFill>
                <a:srgbClr val="050505"/>
              </a:solidFill>
              <a:effectLst/>
              <a:latin typeface="Segoe UI Historic" panose="020B0502040204020203" pitchFamily="34" charset="0"/>
            </a:endParaRPr>
          </a:p>
          <a:p>
            <a:endParaRPr lang="et-EE" sz="2800" dirty="0">
              <a:solidFill>
                <a:srgbClr val="050505"/>
              </a:solidFill>
              <a:latin typeface="Segoe UI Historic" panose="020B0502040204020203" pitchFamily="34" charset="0"/>
            </a:endParaRPr>
          </a:p>
          <a:p>
            <a:r>
              <a:rPr lang="en-US" sz="2800" b="0" i="0" dirty="0">
                <a:solidFill>
                  <a:srgbClr val="050505"/>
                </a:solidFill>
                <a:effectLst/>
                <a:latin typeface="Segoe UI Historic" panose="020B0502040204020203" pitchFamily="34" charset="0"/>
              </a:rPr>
              <a:t>To bring water quality measurement to the next level and automate working process of Estonian water inspectors, Estonian government would like to invent predictive water quality model that would enable them to prioritize the tests or react proactively to the deterioration of the water conditions. Therefore, enhancing the role of scientific and data-driven approach on a governmental level. </a:t>
            </a:r>
            <a:endParaRPr lang="et-EE" sz="2800" b="0" i="0" dirty="0">
              <a:solidFill>
                <a:srgbClr val="050505"/>
              </a:solidFill>
              <a:effectLst/>
              <a:latin typeface="Segoe UI Historic" panose="020B0502040204020203" pitchFamily="34" charset="0"/>
            </a:endParaRPr>
          </a:p>
          <a:p>
            <a:endParaRPr lang="et-EE" sz="2800" dirty="0">
              <a:solidFill>
                <a:srgbClr val="050505"/>
              </a:solidFill>
              <a:latin typeface="Segoe UI Historic" panose="020B0502040204020203" pitchFamily="34" charset="0"/>
            </a:endParaRPr>
          </a:p>
          <a:p>
            <a:r>
              <a:rPr lang="en-US" sz="2800" b="1" i="0" dirty="0">
                <a:solidFill>
                  <a:srgbClr val="050505"/>
                </a:solidFill>
                <a:effectLst/>
                <a:latin typeface="Segoe UI Historic" panose="020B0502040204020203" pitchFamily="34" charset="0"/>
              </a:rPr>
              <a:t>Our goal in this competition is to create a model that predicts the water quality in Estonian water stations with 90% accuracy.</a:t>
            </a:r>
            <a:endParaRPr lang="en-US" sz="2800" b="1" dirty="0">
              <a:latin typeface="Titillium Web" panose="00000500000000000000" pitchFamily="2" charset="0"/>
              <a:ea typeface="Open Sans" panose="020B0606030504020204" pitchFamily="34" charset="0"/>
              <a:cs typeface="Open Sans" panose="020B0606030504020204" pitchFamily="34" charset="0"/>
            </a:endParaRPr>
          </a:p>
        </p:txBody>
      </p:sp>
      <p:sp>
        <p:nvSpPr>
          <p:cNvPr id="39" name="Text Box 6">
            <a:extLst>
              <a:ext uri="{FF2B5EF4-FFF2-40B4-BE49-F238E27FC236}">
                <a16:creationId xmlns:a16="http://schemas.microsoft.com/office/drawing/2014/main" id="{1B3DAFDC-3567-41A6-899A-8D92E3BE5771}"/>
              </a:ext>
            </a:extLst>
          </p:cNvPr>
          <p:cNvSpPr txBox="1">
            <a:spLocks noChangeArrowheads="1"/>
          </p:cNvSpPr>
          <p:nvPr/>
        </p:nvSpPr>
        <p:spPr bwMode="auto">
          <a:xfrm>
            <a:off x="1126655" y="19666906"/>
            <a:ext cx="9601200" cy="569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t-EE" sz="2800" dirty="0" err="1">
                <a:latin typeface="Titillium Web" panose="00000500000000000000" pitchFamily="2" charset="0"/>
                <a:ea typeface="Open Sans" panose="020B0606030504020204" pitchFamily="34" charset="0"/>
                <a:cs typeface="Open Sans" panose="020B0606030504020204" pitchFamily="34" charset="0"/>
              </a:rPr>
              <a:t>Train</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data</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Nan</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values</a:t>
            </a:r>
            <a:endParaRPr lang="en-US" sz="28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64" name="Text Box 6">
            <a:extLst>
              <a:ext uri="{FF2B5EF4-FFF2-40B4-BE49-F238E27FC236}">
                <a16:creationId xmlns:a16="http://schemas.microsoft.com/office/drawing/2014/main" id="{862E7ADB-31DC-4FA6-AC30-3482F9072D83}"/>
              </a:ext>
            </a:extLst>
          </p:cNvPr>
          <p:cNvSpPr txBox="1">
            <a:spLocks noChangeArrowheads="1"/>
          </p:cNvSpPr>
          <p:nvPr/>
        </p:nvSpPr>
        <p:spPr bwMode="auto">
          <a:xfrm>
            <a:off x="11804732" y="9550738"/>
            <a:ext cx="10217068" cy="11526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As a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large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chunk</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of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our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data</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was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usable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could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simply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replace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mean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median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mode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a:t>
            </a:r>
          </a:p>
          <a:p>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Therefore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opted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create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many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different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and have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them</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vote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approach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could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simply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drop</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all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lines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containing</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NaN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values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and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predict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made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up</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results</a:t>
            </a:r>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For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most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of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our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used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RandomForestClassifier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as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able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separate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attributes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and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extreme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values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worked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well</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for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because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had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very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low</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correlations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a:t>
            </a:r>
          </a:p>
          <a:p>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First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tried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create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model</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from</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each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attribute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separately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as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seems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logical</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when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one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feature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of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water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quality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bad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water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drinkable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Unfortunately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approach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did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yield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satisfactory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results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a:t>
            </a:r>
          </a:p>
          <a:p>
            <a:endParaRPr lang="et-EE" sz="2800" b="1"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n-US" sz="2800" b="1" dirty="0">
                <a:latin typeface="Segoe UI Historic" panose="020B0502040204020203" pitchFamily="34" charset="0"/>
                <a:ea typeface="Segoe UI Historic" panose="020B0502040204020203" pitchFamily="34" charset="0"/>
                <a:cs typeface="Segoe UI Historic" panose="020B0502040204020203" pitchFamily="34" charset="0"/>
              </a:rPr>
              <a:t>W</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e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decided</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make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containing</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2-15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attributes.There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were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too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many</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attributes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do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for</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each</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permutation</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so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designed</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an</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algorithm</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(image 1)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that</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guarantees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that</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each</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two</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attributes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appear</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in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same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model</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least</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once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a:t>
            </a:r>
            <a:r>
              <a:rPr lang="en-US" sz="2800" b="1" dirty="0">
                <a:latin typeface="Segoe UI Historic" panose="020B0502040204020203" pitchFamily="34" charset="0"/>
                <a:ea typeface="Segoe UI Historic" panose="020B0502040204020203" pitchFamily="34" charset="0"/>
                <a:cs typeface="Segoe UI Historic" panose="020B0502040204020203" pitchFamily="34" charset="0"/>
              </a:rPr>
              <a:t> This strategy ended up producing the most accurate models.</a:t>
            </a:r>
            <a:endParaRPr lang="et-EE" sz="2800" b="1"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t-EE" sz="3200"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Other</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methods</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tried</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but</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were</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as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successful</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included</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oversampling</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neural</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networks</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using</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only</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attributes</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high</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correlation</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SMOTE, ADASYN and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parameter</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tuning</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(on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randomforest</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a:t>
            </a:r>
          </a:p>
          <a:p>
            <a:endParaRPr lang="en-US" sz="32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251" name="Text Box 6">
            <a:extLst>
              <a:ext uri="{FF2B5EF4-FFF2-40B4-BE49-F238E27FC236}">
                <a16:creationId xmlns:a16="http://schemas.microsoft.com/office/drawing/2014/main" id="{415768D9-2D35-44FA-889C-1EC1DE8F0C08}"/>
              </a:ext>
            </a:extLst>
          </p:cNvPr>
          <p:cNvSpPr txBox="1">
            <a:spLocks noChangeArrowheads="1"/>
          </p:cNvSpPr>
          <p:nvPr/>
        </p:nvSpPr>
        <p:spPr bwMode="auto">
          <a:xfrm>
            <a:off x="11961526" y="24347729"/>
            <a:ext cx="8255867" cy="6601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We did not </a:t>
            </a:r>
            <a:r>
              <a:rPr lang="en-US" sz="2800" b="1" i="0" dirty="0" err="1">
                <a:effectLst/>
                <a:latin typeface="Segoe UI Historic" panose="020B0502040204020203" pitchFamily="34" charset="0"/>
                <a:ea typeface="Segoe UI Historic" panose="020B0502040204020203" pitchFamily="34" charset="0"/>
                <a:cs typeface="Segoe UI Historic" panose="020B0502040204020203" pitchFamily="34" charset="0"/>
              </a:rPr>
              <a:t>achi</a:t>
            </a:r>
            <a:r>
              <a:rPr lang="et-EE"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e</a:t>
            </a:r>
            <a:r>
              <a:rPr lang="en-US" sz="2800" b="1" i="0" dirty="0" err="1">
                <a:effectLst/>
                <a:latin typeface="Segoe UI Historic" panose="020B0502040204020203" pitchFamily="34" charset="0"/>
                <a:ea typeface="Segoe UI Historic" panose="020B0502040204020203" pitchFamily="34" charset="0"/>
                <a:cs typeface="Segoe UI Historic" panose="020B0502040204020203" pitchFamily="34" charset="0"/>
              </a:rPr>
              <a:t>ve</a:t>
            </a:r>
            <a:r>
              <a:rPr lang="en-US"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 our goal, as it was harder than expected,</a:t>
            </a:r>
            <a:r>
              <a:rPr lang="et-EE"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i="0" dirty="0" err="1">
                <a:effectLst/>
                <a:latin typeface="Segoe UI Historic" panose="020B0502040204020203" pitchFamily="34" charset="0"/>
                <a:ea typeface="Segoe UI Historic" panose="020B0502040204020203" pitchFamily="34" charset="0"/>
                <a:cs typeface="Segoe UI Historic" panose="020B0502040204020203" pitchFamily="34" charset="0"/>
              </a:rPr>
              <a:t>especially</a:t>
            </a:r>
            <a:r>
              <a:rPr lang="et-EE"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i="0" dirty="0" err="1">
                <a:effectLst/>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i="0" dirty="0" err="1">
                <a:effectLst/>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i="0" dirty="0" err="1">
                <a:effectLst/>
                <a:latin typeface="Segoe UI Historic" panose="020B0502040204020203" pitchFamily="34" charset="0"/>
                <a:ea typeface="Segoe UI Historic" panose="020B0502040204020203" pitchFamily="34" charset="0"/>
                <a:cs typeface="Segoe UI Historic" panose="020B0502040204020203" pitchFamily="34" charset="0"/>
              </a:rPr>
              <a:t>data</a:t>
            </a:r>
            <a:r>
              <a:rPr lang="et-EE"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i="0" dirty="0" err="1">
                <a:effectLst/>
                <a:latin typeface="Segoe UI Historic" panose="020B0502040204020203" pitchFamily="34" charset="0"/>
                <a:ea typeface="Segoe UI Historic" panose="020B0502040204020203" pitchFamily="34" charset="0"/>
                <a:cs typeface="Segoe UI Historic" panose="020B0502040204020203" pitchFamily="34" charset="0"/>
              </a:rPr>
              <a:t>given</a:t>
            </a:r>
            <a:r>
              <a:rPr lang="et-EE"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a:t>
            </a:r>
            <a:r>
              <a:rPr lang="en-US" sz="2800" b="1" i="0" dirty="0">
                <a:effectLst/>
                <a:latin typeface="Segoe UI Historic" panose="020B0502040204020203" pitchFamily="34" charset="0"/>
                <a:ea typeface="Segoe UI Historic" panose="020B0502040204020203" pitchFamily="34" charset="0"/>
                <a:cs typeface="Segoe UI Historic" panose="020B0502040204020203" pitchFamily="34" charset="0"/>
              </a:rPr>
              <a:t> but we still managed to win the Kaggle competition.</a:t>
            </a:r>
          </a:p>
          <a:p>
            <a:br>
              <a:rPr lang="en-US" sz="2800" dirty="0">
                <a:latin typeface="Segoe UI Historic" panose="020B0502040204020203" pitchFamily="34" charset="0"/>
                <a:ea typeface="Segoe UI Historic" panose="020B0502040204020203" pitchFamily="34" charset="0"/>
                <a:cs typeface="Segoe UI Historic" panose="020B0502040204020203" pitchFamily="34" charset="0"/>
              </a:rPr>
            </a:b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The models that predicted less </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positiive </a:t>
            </a:r>
            <a:r>
              <a:rPr lang="et-EE" sz="2800" b="0" i="0" dirty="0" err="1">
                <a:effectLst/>
                <a:latin typeface="Segoe UI Historic" panose="020B0502040204020203" pitchFamily="34" charset="0"/>
                <a:ea typeface="Segoe UI Historic" panose="020B0502040204020203" pitchFamily="34" charset="0"/>
                <a:cs typeface="Segoe UI Historic" panose="020B0502040204020203" pitchFamily="34" charset="0"/>
              </a:rPr>
              <a:t>results</a:t>
            </a: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did better than the models that predicted more. Predicting fewer ones</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results in higher confidence.</a:t>
            </a:r>
            <a:endPar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endParaRPr>
          </a:p>
          <a:p>
            <a:br>
              <a:rPr lang="en-US" sz="2800" dirty="0">
                <a:latin typeface="Segoe UI Historic" panose="020B0502040204020203" pitchFamily="34" charset="0"/>
                <a:ea typeface="Segoe UI Historic" panose="020B0502040204020203" pitchFamily="34" charset="0"/>
                <a:cs typeface="Segoe UI Historic" panose="020B0502040204020203" pitchFamily="34" charset="0"/>
              </a:rPr>
            </a:b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Accuracy is not the best indicator of a good model in our case because predicting all zeros gave </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84</a:t>
            </a: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accuracy.</a:t>
            </a:r>
          </a:p>
          <a:p>
            <a:br>
              <a:rPr lang="en-US" sz="2800" dirty="0">
                <a:latin typeface="Segoe UI Historic" panose="020B0502040204020203" pitchFamily="34" charset="0"/>
                <a:ea typeface="Segoe UI Historic" panose="020B0502040204020203" pitchFamily="34" charset="0"/>
                <a:cs typeface="Segoe UI Historic" panose="020B0502040204020203" pitchFamily="34" charset="0"/>
              </a:rPr>
            </a:b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The better </a:t>
            </a:r>
            <a:r>
              <a:rPr lang="en-US" sz="2800" dirty="0">
                <a:latin typeface="Segoe UI Historic" panose="020B0502040204020203" pitchFamily="34" charset="0"/>
                <a:ea typeface="Segoe UI Historic" panose="020B0502040204020203" pitchFamily="34" charset="0"/>
                <a:cs typeface="Segoe UI Historic" panose="020B0502040204020203" pitchFamily="34" charset="0"/>
              </a:rPr>
              <a:t>measurement</a:t>
            </a: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would be precision - count true positives and false ones and then divide true positives with all predicted positive values.</a:t>
            </a:r>
            <a:endParaRPr lang="en-US" sz="28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259" name="TextBox 258">
            <a:extLst>
              <a:ext uri="{FF2B5EF4-FFF2-40B4-BE49-F238E27FC236}">
                <a16:creationId xmlns:a16="http://schemas.microsoft.com/office/drawing/2014/main" id="{5BA5B394-92CD-4B3C-9507-4B3F124A5E31}"/>
              </a:ext>
            </a:extLst>
          </p:cNvPr>
          <p:cNvSpPr txBox="1"/>
          <p:nvPr/>
        </p:nvSpPr>
        <p:spPr>
          <a:xfrm>
            <a:off x="33384573" y="8656761"/>
            <a:ext cx="9601200" cy="4401205"/>
          </a:xfrm>
          <a:prstGeom prst="rect">
            <a:avLst/>
          </a:prstGeom>
          <a:noFill/>
        </p:spPr>
        <p:txBody>
          <a:bodyPr wrap="square" rtlCol="0">
            <a:spAutoFit/>
          </a:bodyPr>
          <a:lstStyle>
            <a:defPPr>
              <a:defRPr kern="1200"/>
            </a:defPPr>
          </a:lstStyle>
          <a:p>
            <a:r>
              <a:rPr lang="et-EE" sz="2800" dirty="0">
                <a:latin typeface="Titillium Web" panose="00000500000000000000" pitchFamily="2" charset="0"/>
                <a:ea typeface="Open Sans" panose="020B0606030504020204" pitchFamily="34" charset="0"/>
                <a:cs typeface="Open Sans" panose="020B0606030504020204" pitchFamily="34" charset="0"/>
              </a:rPr>
              <a:t>In </a:t>
            </a:r>
            <a:r>
              <a:rPr lang="et-EE" sz="2800" dirty="0" err="1">
                <a:latin typeface="Titillium Web" panose="00000500000000000000" pitchFamily="2" charset="0"/>
                <a:ea typeface="Open Sans" panose="020B0606030504020204" pitchFamily="34" charset="0"/>
                <a:cs typeface="Open Sans" panose="020B0606030504020204" pitchFamily="34" charset="0"/>
              </a:rPr>
              <a:t>conclusion</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would</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say</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that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it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is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not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recommendable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to</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predict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water</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quality</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with</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thois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little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data</a:t>
            </a:r>
            <a:r>
              <a:rPr lang="et-EE" sz="2800" dirty="0">
                <a:latin typeface="Titillium Web" panose="00000500000000000000" pitchFamily="2" charset="0"/>
                <a:ea typeface="Open Sans" panose="020B0606030504020204" pitchFamily="34" charset="0"/>
                <a:cs typeface="Open Sans" panose="020B0606030504020204" pitchFamily="34" charset="0"/>
              </a:rPr>
              <a:t>.</a:t>
            </a:r>
          </a:p>
          <a:p>
            <a:r>
              <a:rPr lang="et-EE" sz="2800" dirty="0" err="1">
                <a:latin typeface="Titillium Web" panose="00000500000000000000" pitchFamily="2" charset="0"/>
                <a:ea typeface="Open Sans" panose="020B0606030504020204" pitchFamily="34" charset="0"/>
                <a:cs typeface="Open Sans" panose="020B0606030504020204" pitchFamily="34" charset="0"/>
              </a:rPr>
              <a:t>There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should</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be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more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years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to</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predict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from</a:t>
            </a:r>
            <a:r>
              <a:rPr lang="et-EE" sz="2800" dirty="0">
                <a:latin typeface="Titillium Web" panose="00000500000000000000" pitchFamily="2" charset="0"/>
                <a:ea typeface="Open Sans" panose="020B0606030504020204" pitchFamily="34" charset="0"/>
                <a:cs typeface="Open Sans" panose="020B0606030504020204" pitchFamily="34" charset="0"/>
              </a:rPr>
              <a:t>, and </a:t>
            </a:r>
            <a:r>
              <a:rPr lang="et-EE" sz="2800" dirty="0" err="1">
                <a:latin typeface="Titillium Web" panose="00000500000000000000" pitchFamily="2" charset="0"/>
                <a:ea typeface="Open Sans" panose="020B0606030504020204" pitchFamily="34" charset="0"/>
                <a:cs typeface="Open Sans" panose="020B0606030504020204" pitchFamily="34" charset="0"/>
              </a:rPr>
              <a:t>certanly</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less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Nan</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values</a:t>
            </a:r>
            <a:r>
              <a:rPr lang="et-EE" sz="2800" dirty="0">
                <a:latin typeface="Titillium Web" panose="00000500000000000000" pitchFamily="2" charset="0"/>
                <a:ea typeface="Open Sans" panose="020B0606030504020204" pitchFamily="34" charset="0"/>
                <a:cs typeface="Open Sans" panose="020B0606030504020204" pitchFamily="34" charset="0"/>
              </a:rPr>
              <a:t>.</a:t>
            </a:r>
          </a:p>
          <a:p>
            <a:endParaRPr lang="et-EE" sz="2800" dirty="0">
              <a:latin typeface="Titillium Web" panose="00000500000000000000" pitchFamily="2" charset="0"/>
              <a:ea typeface="Open Sans" panose="020B0606030504020204" pitchFamily="34" charset="0"/>
              <a:cs typeface="Open Sans" panose="020B0606030504020204" pitchFamily="34" charset="0"/>
            </a:endParaRPr>
          </a:p>
          <a:p>
            <a:r>
              <a:rPr lang="et-EE" sz="2800" dirty="0">
                <a:latin typeface="Titillium Web" panose="00000500000000000000" pitchFamily="2" charset="0"/>
                <a:ea typeface="Open Sans" panose="020B0606030504020204" pitchFamily="34" charset="0"/>
                <a:cs typeface="Open Sans" panose="020B0606030504020204" pitchFamily="34" charset="0"/>
              </a:rPr>
              <a:t>In </a:t>
            </a:r>
            <a:r>
              <a:rPr lang="et-EE" sz="2800" dirty="0" err="1">
                <a:latin typeface="Titillium Web" panose="00000500000000000000" pitchFamily="2" charset="0"/>
                <a:ea typeface="Open Sans" panose="020B0606030504020204" pitchFamily="34" charset="0"/>
                <a:cs typeface="Open Sans" panose="020B0606030504020204" pitchFamily="34" charset="0"/>
              </a:rPr>
              <a:t>this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project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learned</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how</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to</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deal</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with</a:t>
            </a:r>
            <a:r>
              <a:rPr lang="et-EE" sz="2800" dirty="0">
                <a:latin typeface="Titillium Web" panose="00000500000000000000" pitchFamily="2" charset="0"/>
                <a:ea typeface="Open Sans" panose="020B0606030504020204" pitchFamily="34" charset="0"/>
                <a:cs typeface="Open Sans" panose="020B0606030504020204" pitchFamily="34" charset="0"/>
              </a:rPr>
              <a:t> real-</a:t>
            </a:r>
            <a:r>
              <a:rPr lang="et-EE" sz="2800" dirty="0" err="1">
                <a:latin typeface="Titillium Web" panose="00000500000000000000" pitchFamily="2" charset="0"/>
                <a:ea typeface="Open Sans" panose="020B0606030504020204" pitchFamily="34" charset="0"/>
                <a:cs typeface="Open Sans" panose="020B0606030504020204" pitchFamily="34" charset="0"/>
              </a:rPr>
              <a:t>life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situations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where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sometimes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there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simply</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is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not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enough</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data</a:t>
            </a:r>
            <a:r>
              <a:rPr lang="et-EE" sz="2800" dirty="0">
                <a:latin typeface="Titillium Web" panose="00000500000000000000" pitchFamily="2" charset="0"/>
                <a:ea typeface="Open Sans" panose="020B0606030504020204" pitchFamily="34" charset="0"/>
                <a:cs typeface="Open Sans" panose="020B0606030504020204" pitchFamily="34" charset="0"/>
              </a:rPr>
              <a:t>.</a:t>
            </a:r>
            <a:endParaRPr lang="en-US" sz="2800" dirty="0">
              <a:latin typeface="Titillium Web" panose="00000500000000000000" pitchFamily="2" charset="0"/>
              <a:ea typeface="Open Sans" panose="020B0606030504020204" pitchFamily="34" charset="0"/>
              <a:cs typeface="Open Sans" panose="020B0606030504020204" pitchFamily="34" charset="0"/>
            </a:endParaRPr>
          </a:p>
          <a:p>
            <a:endParaRPr lang="en-US" sz="2800" dirty="0">
              <a:latin typeface="Titillium Web" panose="00000500000000000000" pitchFamily="2" charset="0"/>
              <a:ea typeface="Open Sans" panose="020B0606030504020204" pitchFamily="34" charset="0"/>
              <a:cs typeface="Open Sans" panose="020B0606030504020204" pitchFamily="34" charset="0"/>
            </a:endParaRPr>
          </a:p>
          <a:p>
            <a:endParaRPr lang="en-US" sz="2800" dirty="0">
              <a:latin typeface="Titillium Web" panose="00000500000000000000" pitchFamily="2" charset="0"/>
              <a:ea typeface="Open Sans" panose="020B0606030504020204" pitchFamily="34" charset="0"/>
              <a:cs typeface="Open Sans" panose="020B0606030504020204" pitchFamily="34" charset="0"/>
            </a:endParaRPr>
          </a:p>
          <a:p>
            <a:r>
              <a:rPr lang="en-US" sz="2800" dirty="0">
                <a:latin typeface="Titillium Web" panose="00000500000000000000" pitchFamily="2" charset="0"/>
                <a:ea typeface="Open Sans" panose="020B0606030504020204" pitchFamily="34" charset="0"/>
                <a:cs typeface="Open Sans" panose="020B0606030504020204" pitchFamily="34" charset="0"/>
              </a:rPr>
              <a:t>Talk about how we </a:t>
            </a:r>
            <a:r>
              <a:rPr lang="en-US" sz="2800" dirty="0" err="1">
                <a:latin typeface="Titillium Web" panose="00000500000000000000" pitchFamily="2" charset="0"/>
                <a:ea typeface="Open Sans" panose="020B0606030504020204" pitchFamily="34" charset="0"/>
                <a:cs typeface="Open Sans" panose="020B0606030504020204" pitchFamily="34" charset="0"/>
              </a:rPr>
              <a:t>dont</a:t>
            </a:r>
            <a:r>
              <a:rPr lang="en-US" sz="2800" dirty="0">
                <a:latin typeface="Titillium Web" panose="00000500000000000000" pitchFamily="2" charset="0"/>
                <a:ea typeface="Open Sans" panose="020B0606030504020204" pitchFamily="34" charset="0"/>
                <a:cs typeface="Open Sans" panose="020B0606030504020204" pitchFamily="34" charset="0"/>
              </a:rPr>
              <a:t> need to do much</a:t>
            </a:r>
            <a:endParaRPr lang="et-EE" sz="2800" dirty="0">
              <a:latin typeface="Titillium Web" panose="00000500000000000000" pitchFamily="2" charset="0"/>
              <a:ea typeface="Open Sans" panose="020B0606030504020204" pitchFamily="34" charset="0"/>
              <a:cs typeface="Open Sans" panose="020B0606030504020204" pitchFamily="34" charset="0"/>
            </a:endParaRPr>
          </a:p>
        </p:txBody>
      </p:sp>
      <p:pic>
        <p:nvPicPr>
          <p:cNvPr id="2" name="Picture 7">
            <a:extLst>
              <a:ext uri="{FF2B5EF4-FFF2-40B4-BE49-F238E27FC236}">
                <a16:creationId xmlns:a16="http://schemas.microsoft.com/office/drawing/2014/main" id="{84118A0B-2D7C-4084-BFA0-4BF9421E12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512" y="20162516"/>
            <a:ext cx="8929288" cy="59754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5">
            <a:extLst>
              <a:ext uri="{FF2B5EF4-FFF2-40B4-BE49-F238E27FC236}">
                <a16:creationId xmlns:a16="http://schemas.microsoft.com/office/drawing/2014/main" id="{2F0AE20A-8CAA-AF6D-3F05-E087C7087A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0813" y="26975202"/>
            <a:ext cx="7388686" cy="51811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54B29C7-0990-93B9-EF3F-1BFD9A8A5CA3}"/>
              </a:ext>
            </a:extLst>
          </p:cNvPr>
          <p:cNvSpPr txBox="1"/>
          <p:nvPr/>
        </p:nvSpPr>
        <p:spPr>
          <a:xfrm>
            <a:off x="1670813" y="26313710"/>
            <a:ext cx="7388686" cy="523220"/>
          </a:xfrm>
          <a:prstGeom prst="rect">
            <a:avLst/>
          </a:prstGeom>
          <a:noFill/>
        </p:spPr>
        <p:txBody>
          <a:bodyPr wrap="square" rtlCol="0">
            <a:spAutoFit/>
          </a:bodyPr>
          <a:lstStyle/>
          <a:p>
            <a:r>
              <a:rPr lang="et-EE" sz="2800" dirty="0" err="1">
                <a:latin typeface="Titillium Web" panose="00000500000000000000" pitchFamily="2" charset="-70"/>
              </a:rPr>
              <a:t>Train</a:t>
            </a:r>
            <a:r>
              <a:rPr lang="et-EE" sz="2800" dirty="0">
                <a:latin typeface="Titillium Web" panose="00000500000000000000" pitchFamily="2" charset="-70"/>
              </a:rPr>
              <a:t> </a:t>
            </a:r>
            <a:r>
              <a:rPr lang="et-EE" sz="2800" dirty="0" err="1">
                <a:latin typeface="Titillium Web" panose="00000500000000000000" pitchFamily="2" charset="-70"/>
              </a:rPr>
              <a:t>data</a:t>
            </a:r>
            <a:r>
              <a:rPr lang="et-EE" sz="2800" dirty="0">
                <a:latin typeface="Titillium Web" panose="00000500000000000000" pitchFamily="2" charset="-70"/>
              </a:rPr>
              <a:t> </a:t>
            </a:r>
            <a:r>
              <a:rPr lang="et-EE" sz="2800" dirty="0" err="1">
                <a:latin typeface="Titillium Web" panose="00000500000000000000" pitchFamily="2" charset="-70"/>
              </a:rPr>
              <a:t>correlation</a:t>
            </a:r>
            <a:r>
              <a:rPr lang="et-EE" sz="2800" dirty="0">
                <a:latin typeface="Titillium Web" panose="00000500000000000000" pitchFamily="2" charset="-70"/>
              </a:rPr>
              <a:t> </a:t>
            </a:r>
            <a:r>
              <a:rPr lang="et-EE" sz="2800" dirty="0" err="1">
                <a:latin typeface="Titillium Web" panose="00000500000000000000" pitchFamily="2" charset="-70"/>
              </a:rPr>
              <a:t>with</a:t>
            </a:r>
            <a:r>
              <a:rPr lang="et-EE" sz="2800" dirty="0">
                <a:latin typeface="Titillium Web" panose="00000500000000000000" pitchFamily="2" charset="-70"/>
              </a:rPr>
              <a:t> </a:t>
            </a:r>
            <a:r>
              <a:rPr lang="et-EE" sz="2800" dirty="0" err="1">
                <a:latin typeface="Titillium Web" panose="00000500000000000000" pitchFamily="2" charset="-70"/>
              </a:rPr>
              <a:t>result</a:t>
            </a:r>
            <a:r>
              <a:rPr lang="et-EE" sz="2800" dirty="0">
                <a:latin typeface="Titillium Web" panose="00000500000000000000" pitchFamily="2" charset="-70"/>
              </a:rPr>
              <a:t> </a:t>
            </a:r>
            <a:r>
              <a:rPr lang="et-EE" sz="2800" dirty="0" err="1">
                <a:latin typeface="Titillium Web" panose="00000500000000000000" pitchFamily="2" charset="-70"/>
              </a:rPr>
              <a:t>variable</a:t>
            </a:r>
            <a:r>
              <a:rPr lang="et-EE" sz="2800" dirty="0">
                <a:latin typeface="Titillium Web" panose="00000500000000000000" pitchFamily="2" charset="-70"/>
              </a:rPr>
              <a:t> </a:t>
            </a:r>
          </a:p>
        </p:txBody>
      </p:sp>
      <p:pic>
        <p:nvPicPr>
          <p:cNvPr id="7" name="Picture 6">
            <a:extLst>
              <a:ext uri="{FF2B5EF4-FFF2-40B4-BE49-F238E27FC236}">
                <a16:creationId xmlns:a16="http://schemas.microsoft.com/office/drawing/2014/main" id="{31A84015-BB58-6112-1191-46D085B96FD0}"/>
              </a:ext>
            </a:extLst>
          </p:cNvPr>
          <p:cNvPicPr>
            <a:picLocks noChangeAspect="1"/>
          </p:cNvPicPr>
          <p:nvPr/>
        </p:nvPicPr>
        <p:blipFill>
          <a:blip r:embed="rId7"/>
          <a:stretch>
            <a:fillRect/>
          </a:stretch>
        </p:blipFill>
        <p:spPr>
          <a:xfrm>
            <a:off x="20686360" y="23376277"/>
            <a:ext cx="11493823" cy="1706570"/>
          </a:xfrm>
          <a:prstGeom prst="rect">
            <a:avLst/>
          </a:prstGeom>
        </p:spPr>
      </p:pic>
      <p:sp>
        <p:nvSpPr>
          <p:cNvPr id="10" name="TextBox 9">
            <a:extLst>
              <a:ext uri="{FF2B5EF4-FFF2-40B4-BE49-F238E27FC236}">
                <a16:creationId xmlns:a16="http://schemas.microsoft.com/office/drawing/2014/main" id="{008B8977-D949-DA94-8BA1-40FA44E898D9}"/>
              </a:ext>
            </a:extLst>
          </p:cNvPr>
          <p:cNvSpPr txBox="1"/>
          <p:nvPr/>
        </p:nvSpPr>
        <p:spPr>
          <a:xfrm>
            <a:off x="29184600" y="18609258"/>
            <a:ext cx="1828800" cy="461665"/>
          </a:xfrm>
          <a:prstGeom prst="rect">
            <a:avLst/>
          </a:prstGeom>
          <a:noFill/>
        </p:spPr>
        <p:txBody>
          <a:bodyPr wrap="square" rtlCol="0">
            <a:spAutoFit/>
          </a:bodyPr>
          <a:lstStyle/>
          <a:p>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Image 1</a:t>
            </a:r>
          </a:p>
        </p:txBody>
      </p:sp>
      <p:sp>
        <p:nvSpPr>
          <p:cNvPr id="11" name="TextBox 10">
            <a:extLst>
              <a:ext uri="{FF2B5EF4-FFF2-40B4-BE49-F238E27FC236}">
                <a16:creationId xmlns:a16="http://schemas.microsoft.com/office/drawing/2014/main" id="{05CA427E-8F88-E9D4-107F-60013B6E11B7}"/>
              </a:ext>
            </a:extLst>
          </p:cNvPr>
          <p:cNvSpPr txBox="1"/>
          <p:nvPr/>
        </p:nvSpPr>
        <p:spPr>
          <a:xfrm>
            <a:off x="22326600" y="8852418"/>
            <a:ext cx="3915451" cy="677108"/>
          </a:xfrm>
          <a:prstGeom prst="rect">
            <a:avLst/>
          </a:prstGeom>
          <a:noFill/>
        </p:spPr>
        <p:txBody>
          <a:bodyPr wrap="square" rtlCol="0">
            <a:spAutoFit/>
          </a:bodyPr>
          <a:lstStyle/>
          <a:p>
            <a:r>
              <a:rPr lang="et-EE" dirty="0" err="1">
                <a:latin typeface="Segoe UI Historic" panose="020B0502040204020203" pitchFamily="34" charset="0"/>
                <a:ea typeface="Segoe UI Historic" panose="020B0502040204020203" pitchFamily="34" charset="0"/>
                <a:cs typeface="Segoe UI Historic" panose="020B0502040204020203" pitchFamily="34" charset="0"/>
              </a:rPr>
              <a:t>Attribute</a:t>
            </a:r>
            <a:r>
              <a:rPr lang="et-EE"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dirty="0" err="1">
                <a:latin typeface="Segoe UI Historic" panose="020B0502040204020203" pitchFamily="34" charset="0"/>
                <a:ea typeface="Segoe UI Historic" panose="020B0502040204020203" pitchFamily="34" charset="0"/>
                <a:cs typeface="Segoe UI Historic" panose="020B0502040204020203" pitchFamily="34" charset="0"/>
              </a:rPr>
              <a:t>mixing</a:t>
            </a:r>
            <a:endParaRPr lang="et-EE" dirty="0">
              <a:latin typeface="Segoe UI Historic" panose="020B0502040204020203" pitchFamily="34" charset="0"/>
              <a:ea typeface="Segoe UI Historic" panose="020B0502040204020203" pitchFamily="34" charset="0"/>
              <a:cs typeface="Segoe UI Historic" panose="020B0502040204020203" pitchFamily="34" charset="0"/>
            </a:endParaRPr>
          </a:p>
        </p:txBody>
      </p:sp>
      <p:pic>
        <p:nvPicPr>
          <p:cNvPr id="6" name="Picture 5">
            <a:extLst>
              <a:ext uri="{FF2B5EF4-FFF2-40B4-BE49-F238E27FC236}">
                <a16:creationId xmlns:a16="http://schemas.microsoft.com/office/drawing/2014/main" id="{C98DF5C7-E2F3-4C4F-883F-157F431A70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785599" y="25399350"/>
            <a:ext cx="9313401" cy="6275725"/>
          </a:xfrm>
          <a:prstGeom prst="rect">
            <a:avLst/>
          </a:prstGeom>
        </p:spPr>
      </p:pic>
      <p:sp>
        <p:nvSpPr>
          <p:cNvPr id="8" name="Rectangle: Rounded Corners 7">
            <a:extLst>
              <a:ext uri="{FF2B5EF4-FFF2-40B4-BE49-F238E27FC236}">
                <a16:creationId xmlns:a16="http://schemas.microsoft.com/office/drawing/2014/main" id="{ACAB94FE-6B5F-42EE-B55C-B7EDA91862E6}"/>
              </a:ext>
            </a:extLst>
          </p:cNvPr>
          <p:cNvSpPr/>
          <p:nvPr/>
        </p:nvSpPr>
        <p:spPr bwMode="auto">
          <a:xfrm>
            <a:off x="11804732" y="15827400"/>
            <a:ext cx="10140868" cy="2622548"/>
          </a:xfrm>
          <a:prstGeom prst="roundRect">
            <a:avLst/>
          </a:prstGeom>
          <a:noFill/>
          <a:ln w="5715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Arial" charset="0"/>
            </a:endParaRPr>
          </a:p>
        </p:txBody>
      </p:sp>
      <p:pic>
        <p:nvPicPr>
          <p:cNvPr id="12" name="Picture 11">
            <a:extLst>
              <a:ext uri="{FF2B5EF4-FFF2-40B4-BE49-F238E27FC236}">
                <a16:creationId xmlns:a16="http://schemas.microsoft.com/office/drawing/2014/main" id="{9F85D684-E3F2-4AAB-B9A2-24DAEF2C8A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475669" y="9529526"/>
            <a:ext cx="9951519" cy="9079732"/>
          </a:xfrm>
          <a:prstGeom prst="rect">
            <a:avLst/>
          </a:prstGeom>
        </p:spPr>
      </p:pic>
      <p:sp>
        <p:nvSpPr>
          <p:cNvPr id="34" name="Rectangle: Rounded Corners 33">
            <a:extLst>
              <a:ext uri="{FF2B5EF4-FFF2-40B4-BE49-F238E27FC236}">
                <a16:creationId xmlns:a16="http://schemas.microsoft.com/office/drawing/2014/main" id="{E45EE1DD-2CA7-4B51-9EC9-039CA34D8029}"/>
              </a:ext>
            </a:extLst>
          </p:cNvPr>
          <p:cNvSpPr/>
          <p:nvPr/>
        </p:nvSpPr>
        <p:spPr bwMode="auto">
          <a:xfrm>
            <a:off x="900512" y="15468600"/>
            <a:ext cx="9081688" cy="1576497"/>
          </a:xfrm>
          <a:prstGeom prst="roundRect">
            <a:avLst/>
          </a:prstGeom>
          <a:noFill/>
          <a:ln w="5715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Arial" charset="0"/>
            </a:endParaRPr>
          </a:p>
        </p:txBody>
      </p:sp>
      <p:sp>
        <p:nvSpPr>
          <p:cNvPr id="35" name="Rectangle: Rounded Corners 34">
            <a:extLst>
              <a:ext uri="{FF2B5EF4-FFF2-40B4-BE49-F238E27FC236}">
                <a16:creationId xmlns:a16="http://schemas.microsoft.com/office/drawing/2014/main" id="{C53B2A37-BFE8-4432-B762-9CB11116D205}"/>
              </a:ext>
            </a:extLst>
          </p:cNvPr>
          <p:cNvSpPr/>
          <p:nvPr/>
        </p:nvSpPr>
        <p:spPr bwMode="auto">
          <a:xfrm>
            <a:off x="11804732" y="24030831"/>
            <a:ext cx="8412661" cy="1952737"/>
          </a:xfrm>
          <a:prstGeom prst="roundRect">
            <a:avLst/>
          </a:prstGeom>
          <a:noFill/>
          <a:ln w="5715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Arial"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hilosophicalseafoam|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2853</TotalTime>
  <Words>617</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Amaranth</vt:lpstr>
      <vt:lpstr>Open Sans</vt:lpstr>
      <vt:lpstr>Segoe UI Historic</vt:lpstr>
      <vt:lpstr>Titillium Web</vt:lpstr>
      <vt:lpstr>Arial</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Holden Karl Hain</cp:lastModifiedBy>
  <cp:revision>73</cp:revision>
  <dcterms:modified xsi:type="dcterms:W3CDTF">2022-12-11T18:58:17Z</dcterms:modified>
  <cp:category>science research poster</cp:category>
</cp:coreProperties>
</file>