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55ED-18B4-4C18-B8AE-A6386066F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C3337-8B45-44A6-B8D9-672964350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B06D-415F-4675-A91E-C60D9F5F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27FE-53B6-4579-81BF-E7AAED72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9277A-EBC9-485C-92DD-4394B2AA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AA14-9DED-4788-8658-1B84E311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B328F-D3CB-480C-94C7-7C3CAC23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5DB49-4FA0-4EE2-87D7-930B1C8A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92B6A-FC46-41DC-89AB-11CAB9CC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B418-4942-490C-B51B-ED285E56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E5A04-0668-4641-811C-E6484B90A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B74CF-D358-41DE-BC92-754FE28F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6215-A7C1-4F35-B74C-25C4DC15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9B64F-4CAF-49A1-A33E-6AE0A5F0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CAB8-6813-45D2-9D23-D73D2A08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1160-BEDA-49E0-8FED-3DAF2E07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E389-013D-4FF8-A6A6-95CB2FE1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C1A4-45AD-4E6F-9569-478B5704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849B-9563-425F-807B-0397929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170C-EA92-49B1-9251-47E4D51E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C4A1-D955-413C-9E52-D259077A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0DFA3-D8C7-46C5-BB47-278A4D1FF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EC31-473F-443C-9F95-A9CBBFE4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4A748-2C6A-444C-8FB3-0F5189C1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2E2CB-57D4-44F6-B488-48CD61A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B049-BB92-432E-85AC-35499814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018C-A0A8-4DBC-ADF5-C57A63254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9EC9E-2822-4D90-9EDE-40ED0EB2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9FB6-2ABC-43E9-BC3F-1CE88A65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8E52-E78B-4C5B-9EAC-ABC66BF1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5627D-2074-498F-A8F7-7D1BC25E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8BE3-7D22-4AD4-BEF4-A39FBF71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DB790-21E6-432C-8FCF-54FD24CC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0217A-DEE1-48AA-823D-71DB6ED42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64C0A-9E94-4714-BDBB-240002771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9BA30-7B6A-43F6-82E5-B7A53C15A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46FEC-DBB4-4519-A31C-7496E984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3C9AF-56F0-4901-9661-EC6816C4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51BB0-1E3B-4BD2-A470-E3A66242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04FD-20C8-4D17-B14F-2E52ACA4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E2217-CE1A-42C6-BE5E-14049517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7346F-E770-492C-89AE-8E0D240B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8DC6-A3D0-4B9E-BC1D-499E3A92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2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2E59-7ABF-4F82-951F-07D510E7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3EBA0-235A-4259-B18E-7FA64C0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8DE22-F18E-4237-8931-5C2FAA71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726B-8C96-4161-9E55-6910DB58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A350-3E9F-4B1F-A0AA-6B98A11F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36AF6-84EF-49D7-B39C-CE8113EB5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4F7E-E444-4250-A0AD-F4D5ECC7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E3AF-8BFC-423B-8B33-5ABE66FE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6A66A-9980-4086-A5C3-43F1AF9B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3378-6AD1-4F7B-B9C8-D0785688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6C942-2368-412B-8916-4DBDF6015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A6EC8-56EA-458A-9977-38808C44F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35265-C564-4BE5-8F2A-B51F9F1A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882FC-79AB-4048-9EC6-4EA669FB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EDB3A-A725-49A3-9263-B2D2B7C3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8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C0ABF-BC58-4568-BBBA-8328258C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95272-2925-4749-A2FD-DE71CC2D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5E44-2358-4AA2-9BAB-1A593608D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98E7-524F-4A28-92E0-D8EC3C34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CE09-BDA4-47D0-9199-3586D472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3CAAA1-53DB-41F4-8585-3F083741F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News Analysis for Biotech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80664-BB21-4C69-8AC4-5FC4879C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Web Scraping Project</a:t>
            </a:r>
          </a:p>
          <a:p>
            <a:pPr algn="l"/>
            <a:r>
              <a:rPr lang="en-US" dirty="0"/>
              <a:t>Marius Popa</a:t>
            </a:r>
          </a:p>
          <a:p>
            <a:pPr algn="l"/>
            <a:r>
              <a:rPr lang="en-US" dirty="0"/>
              <a:t>May-2018</a:t>
            </a:r>
          </a:p>
        </p:txBody>
      </p:sp>
    </p:spTree>
    <p:extLst>
      <p:ext uri="{BB962C8B-B14F-4D97-AF65-F5344CB8AC3E}">
        <p14:creationId xmlns:p14="http://schemas.microsoft.com/office/powerpoint/2010/main" val="12552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Topics Inferred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entire corpus, top 10 most common words per topic: </a:t>
            </a:r>
          </a:p>
          <a:p>
            <a:pPr lvl="1"/>
            <a:r>
              <a:rPr lang="en-US" dirty="0"/>
              <a:t>['</a:t>
            </a:r>
            <a:r>
              <a:rPr lang="en-US" dirty="0" err="1"/>
              <a:t>crispr</a:t>
            </a:r>
            <a:r>
              <a:rPr lang="en-US" dirty="0"/>
              <a:t>', '</a:t>
            </a:r>
            <a:r>
              <a:rPr lang="en-US" dirty="0" err="1"/>
              <a:t>nnn</a:t>
            </a:r>
            <a:r>
              <a:rPr lang="en-US" dirty="0"/>
              <a:t>', 'therapeutics', '</a:t>
            </a:r>
            <a:r>
              <a:rPr lang="en-US" dirty="0" err="1"/>
              <a:t>cas</a:t>
            </a:r>
            <a:r>
              <a:rPr lang="en-US" dirty="0"/>
              <a:t>', 'gene', 'editing', 'medicine', '</a:t>
            </a:r>
            <a:r>
              <a:rPr lang="en-US" dirty="0" err="1"/>
              <a:t>editas</a:t>
            </a:r>
            <a:r>
              <a:rPr lang="en-US" dirty="0"/>
              <a:t>', 'edit’]</a:t>
            </a:r>
          </a:p>
          <a:p>
            <a:pPr lvl="2"/>
            <a:r>
              <a:rPr lang="en-US" dirty="0"/>
              <a:t>This could be the “science” topic</a:t>
            </a:r>
          </a:p>
          <a:p>
            <a:pPr lvl="1"/>
            <a:r>
              <a:rPr lang="en-US" dirty="0"/>
              <a:t>['</a:t>
            </a:r>
            <a:r>
              <a:rPr lang="en-US" dirty="0" err="1"/>
              <a:t>nasdaq</a:t>
            </a:r>
            <a:r>
              <a:rPr lang="en-US" dirty="0"/>
              <a:t>', 'price', 'target', 'rating', 'initiated', 'therapeutics', 'upside', 'buy', '</a:t>
            </a:r>
            <a:r>
              <a:rPr lang="en-US" dirty="0" err="1"/>
              <a:t>nnn</a:t>
            </a:r>
            <a:r>
              <a:rPr lang="en-US" dirty="0"/>
              <a:t>’]</a:t>
            </a:r>
          </a:p>
          <a:p>
            <a:pPr lvl="2"/>
            <a:r>
              <a:rPr lang="en-US" dirty="0"/>
              <a:t>This could be the “financial prospects” topic</a:t>
            </a:r>
          </a:p>
          <a:p>
            <a:r>
              <a:rPr lang="en-US" dirty="0"/>
              <a:t>Approach: </a:t>
            </a:r>
          </a:p>
          <a:p>
            <a:pPr lvl="1"/>
            <a:r>
              <a:rPr lang="en-US" dirty="0"/>
              <a:t>Eliminate punctuation (except “2.5”), replace all numbers with “</a:t>
            </a:r>
            <a:r>
              <a:rPr lang="en-US" dirty="0" err="1"/>
              <a:t>nnn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Create the sparse matrix with </a:t>
            </a:r>
            <a:r>
              <a:rPr lang="en-US" dirty="0" err="1"/>
              <a:t>CountVectorizer</a:t>
            </a:r>
            <a:r>
              <a:rPr lang="en-US" dirty="0"/>
              <a:t> (not TF-IDF, to keep it simple)</a:t>
            </a:r>
          </a:p>
          <a:p>
            <a:pPr lvl="1"/>
            <a:r>
              <a:rPr lang="en-US" dirty="0"/>
              <a:t>Invoked the LDA algorithm with a specified number of topics</a:t>
            </a:r>
          </a:p>
        </p:txBody>
      </p:sp>
    </p:spTree>
    <p:extLst>
      <p:ext uri="{BB962C8B-B14F-4D97-AF65-F5344CB8AC3E}">
        <p14:creationId xmlns:p14="http://schemas.microsoft.com/office/powerpoint/2010/main" val="7238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Towards a Financial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derive a daily sentiment-based score for each stock:</a:t>
            </a:r>
          </a:p>
          <a:p>
            <a:pPr lvl="1"/>
            <a:r>
              <a:rPr lang="en-US" dirty="0"/>
              <a:t>I derived two lists of positive, negative words from a dictionary based on financial disclosures (the Loughran McDonald)</a:t>
            </a:r>
          </a:p>
          <a:p>
            <a:pPr lvl="2"/>
            <a:r>
              <a:rPr lang="en-US" dirty="0"/>
              <a:t>Note this dictionary is totally independent from my news item set</a:t>
            </a:r>
          </a:p>
          <a:p>
            <a:pPr lvl="1"/>
            <a:r>
              <a:rPr lang="en-US" dirty="0"/>
              <a:t>Assigned +1 to every positive word, -1 to every negative one, 0 otherwise, and added across all text, then took the sign of this metric for each news</a:t>
            </a:r>
          </a:p>
          <a:p>
            <a:pPr lvl="2"/>
            <a:r>
              <a:rPr lang="en-US" dirty="0"/>
              <a:t>Because I am only interested in the sign, I need not normalize metric by article length</a:t>
            </a:r>
          </a:p>
          <a:p>
            <a:pPr lvl="2"/>
            <a:r>
              <a:rPr lang="en-US" dirty="0"/>
              <a:t>Not all days have news, forward-fill the score absent news (do not trade if no news)</a:t>
            </a:r>
          </a:p>
          <a:p>
            <a:pPr lvl="2"/>
            <a:r>
              <a:rPr lang="en-US" dirty="0"/>
              <a:t>The news are lagged 1 day, corresponding to strategy implementation lag</a:t>
            </a:r>
          </a:p>
          <a:p>
            <a:pPr lvl="1"/>
            <a:r>
              <a:rPr lang="en-US" dirty="0"/>
              <a:t>I also took the sign of each close-to-close return (daily return)</a:t>
            </a:r>
          </a:p>
          <a:p>
            <a:pPr lvl="1"/>
            <a:r>
              <a:rPr lang="en-US" dirty="0"/>
              <a:t>Performance metric: hit ratio (proportion of times in the right direction)</a:t>
            </a:r>
          </a:p>
        </p:txBody>
      </p:sp>
    </p:spTree>
    <p:extLst>
      <p:ext uri="{BB962C8B-B14F-4D97-AF65-F5344CB8AC3E}">
        <p14:creationId xmlns:p14="http://schemas.microsoft.com/office/powerpoint/2010/main" val="39062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Financial Strategy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hit ratios over a period of roughly 2 years (all three IPO in 2016)</a:t>
            </a:r>
          </a:p>
          <a:p>
            <a:pPr lvl="1"/>
            <a:r>
              <a:rPr lang="en-US" dirty="0" err="1"/>
              <a:t>Editas</a:t>
            </a:r>
            <a:r>
              <a:rPr lang="en-US" dirty="0"/>
              <a:t>: 0.53</a:t>
            </a:r>
          </a:p>
          <a:p>
            <a:pPr lvl="1"/>
            <a:r>
              <a:rPr lang="en-US" dirty="0" err="1"/>
              <a:t>Intellia</a:t>
            </a:r>
            <a:r>
              <a:rPr lang="en-US" dirty="0"/>
              <a:t>: 0.54</a:t>
            </a:r>
          </a:p>
          <a:p>
            <a:pPr lvl="1"/>
            <a:r>
              <a:rPr lang="en-US" dirty="0"/>
              <a:t>Crispr: 0.51</a:t>
            </a:r>
          </a:p>
          <a:p>
            <a:r>
              <a:rPr lang="en-US" dirty="0"/>
              <a:t>Is this good: </a:t>
            </a:r>
          </a:p>
          <a:p>
            <a:pPr lvl="1"/>
            <a:r>
              <a:rPr lang="en-US" dirty="0"/>
              <a:t>Yes, because all hit ratios are above the totally uninformed level of 0.5</a:t>
            </a:r>
          </a:p>
          <a:p>
            <a:pPr lvl="1"/>
            <a:r>
              <a:rPr lang="en-US" dirty="0"/>
              <a:t>No, because the analysis is too simplistic to be conclusive: </a:t>
            </a:r>
          </a:p>
          <a:p>
            <a:pPr lvl="2"/>
            <a:r>
              <a:rPr lang="en-US" dirty="0"/>
              <a:t>We would need a sample size of at least 10 years, we only have 2 (by design, these are young companies)</a:t>
            </a:r>
          </a:p>
          <a:p>
            <a:pPr lvl="2"/>
            <a:r>
              <a:rPr lang="en-US" dirty="0"/>
              <a:t>The length of the sample is not the same for all companies. I should run it over a common interval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0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A580-7D63-4798-A188-855E4B1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Cumulative Return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7CBE-FD17-43BF-B149-7B5B0FF3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5375"/>
          </a:xfrm>
        </p:spPr>
        <p:txBody>
          <a:bodyPr/>
          <a:lstStyle/>
          <a:p>
            <a:r>
              <a:rPr lang="en-US" dirty="0"/>
              <a:t>Very large draw-downs, much worse than hit ratio would predict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5944F-8E62-4B8D-B036-D3A29DC48247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6FA840-03A8-4079-8F56-1566D9CA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379662"/>
            <a:ext cx="5943600" cy="39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2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Limits of the Dictionary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unigram scoring based on dictionary has comical shortcomings</a:t>
            </a:r>
          </a:p>
          <a:p>
            <a:pPr lvl="1"/>
            <a:r>
              <a:rPr lang="en-US" dirty="0"/>
              <a:t>Apr. 3, 2018, 12:04 PM	</a:t>
            </a:r>
            <a:r>
              <a:rPr lang="en-US" dirty="0" err="1"/>
              <a:t>editas</a:t>
            </a:r>
            <a:r>
              <a:rPr lang="en-US" dirty="0"/>
              <a:t>	</a:t>
            </a:r>
            <a:r>
              <a:rPr lang="en-US" dirty="0" err="1"/>
              <a:t>seekingalpha</a:t>
            </a:r>
            <a:endParaRPr lang="en-US" dirty="0"/>
          </a:p>
          <a:p>
            <a:pPr lvl="1"/>
            <a:r>
              <a:rPr lang="en-US" dirty="0"/>
              <a:t>“Study questioning specificity of CRISPR/Cas9 gene editing retracted by peer-reviewed journal” etc. </a:t>
            </a:r>
          </a:p>
          <a:p>
            <a:pPr lvl="1"/>
            <a:r>
              <a:rPr lang="en-US" dirty="0"/>
              <a:t>On that day, the sentiment score was negative because of “negative” sentiment words such as: “questioning”</a:t>
            </a:r>
          </a:p>
          <a:p>
            <a:pPr lvl="1"/>
            <a:r>
              <a:rPr lang="en-US" dirty="0"/>
              <a:t>A human would recognize the meaning is exactly opposite: this news is about a negative article being “retracted”. The verb “retract” acts as a double negative, but the dictionary approach is too simplistic to catch that</a:t>
            </a:r>
          </a:p>
          <a:p>
            <a:pPr lvl="1"/>
            <a:r>
              <a:rPr lang="en-US" dirty="0"/>
              <a:t>This approach will probably fail miserably when the news comes as to which company won the patent battles. We need to use part of sentence!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9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A8F4-4937-49E9-8D77-EC48D73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D8E-A32F-436E-A50D-DE8B47A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 Definition: predict the returns of three biotech start-ups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Web Scraping: sources, approach</a:t>
            </a:r>
          </a:p>
          <a:p>
            <a:endParaRPr lang="en-US" dirty="0"/>
          </a:p>
          <a:p>
            <a:r>
              <a:rPr lang="en-US" dirty="0"/>
              <a:t>Analysis: topic inference, news sentiment</a:t>
            </a:r>
          </a:p>
          <a:p>
            <a:endParaRPr lang="en-US" dirty="0"/>
          </a:p>
          <a:p>
            <a:r>
              <a:rPr lang="en-US" b="1" dirty="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93799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“toy” study shows some potential</a:t>
            </a:r>
          </a:p>
          <a:p>
            <a:pPr lvl="1"/>
            <a:r>
              <a:rPr lang="en-US" dirty="0"/>
              <a:t>Hit ratios &gt; 0.5</a:t>
            </a:r>
          </a:p>
          <a:p>
            <a:r>
              <a:rPr lang="en-US" dirty="0"/>
              <a:t>Focus on simple rules based on parts of sentences</a:t>
            </a:r>
          </a:p>
          <a:p>
            <a:pPr lvl="1"/>
            <a:r>
              <a:rPr lang="en-US" dirty="0"/>
              <a:t>If subject is “patent”, then look at verb (“granted”, “assigned”, “resolved”) and the object (“to </a:t>
            </a:r>
            <a:r>
              <a:rPr lang="en-US" dirty="0" err="1"/>
              <a:t>Editas</a:t>
            </a:r>
            <a:r>
              <a:rPr lang="en-US" dirty="0"/>
              <a:t>”, “to </a:t>
            </a:r>
            <a:r>
              <a:rPr lang="en-US" dirty="0" err="1"/>
              <a:t>Intellia</a:t>
            </a:r>
            <a:r>
              <a:rPr lang="en-US" dirty="0"/>
              <a:t>”). </a:t>
            </a:r>
          </a:p>
          <a:p>
            <a:pPr lvl="1"/>
            <a:r>
              <a:rPr lang="en-US" dirty="0"/>
              <a:t>These are very targeted domain-specific, topic-specific rules defined by a human</a:t>
            </a:r>
          </a:p>
          <a:p>
            <a:pPr lvl="1"/>
            <a:r>
              <a:rPr lang="en-US" dirty="0"/>
              <a:t>The machine cannot outperform a human in this task, so we should be willing to use a hybrid approach</a:t>
            </a:r>
          </a:p>
          <a:p>
            <a:r>
              <a:rPr lang="en-US" dirty="0"/>
              <a:t>Focus on a larger sample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0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A8F4-4937-49E9-8D77-EC48D73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D8E-A32F-436E-A50D-DE8B47A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Definition: predict the returns of three biotech start-ups</a:t>
            </a:r>
          </a:p>
          <a:p>
            <a:endParaRPr lang="en-US" dirty="0"/>
          </a:p>
          <a:p>
            <a:r>
              <a:rPr lang="en-US" dirty="0"/>
              <a:t>Web Scraping: sources, approach</a:t>
            </a:r>
          </a:p>
          <a:p>
            <a:endParaRPr lang="en-US" dirty="0"/>
          </a:p>
          <a:p>
            <a:r>
              <a:rPr lang="en-US" dirty="0"/>
              <a:t>Analysis: topic inference, news sentiment</a:t>
            </a:r>
          </a:p>
          <a:p>
            <a:endParaRPr lang="en-US" dirty="0"/>
          </a:p>
          <a:p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15709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4F7946-EA05-4545-B728-CE220629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Definition: Can News Predict the Returns of Biotech Start-ups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C1AEE-38CD-41BF-828D-EC4223087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093" y="1825625"/>
            <a:ext cx="53647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biotech start-ups?</a:t>
            </a:r>
          </a:p>
          <a:p>
            <a:pPr lvl="1"/>
            <a:r>
              <a:rPr lang="en-US" dirty="0"/>
              <a:t>As start-ups, stock valuation is hard, highly susceptible to news</a:t>
            </a:r>
          </a:p>
          <a:p>
            <a:pPr lvl="1"/>
            <a:r>
              <a:rPr lang="en-US" dirty="0"/>
              <a:t>These start-ups are pioneering an unprecedented innovation: they open the possibility to reliable edit DNA and replace letters in the DNA code (CRISP-Cas9)</a:t>
            </a:r>
          </a:p>
          <a:p>
            <a:pPr lvl="2"/>
            <a:r>
              <a:rPr lang="en-US" dirty="0" err="1"/>
              <a:t>Editas</a:t>
            </a:r>
            <a:r>
              <a:rPr lang="en-US" dirty="0"/>
              <a:t> Medicine (Cambridge MA)</a:t>
            </a:r>
          </a:p>
          <a:p>
            <a:pPr lvl="2"/>
            <a:r>
              <a:rPr lang="en-US" dirty="0" err="1"/>
              <a:t>Intellia</a:t>
            </a:r>
            <a:r>
              <a:rPr lang="en-US" dirty="0"/>
              <a:t> Therapeutics (Cambridge MA)</a:t>
            </a:r>
          </a:p>
          <a:p>
            <a:pPr lvl="2"/>
            <a:r>
              <a:rPr lang="en-US" dirty="0"/>
              <a:t>Crispr Therapeutics (Zug, Switzerland)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B5721-AFB2-4655-A785-BF043901FC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they working on?</a:t>
            </a:r>
          </a:p>
          <a:p>
            <a:pPr lvl="1"/>
            <a:r>
              <a:rPr lang="en-US" dirty="0" err="1"/>
              <a:t>Editas</a:t>
            </a:r>
            <a:r>
              <a:rPr lang="en-US" dirty="0"/>
              <a:t> (EDIT on Nasdaq): </a:t>
            </a:r>
          </a:p>
          <a:p>
            <a:pPr lvl="2"/>
            <a:r>
              <a:rPr lang="en-US" dirty="0"/>
              <a:t>Retinal dystrophy affects vision in both eyes (known mutation, no cure)</a:t>
            </a:r>
          </a:p>
          <a:p>
            <a:pPr lvl="2"/>
            <a:r>
              <a:rPr lang="en-US" dirty="0"/>
              <a:t>CAR-T applications (mutating immune system cells ex vivo, then reinserting them)</a:t>
            </a:r>
          </a:p>
          <a:p>
            <a:pPr lvl="1"/>
            <a:r>
              <a:rPr lang="en-US" dirty="0"/>
              <a:t>Crispr (CRSP on Nasdaq):</a:t>
            </a:r>
          </a:p>
          <a:p>
            <a:pPr lvl="2"/>
            <a:r>
              <a:rPr lang="en-US" dirty="0"/>
              <a:t>Sickle cell disease, beta-thalassemia (known mutation, no cure)</a:t>
            </a:r>
          </a:p>
          <a:p>
            <a:pPr lvl="1"/>
            <a:r>
              <a:rPr lang="en-US" dirty="0" err="1"/>
              <a:t>Intellia</a:t>
            </a:r>
            <a:r>
              <a:rPr lang="en-US" dirty="0"/>
              <a:t> (NTLA on Nasdaq):</a:t>
            </a:r>
          </a:p>
          <a:p>
            <a:pPr lvl="2"/>
            <a:r>
              <a:rPr lang="en-US" dirty="0"/>
              <a:t>Liver disease, in-vivo (known mutation)</a:t>
            </a:r>
          </a:p>
          <a:p>
            <a:pPr lvl="2"/>
            <a:r>
              <a:rPr lang="en-US" dirty="0"/>
              <a:t>CAR-T applications (ex-vivo)</a:t>
            </a:r>
          </a:p>
        </p:txBody>
      </p:sp>
    </p:spTree>
    <p:extLst>
      <p:ext uri="{BB962C8B-B14F-4D97-AF65-F5344CB8AC3E}">
        <p14:creationId xmlns:p14="http://schemas.microsoft.com/office/powerpoint/2010/main" val="337417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A8F4-4937-49E9-8D77-EC48D73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D8E-A32F-436E-A50D-DE8B47A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 Definition: predict the returns of three biotech start-ups</a:t>
            </a:r>
          </a:p>
          <a:p>
            <a:endParaRPr lang="en-US" dirty="0"/>
          </a:p>
          <a:p>
            <a:r>
              <a:rPr lang="en-US" b="1" dirty="0"/>
              <a:t>Web Scraping: sources, approach</a:t>
            </a:r>
          </a:p>
          <a:p>
            <a:endParaRPr lang="en-US" dirty="0"/>
          </a:p>
          <a:p>
            <a:r>
              <a:rPr lang="en-US" dirty="0"/>
              <a:t>Analysis: topic inference, news sentiment</a:t>
            </a:r>
          </a:p>
          <a:p>
            <a:endParaRPr lang="en-US" dirty="0"/>
          </a:p>
          <a:p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8140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0D761-F63A-4973-813E-A030C99A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Scraping: News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748EC-2612-49C1-B51A-179A1056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46375"/>
          </a:xfrm>
        </p:spPr>
        <p:txBody>
          <a:bodyPr/>
          <a:lstStyle/>
          <a:p>
            <a:r>
              <a:rPr lang="en-US" dirty="0"/>
              <a:t>Reuters</a:t>
            </a:r>
          </a:p>
          <a:p>
            <a:pPr lvl="1"/>
            <a:r>
              <a:rPr lang="en-US" dirty="0"/>
              <a:t>Publishes key developments for all covered stocks on its website</a:t>
            </a:r>
          </a:p>
          <a:p>
            <a:pPr lvl="1"/>
            <a:r>
              <a:rPr lang="en-US" dirty="0"/>
              <a:t>https://www.reuters.com/finance/stocks/CRSP/key-developments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5290DF-0D62-4BE9-BFEC-B19DD080B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46375"/>
          </a:xfrm>
        </p:spPr>
        <p:txBody>
          <a:bodyPr/>
          <a:lstStyle/>
          <a:p>
            <a:r>
              <a:rPr lang="en-US" dirty="0"/>
              <a:t>Seeking Alpha</a:t>
            </a:r>
          </a:p>
          <a:p>
            <a:pPr lvl="1"/>
            <a:r>
              <a:rPr lang="en-US" dirty="0"/>
              <a:t>Publishes news summaries</a:t>
            </a:r>
          </a:p>
          <a:p>
            <a:pPr lvl="1"/>
            <a:r>
              <a:rPr lang="en-US" dirty="0"/>
              <a:t>https://seekingalpha.com/symbol/NTLA?analysis_tab=focus&amp;news_tab=news-all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C98331-8755-4B71-8C31-65C572A3FCA7}"/>
              </a:ext>
            </a:extLst>
          </p:cNvPr>
          <p:cNvSpPr txBox="1">
            <a:spLocks/>
          </p:cNvSpPr>
          <p:nvPr/>
        </p:nvSpPr>
        <p:spPr>
          <a:xfrm>
            <a:off x="838200" y="4080681"/>
            <a:ext cx="10515600" cy="2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Reuters and Seeking Alphas ? </a:t>
            </a:r>
          </a:p>
          <a:p>
            <a:pPr lvl="1"/>
            <a:r>
              <a:rPr lang="en-US" dirty="0"/>
              <a:t>They are curated, market relevant news</a:t>
            </a:r>
          </a:p>
          <a:p>
            <a:pPr lvl="1"/>
            <a:r>
              <a:rPr lang="en-US" dirty="0"/>
              <a:t>They are updated fast</a:t>
            </a:r>
          </a:p>
          <a:p>
            <a:pPr lvl="1"/>
            <a:r>
              <a:rPr lang="en-US" dirty="0"/>
              <a:t>They are short</a:t>
            </a:r>
          </a:p>
          <a:p>
            <a:pPr lvl="2"/>
            <a:r>
              <a:rPr lang="en-US" dirty="0"/>
              <a:t>One paragraph for Reuters with link to full article</a:t>
            </a:r>
          </a:p>
          <a:p>
            <a:pPr lvl="2"/>
            <a:r>
              <a:rPr lang="en-US" dirty="0"/>
              <a:t>Three short paragraphs for Seeking Alpha with link to full articles</a:t>
            </a:r>
          </a:p>
        </p:txBody>
      </p:sp>
    </p:spTree>
    <p:extLst>
      <p:ext uri="{BB962C8B-B14F-4D97-AF65-F5344CB8AC3E}">
        <p14:creationId xmlns:p14="http://schemas.microsoft.com/office/powerpoint/2010/main" val="293946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Seeking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Scraping Challenges:</a:t>
            </a:r>
          </a:p>
          <a:p>
            <a:pPr lvl="1"/>
            <a:r>
              <a:rPr lang="en-US" dirty="0"/>
              <a:t>The news items load on the same page dynamically as you scroll down</a:t>
            </a:r>
          </a:p>
          <a:p>
            <a:pPr lvl="2"/>
            <a:r>
              <a:rPr lang="en-US" dirty="0"/>
              <a:t>Call Selenium from the middleware stages of </a:t>
            </a:r>
            <a:r>
              <a:rPr lang="en-US" dirty="0" err="1"/>
              <a:t>Scrapy</a:t>
            </a:r>
            <a:r>
              <a:rPr lang="en-US" dirty="0"/>
              <a:t>, only to request the page, force the waiting and repeated scrolling until no more new items appear, then yield the full HTML response onwards to </a:t>
            </a:r>
            <a:r>
              <a:rPr lang="en-US" dirty="0" err="1"/>
              <a:t>Scrapy’s</a:t>
            </a:r>
            <a:r>
              <a:rPr lang="en-US" dirty="0"/>
              <a:t> parse function</a:t>
            </a:r>
          </a:p>
          <a:p>
            <a:pPr lvl="1"/>
            <a:r>
              <a:rPr lang="en-US" dirty="0"/>
              <a:t>The site has some anti-scraping protections, the page was freezing and no news items would appear despite the Selenium’s scrolling</a:t>
            </a:r>
          </a:p>
          <a:p>
            <a:pPr lvl="2"/>
            <a:r>
              <a:rPr lang="en-US" dirty="0"/>
              <a:t>Update the user-agent</a:t>
            </a:r>
          </a:p>
          <a:p>
            <a:pPr lvl="2"/>
            <a:r>
              <a:rPr lang="en-US" dirty="0"/>
              <a:t>When scrolling in Selenium, use </a:t>
            </a:r>
            <a:r>
              <a:rPr lang="en-US" dirty="0" err="1"/>
              <a:t>ScrollBy</a:t>
            </a:r>
            <a:r>
              <a:rPr lang="en-US" dirty="0"/>
              <a:t> for a human-like gradual scrolling</a:t>
            </a:r>
          </a:p>
          <a:p>
            <a:pPr lvl="2"/>
            <a:r>
              <a:rPr lang="en-US" dirty="0"/>
              <a:t>Introduce random waiting times between scrolls</a:t>
            </a:r>
          </a:p>
          <a:p>
            <a:pPr lvl="1"/>
            <a:r>
              <a:rPr lang="en-US" dirty="0"/>
              <a:t>News text has html tags for bold, words sending to links etc. </a:t>
            </a:r>
          </a:p>
          <a:p>
            <a:pPr lvl="2"/>
            <a:r>
              <a:rPr lang="en-US" dirty="0"/>
              <a:t>Used </a:t>
            </a:r>
            <a:r>
              <a:rPr lang="en-US" dirty="0" err="1"/>
              <a:t>BeautifulSoup</a:t>
            </a:r>
            <a:r>
              <a:rPr lang="en-US" dirty="0"/>
              <a:t> to unwrap tags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5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Reuters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Scraping Challenges:</a:t>
            </a:r>
          </a:p>
          <a:p>
            <a:pPr lvl="1"/>
            <a:r>
              <a:rPr lang="en-US" dirty="0"/>
              <a:t>The news text had Reuters ticker of company X around text referring to company X (even if that company was mentioned under the news of another company Y). </a:t>
            </a:r>
          </a:p>
          <a:p>
            <a:pPr lvl="2"/>
            <a:r>
              <a:rPr lang="en-US" dirty="0"/>
              <a:t>Solution: unwrap these tags by exhaustive enumeration. </a:t>
            </a:r>
          </a:p>
          <a:p>
            <a:pPr lvl="2"/>
            <a:r>
              <a:rPr lang="en-US" dirty="0"/>
              <a:t>This solution is not robust because new tags not seen before may appear. The next improvement will be to use </a:t>
            </a:r>
            <a:r>
              <a:rPr lang="en-US" dirty="0" err="1"/>
              <a:t>regexp</a:t>
            </a:r>
            <a:r>
              <a:rPr lang="en-US" dirty="0"/>
              <a:t> to eliminate any tags</a:t>
            </a:r>
          </a:p>
          <a:p>
            <a:pPr lvl="2"/>
            <a:endParaRPr lang="en-US" dirty="0"/>
          </a:p>
          <a:p>
            <a:r>
              <a:rPr lang="en-US" dirty="0"/>
              <a:t>Otherwise, Reuters was relatively straightforward to scrape with </a:t>
            </a:r>
            <a:r>
              <a:rPr lang="en-US" dirty="0" err="1"/>
              <a:t>Scrapy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1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A8F4-4937-49E9-8D77-EC48D73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D8E-A32F-436E-A50D-DE8B47A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 Definition: predict the returns of three biotech start-ups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Web Scraping: sources, approach</a:t>
            </a:r>
          </a:p>
          <a:p>
            <a:endParaRPr lang="en-US" dirty="0"/>
          </a:p>
          <a:p>
            <a:r>
              <a:rPr lang="en-US" b="1" dirty="0"/>
              <a:t>Analysis: topic inference, news sentiment</a:t>
            </a:r>
          </a:p>
          <a:p>
            <a:endParaRPr lang="en-US" dirty="0"/>
          </a:p>
          <a:p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55838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Topic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375"/>
          </a:xfrm>
        </p:spPr>
        <p:txBody>
          <a:bodyPr>
            <a:normAutofit/>
          </a:bodyPr>
          <a:lstStyle/>
          <a:p>
            <a:r>
              <a:rPr lang="en-US" dirty="0"/>
              <a:t>Used LDA (Latent Dirichlet Allocation) to infer topics from the entire corpus of news from Reuters and Seeking Alpha. </a:t>
            </a:r>
          </a:p>
          <a:p>
            <a:r>
              <a:rPr lang="en-US" dirty="0"/>
              <a:t>All the companies have a few topics that appear in practice (based on my experience): </a:t>
            </a:r>
          </a:p>
          <a:p>
            <a:pPr lvl="1"/>
            <a:r>
              <a:rPr lang="en-US" dirty="0"/>
              <a:t>Topic: their financial prospects</a:t>
            </a:r>
          </a:p>
          <a:p>
            <a:pPr lvl="1"/>
            <a:r>
              <a:rPr lang="en-US" dirty="0"/>
              <a:t>Topic: IPO/patent battles, as the founding scientists and their host institutions dispute over who discovered the CRISP/Cas-9 method first</a:t>
            </a:r>
          </a:p>
          <a:p>
            <a:pPr lvl="1"/>
            <a:r>
              <a:rPr lang="en-US" dirty="0"/>
              <a:t>Topic: the science itself</a:t>
            </a:r>
          </a:p>
          <a:p>
            <a:r>
              <a:rPr lang="en-US" dirty="0"/>
              <a:t>I wanted to see how good topic inference can be</a:t>
            </a:r>
          </a:p>
          <a:p>
            <a:r>
              <a:rPr lang="en-US" dirty="0"/>
              <a:t>Eventually, I hope to make sentiment analysis dependent on topic</a:t>
            </a:r>
          </a:p>
        </p:txBody>
      </p:sp>
    </p:spTree>
    <p:extLst>
      <p:ext uri="{BB962C8B-B14F-4D97-AF65-F5344CB8AC3E}">
        <p14:creationId xmlns:p14="http://schemas.microsoft.com/office/powerpoint/2010/main" val="122504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</TotalTime>
  <Words>1179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News Analysis for Biotech Stocks</vt:lpstr>
      <vt:lpstr>Agenda</vt:lpstr>
      <vt:lpstr>Problem Definition: Can News Predict the Returns of Biotech Start-ups</vt:lpstr>
      <vt:lpstr>Agenda</vt:lpstr>
      <vt:lpstr>Web Scraping: News Sources</vt:lpstr>
      <vt:lpstr>Scraping Seeking Alpha</vt:lpstr>
      <vt:lpstr>Scraping Reuters</vt:lpstr>
      <vt:lpstr>Agenda</vt:lpstr>
      <vt:lpstr>Analysis: Topic Inference</vt:lpstr>
      <vt:lpstr>Analysis: Topics Inferred</vt:lpstr>
      <vt:lpstr>Analysis: Towards a Financial Strategy</vt:lpstr>
      <vt:lpstr>Analysis: Financial Strategy Performance</vt:lpstr>
      <vt:lpstr>Analysis: Cumulative Return Plots</vt:lpstr>
      <vt:lpstr>Analysis: Limits of the Dictionary Approach</vt:lpstr>
      <vt:lpstr>Agenda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Analysis for Biotech Stocks</dc:title>
  <dc:creator>Marius P.</dc:creator>
  <cp:lastModifiedBy>Marius P.</cp:lastModifiedBy>
  <cp:revision>30</cp:revision>
  <dcterms:created xsi:type="dcterms:W3CDTF">2018-05-16T02:47:50Z</dcterms:created>
  <dcterms:modified xsi:type="dcterms:W3CDTF">2018-05-16T19:45:51Z</dcterms:modified>
</cp:coreProperties>
</file>