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7315200"/>
  <p:notesSz cx="6858000" cy="9144000"/>
  <p:embeddedFontLst>
    <p:embeddedFont>
      <p:font typeface="Belleza" panose="020B0604020202020204" charset="0"/>
      <p:regular r:id="rId14"/>
    </p:embeddedFont>
    <p:embeddedFont>
      <p:font typeface="Codec Pro Thin" panose="020B0604020202020204" charset="0"/>
      <p:regular r:id="rId15"/>
    </p:embeddedFont>
    <p:embeddedFont>
      <p:font typeface="Montserrat" panose="00000500000000000000" pitchFamily="2" charset="0"/>
      <p:regular r:id="rId16"/>
    </p:embeddedFont>
    <p:embeddedFont>
      <p:font typeface="Montserrat Bold" panose="00000800000000000000" charset="0"/>
      <p:regular r:id="rId17"/>
    </p:embeddedFont>
    <p:embeddedFont>
      <p:font typeface="Montserrat Bold Italics" panose="020B0604020202020204" charset="0"/>
      <p:regular r:id="rId18"/>
    </p:embeddedFont>
    <p:embeddedFont>
      <p:font typeface="Open Sans" panose="020B0606030504020204" pitchFamily="3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5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svg"/><Relationship Id="rId18" Type="http://schemas.openxmlformats.org/officeDocument/2006/relationships/image" Target="../media/image48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4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2.svg"/><Relationship Id="rId5" Type="http://schemas.openxmlformats.org/officeDocument/2006/relationships/image" Target="../media/image43.pn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image" Target="../media/image45.svg"/><Relationship Id="rId7" Type="http://schemas.openxmlformats.org/officeDocument/2006/relationships/image" Target="../media/image43.png"/><Relationship Id="rId12" Type="http://schemas.openxmlformats.org/officeDocument/2006/relationships/image" Target="../media/image5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50.svg"/><Relationship Id="rId10" Type="http://schemas.openxmlformats.org/officeDocument/2006/relationships/image" Target="../media/image53.sv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9465" y="-1097280"/>
            <a:ext cx="15873192" cy="2194560"/>
            <a:chOff x="0" y="0"/>
            <a:chExt cx="587896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78960" cy="812800"/>
            </a:xfrm>
            <a:custGeom>
              <a:avLst/>
              <a:gdLst/>
              <a:ahLst/>
              <a:cxnLst/>
              <a:rect l="l" t="t" r="r" b="b"/>
              <a:pathLst>
                <a:path w="5878960" h="812800">
                  <a:moveTo>
                    <a:pt x="0" y="0"/>
                  </a:moveTo>
                  <a:lnTo>
                    <a:pt x="5878960" y="0"/>
                  </a:lnTo>
                  <a:lnTo>
                    <a:pt x="587896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527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87896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015926" y="271100"/>
            <a:ext cx="641708" cy="616039"/>
          </a:xfrm>
          <a:custGeom>
            <a:avLst/>
            <a:gdLst/>
            <a:ahLst/>
            <a:cxnLst/>
            <a:rect l="l" t="t" r="r" b="b"/>
            <a:pathLst>
              <a:path w="641708" h="616039">
                <a:moveTo>
                  <a:pt x="0" y="0"/>
                </a:moveTo>
                <a:lnTo>
                  <a:pt x="641708" y="0"/>
                </a:lnTo>
                <a:lnTo>
                  <a:pt x="641708" y="616040"/>
                </a:lnTo>
                <a:lnTo>
                  <a:pt x="0" y="616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312545" y="488360"/>
            <a:ext cx="9914255" cy="339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"/>
              </a:rPr>
              <a:t>LOGIN      SOBRE NÓS            PROJETO         COMPRA          FALE CONOSCO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-2870383" y="733592"/>
            <a:ext cx="9343169" cy="7053657"/>
            <a:chOff x="0" y="0"/>
            <a:chExt cx="942045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2045" cy="711200"/>
            </a:xfrm>
            <a:custGeom>
              <a:avLst/>
              <a:gdLst/>
              <a:ahLst/>
              <a:cxnLst/>
              <a:rect l="l" t="t" r="r" b="b"/>
              <a:pathLst>
                <a:path w="942045" h="711200">
                  <a:moveTo>
                    <a:pt x="471022" y="0"/>
                  </a:moveTo>
                  <a:lnTo>
                    <a:pt x="942045" y="711200"/>
                  </a:lnTo>
                  <a:lnTo>
                    <a:pt x="0" y="711200"/>
                  </a:lnTo>
                  <a:lnTo>
                    <a:pt x="471022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7195" y="301625"/>
              <a:ext cx="647656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51385" y="526460"/>
            <a:ext cx="4100165" cy="7082112"/>
          </a:xfrm>
          <a:custGeom>
            <a:avLst/>
            <a:gdLst/>
            <a:ahLst/>
            <a:cxnLst/>
            <a:rect l="l" t="t" r="r" b="b"/>
            <a:pathLst>
              <a:path w="4100165" h="7082112">
                <a:moveTo>
                  <a:pt x="0" y="0"/>
                </a:moveTo>
                <a:lnTo>
                  <a:pt x="4100165" y="0"/>
                </a:lnTo>
                <a:lnTo>
                  <a:pt x="4100165" y="7082112"/>
                </a:lnTo>
                <a:lnTo>
                  <a:pt x="0" y="7082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403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4100165" y="2803506"/>
            <a:ext cx="9713461" cy="2231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5"/>
              </a:lnSpc>
            </a:pPr>
            <a:r>
              <a:rPr lang="en-US" sz="13025">
                <a:solidFill>
                  <a:srgbClr val="2A5276"/>
                </a:solidFill>
                <a:latin typeface="Montserrat"/>
              </a:rPr>
              <a:t>WINDA’S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01207" y="2740025"/>
            <a:ext cx="393248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5276"/>
                </a:solidFill>
                <a:latin typeface="Montserrat"/>
              </a:rPr>
              <a:t>BEM-VINDO   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83617" y="4977738"/>
            <a:ext cx="854655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A5276"/>
                </a:solidFill>
                <a:latin typeface="Montserrat"/>
              </a:rPr>
              <a:t>ABRA-SE PARA UM MUNDO DE EFICIÊNCIA E CONFORTO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8113" y="6842383"/>
            <a:ext cx="10424087" cy="339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2A5276"/>
                </a:solidFill>
                <a:latin typeface="Montserrat"/>
              </a:rPr>
              <a:t>ADQUIRA NOSSO SISTEMA DE MONITORAMENTO DE JANELAS PARA HOTEIS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52082" y="-449545"/>
            <a:ext cx="5652056" cy="8214290"/>
            <a:chOff x="0" y="0"/>
            <a:chExt cx="2225918" cy="3234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25918" cy="3234988"/>
            </a:xfrm>
            <a:custGeom>
              <a:avLst/>
              <a:gdLst/>
              <a:ahLst/>
              <a:cxnLst/>
              <a:rect l="l" t="t" r="r" b="b"/>
              <a:pathLst>
                <a:path w="2225918" h="3234988">
                  <a:moveTo>
                    <a:pt x="69857" y="0"/>
                  </a:moveTo>
                  <a:lnTo>
                    <a:pt x="2156060" y="0"/>
                  </a:lnTo>
                  <a:cubicBezTo>
                    <a:pt x="2194641" y="0"/>
                    <a:pt x="2225918" y="31276"/>
                    <a:pt x="2225918" y="69857"/>
                  </a:cubicBezTo>
                  <a:lnTo>
                    <a:pt x="2225918" y="3165130"/>
                  </a:lnTo>
                  <a:cubicBezTo>
                    <a:pt x="2225918" y="3183658"/>
                    <a:pt x="2218558" y="3201426"/>
                    <a:pt x="2205457" y="3214527"/>
                  </a:cubicBezTo>
                  <a:cubicBezTo>
                    <a:pt x="2192356" y="3227628"/>
                    <a:pt x="2174588" y="3234988"/>
                    <a:pt x="2156060" y="3234988"/>
                  </a:cubicBezTo>
                  <a:lnTo>
                    <a:pt x="69857" y="3234988"/>
                  </a:lnTo>
                  <a:cubicBezTo>
                    <a:pt x="31276" y="3234988"/>
                    <a:pt x="0" y="3203711"/>
                    <a:pt x="0" y="3165130"/>
                  </a:cubicBezTo>
                  <a:lnTo>
                    <a:pt x="0" y="69857"/>
                  </a:lnTo>
                  <a:cubicBezTo>
                    <a:pt x="0" y="31276"/>
                    <a:pt x="31276" y="0"/>
                    <a:pt x="69857" y="0"/>
                  </a:cubicBezTo>
                  <a:close/>
                </a:path>
              </a:pathLst>
            </a:custGeom>
            <a:solidFill>
              <a:srgbClr val="A0C5D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225918" cy="3263563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199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067615" y="538544"/>
            <a:ext cx="1495882" cy="1146220"/>
          </a:xfrm>
          <a:custGeom>
            <a:avLst/>
            <a:gdLst/>
            <a:ahLst/>
            <a:cxnLst/>
            <a:rect l="l" t="t" r="r" b="b"/>
            <a:pathLst>
              <a:path w="1495882" h="1146220">
                <a:moveTo>
                  <a:pt x="0" y="0"/>
                </a:moveTo>
                <a:lnTo>
                  <a:pt x="1495883" y="0"/>
                </a:lnTo>
                <a:lnTo>
                  <a:pt x="1495883" y="1146219"/>
                </a:lnTo>
                <a:lnTo>
                  <a:pt x="0" y="1146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8776106" y="3242691"/>
            <a:ext cx="4078901" cy="637792"/>
          </a:xfrm>
          <a:custGeom>
            <a:avLst/>
            <a:gdLst/>
            <a:ahLst/>
            <a:cxnLst/>
            <a:rect l="l" t="t" r="r" b="b"/>
            <a:pathLst>
              <a:path w="4078901" h="637792">
                <a:moveTo>
                  <a:pt x="0" y="0"/>
                </a:moveTo>
                <a:lnTo>
                  <a:pt x="4078901" y="0"/>
                </a:lnTo>
                <a:lnTo>
                  <a:pt x="4078901" y="637792"/>
                </a:lnTo>
                <a:lnTo>
                  <a:pt x="0" y="63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8882078" y="3405218"/>
            <a:ext cx="842750" cy="34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9"/>
              </a:lnSpc>
            </a:pPr>
            <a:r>
              <a:rPr lang="en-US" sz="1935">
                <a:solidFill>
                  <a:srgbClr val="2A5276"/>
                </a:solidFill>
                <a:latin typeface="Montserrat Bold"/>
              </a:rPr>
              <a:t>16:15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71081" y="3424268"/>
            <a:ext cx="2799402" cy="25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5"/>
              </a:lnSpc>
            </a:pPr>
            <a:r>
              <a:rPr lang="en-US" sz="1468">
                <a:solidFill>
                  <a:srgbClr val="2A5276"/>
                </a:solidFill>
                <a:latin typeface="Montserrat Bold"/>
              </a:rPr>
              <a:t>SENSOR DETECTOU CHUVA </a:t>
            </a:r>
          </a:p>
        </p:txBody>
      </p:sp>
      <p:sp>
        <p:nvSpPr>
          <p:cNvPr id="9" name="Freeform 9"/>
          <p:cNvSpPr/>
          <p:nvPr/>
        </p:nvSpPr>
        <p:spPr>
          <a:xfrm>
            <a:off x="8776106" y="2360587"/>
            <a:ext cx="4078901" cy="637792"/>
          </a:xfrm>
          <a:custGeom>
            <a:avLst/>
            <a:gdLst/>
            <a:ahLst/>
            <a:cxnLst/>
            <a:rect l="l" t="t" r="r" b="b"/>
            <a:pathLst>
              <a:path w="4078901" h="637792">
                <a:moveTo>
                  <a:pt x="0" y="0"/>
                </a:moveTo>
                <a:lnTo>
                  <a:pt x="4078901" y="0"/>
                </a:lnTo>
                <a:lnTo>
                  <a:pt x="4078901" y="637792"/>
                </a:lnTo>
                <a:lnTo>
                  <a:pt x="0" y="63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8882078" y="2472704"/>
            <a:ext cx="842750" cy="34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9"/>
              </a:lnSpc>
            </a:pPr>
            <a:r>
              <a:rPr lang="en-US" sz="1935">
                <a:solidFill>
                  <a:srgbClr val="2A5276"/>
                </a:solidFill>
                <a:latin typeface="Montserrat Bold"/>
              </a:rPr>
              <a:t>16:16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44801" y="2432693"/>
            <a:ext cx="3416548" cy="51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6">
                <a:solidFill>
                  <a:srgbClr val="2A5276"/>
                </a:solidFill>
                <a:latin typeface="Montserrat Bold"/>
              </a:rPr>
              <a:t>REALIZE O FECHAMENTO DA JANELA 2</a:t>
            </a:r>
          </a:p>
        </p:txBody>
      </p:sp>
      <p:sp>
        <p:nvSpPr>
          <p:cNvPr id="12" name="Freeform 12"/>
          <p:cNvSpPr/>
          <p:nvPr/>
        </p:nvSpPr>
        <p:spPr>
          <a:xfrm>
            <a:off x="8776106" y="5071643"/>
            <a:ext cx="4078901" cy="637792"/>
          </a:xfrm>
          <a:custGeom>
            <a:avLst/>
            <a:gdLst/>
            <a:ahLst/>
            <a:cxnLst/>
            <a:rect l="l" t="t" r="r" b="b"/>
            <a:pathLst>
              <a:path w="4078901" h="637792">
                <a:moveTo>
                  <a:pt x="0" y="0"/>
                </a:moveTo>
                <a:lnTo>
                  <a:pt x="4078901" y="0"/>
                </a:lnTo>
                <a:lnTo>
                  <a:pt x="4078901" y="637791"/>
                </a:lnTo>
                <a:lnTo>
                  <a:pt x="0" y="637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8882078" y="5199831"/>
            <a:ext cx="842750" cy="34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9"/>
              </a:lnSpc>
            </a:pPr>
            <a:r>
              <a:rPr lang="en-US" sz="1935">
                <a:solidFill>
                  <a:srgbClr val="2A5276"/>
                </a:solidFill>
                <a:latin typeface="Montserrat Bold"/>
              </a:rPr>
              <a:t>12:00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54060" y="5115736"/>
            <a:ext cx="3398030" cy="51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6">
                <a:solidFill>
                  <a:srgbClr val="2A5276"/>
                </a:solidFill>
                <a:latin typeface="Montserrat Bold"/>
              </a:rPr>
              <a:t>SENSOR DETECTOU ALTA TEMPERATURA INTERNA</a:t>
            </a:r>
          </a:p>
        </p:txBody>
      </p:sp>
      <p:sp>
        <p:nvSpPr>
          <p:cNvPr id="15" name="Freeform 15"/>
          <p:cNvSpPr/>
          <p:nvPr/>
        </p:nvSpPr>
        <p:spPr>
          <a:xfrm>
            <a:off x="8776106" y="4157167"/>
            <a:ext cx="4078901" cy="637792"/>
          </a:xfrm>
          <a:custGeom>
            <a:avLst/>
            <a:gdLst/>
            <a:ahLst/>
            <a:cxnLst/>
            <a:rect l="l" t="t" r="r" b="b"/>
            <a:pathLst>
              <a:path w="4078901" h="637792">
                <a:moveTo>
                  <a:pt x="0" y="0"/>
                </a:moveTo>
                <a:lnTo>
                  <a:pt x="4078901" y="0"/>
                </a:lnTo>
                <a:lnTo>
                  <a:pt x="4078901" y="637792"/>
                </a:lnTo>
                <a:lnTo>
                  <a:pt x="0" y="63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8882078" y="4290058"/>
            <a:ext cx="842750" cy="34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9"/>
              </a:lnSpc>
            </a:pPr>
            <a:r>
              <a:rPr lang="en-US" sz="1935">
                <a:solidFill>
                  <a:srgbClr val="2A5276"/>
                </a:solidFill>
                <a:latin typeface="Montserrat Bold"/>
              </a:rPr>
              <a:t>12:01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24828" y="4206341"/>
            <a:ext cx="3039895" cy="51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6">
                <a:solidFill>
                  <a:srgbClr val="2A5276"/>
                </a:solidFill>
                <a:latin typeface="Montserrat Bold"/>
              </a:rPr>
              <a:t>REALIZE A ABERTURA DA JANELA 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267746" y="-827265"/>
            <a:ext cx="3509950" cy="8921171"/>
            <a:chOff x="0" y="0"/>
            <a:chExt cx="1299981" cy="330413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99981" cy="3304137"/>
            </a:xfrm>
            <a:custGeom>
              <a:avLst/>
              <a:gdLst/>
              <a:ahLst/>
              <a:cxnLst/>
              <a:rect l="l" t="t" r="r" b="b"/>
              <a:pathLst>
                <a:path w="1299981" h="3304137">
                  <a:moveTo>
                    <a:pt x="55143" y="0"/>
                  </a:moveTo>
                  <a:lnTo>
                    <a:pt x="1244839" y="0"/>
                  </a:lnTo>
                  <a:cubicBezTo>
                    <a:pt x="1275293" y="0"/>
                    <a:pt x="1299981" y="24688"/>
                    <a:pt x="1299981" y="55143"/>
                  </a:cubicBezTo>
                  <a:lnTo>
                    <a:pt x="1299981" y="3248995"/>
                  </a:lnTo>
                  <a:cubicBezTo>
                    <a:pt x="1299981" y="3279449"/>
                    <a:pt x="1275293" y="3304137"/>
                    <a:pt x="1244839" y="3304137"/>
                  </a:cubicBezTo>
                  <a:lnTo>
                    <a:pt x="55143" y="3304137"/>
                  </a:lnTo>
                  <a:cubicBezTo>
                    <a:pt x="40518" y="3304137"/>
                    <a:pt x="26492" y="3298328"/>
                    <a:pt x="16151" y="3287987"/>
                  </a:cubicBezTo>
                  <a:cubicBezTo>
                    <a:pt x="5810" y="3277645"/>
                    <a:pt x="0" y="3263619"/>
                    <a:pt x="0" y="3248995"/>
                  </a:cubicBezTo>
                  <a:lnTo>
                    <a:pt x="0" y="55143"/>
                  </a:lnTo>
                  <a:cubicBezTo>
                    <a:pt x="0" y="24688"/>
                    <a:pt x="24688" y="0"/>
                    <a:pt x="55143" y="0"/>
                  </a:cubicBezTo>
                  <a:close/>
                </a:path>
              </a:pathLst>
            </a:custGeom>
            <a:solidFill>
              <a:srgbClr val="2A5276">
                <a:alpha val="9568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299981" cy="3332712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1891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26425" y="1175112"/>
            <a:ext cx="3158617" cy="752523"/>
            <a:chOff x="0" y="0"/>
            <a:chExt cx="1271074" cy="30282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A0C5D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6425" y="2058567"/>
            <a:ext cx="3158617" cy="752523"/>
            <a:chOff x="0" y="0"/>
            <a:chExt cx="1271074" cy="30282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226425" y="2942022"/>
            <a:ext cx="3158617" cy="752523"/>
            <a:chOff x="0" y="0"/>
            <a:chExt cx="1271074" cy="30282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226425" y="3826042"/>
            <a:ext cx="3158617" cy="752523"/>
            <a:chOff x="0" y="0"/>
            <a:chExt cx="1271074" cy="3028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26425" y="4710063"/>
            <a:ext cx="3158617" cy="752523"/>
            <a:chOff x="0" y="0"/>
            <a:chExt cx="1271074" cy="30282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226425" y="5594084"/>
            <a:ext cx="3158617" cy="752523"/>
            <a:chOff x="0" y="0"/>
            <a:chExt cx="1271074" cy="30282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0817" y="125027"/>
            <a:ext cx="731520" cy="731520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300369" y="1392101"/>
            <a:ext cx="365760" cy="318544"/>
          </a:xfrm>
          <a:custGeom>
            <a:avLst/>
            <a:gdLst/>
            <a:ahLst/>
            <a:cxnLst/>
            <a:rect l="l" t="t" r="r" b="b"/>
            <a:pathLst>
              <a:path w="365760" h="318544">
                <a:moveTo>
                  <a:pt x="0" y="0"/>
                </a:moveTo>
                <a:lnTo>
                  <a:pt x="365760" y="0"/>
                </a:lnTo>
                <a:lnTo>
                  <a:pt x="365760" y="318544"/>
                </a:lnTo>
                <a:lnTo>
                  <a:pt x="0" y="318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Freeform 43"/>
          <p:cNvSpPr/>
          <p:nvPr/>
        </p:nvSpPr>
        <p:spPr>
          <a:xfrm>
            <a:off x="164016" y="3179284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4" name="Freeform 44"/>
          <p:cNvSpPr/>
          <p:nvPr/>
        </p:nvSpPr>
        <p:spPr>
          <a:xfrm>
            <a:off x="128967" y="4030822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5" name="Freeform 45"/>
          <p:cNvSpPr/>
          <p:nvPr/>
        </p:nvSpPr>
        <p:spPr>
          <a:xfrm>
            <a:off x="164016" y="4946759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6" name="Freeform 46"/>
          <p:cNvSpPr/>
          <p:nvPr/>
        </p:nvSpPr>
        <p:spPr>
          <a:xfrm>
            <a:off x="164016" y="5830780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7" name="TextBox 47"/>
          <p:cNvSpPr txBox="1"/>
          <p:nvPr/>
        </p:nvSpPr>
        <p:spPr>
          <a:xfrm>
            <a:off x="731520" y="349484"/>
            <a:ext cx="2388355" cy="30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FFFFFF"/>
                </a:solidFill>
                <a:latin typeface="Montserrat Bold"/>
              </a:rPr>
              <a:t>Olá (usuário)!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300369" y="6737132"/>
            <a:ext cx="1133361" cy="437429"/>
            <a:chOff x="0" y="0"/>
            <a:chExt cx="1511147" cy="583239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77937" cy="583239"/>
            </a:xfrm>
            <a:custGeom>
              <a:avLst/>
              <a:gdLst/>
              <a:ahLst/>
              <a:cxnLst/>
              <a:rect l="l" t="t" r="r" b="b"/>
              <a:pathLst>
                <a:path w="577937" h="583239">
                  <a:moveTo>
                    <a:pt x="0" y="0"/>
                  </a:moveTo>
                  <a:lnTo>
                    <a:pt x="577937" y="0"/>
                  </a:lnTo>
                  <a:lnTo>
                    <a:pt x="577937" y="583239"/>
                  </a:lnTo>
                  <a:lnTo>
                    <a:pt x="0" y="583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29731" y="104079"/>
              <a:ext cx="781417" cy="417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8"/>
                </a:lnSpc>
              </a:pPr>
              <a:r>
                <a:rPr lang="en-US" sz="1870">
                  <a:solidFill>
                    <a:srgbClr val="FFFFFF"/>
                  </a:solidFill>
                  <a:latin typeface="Montserrat Bold"/>
                </a:rPr>
                <a:t>SAIR</a:t>
              </a: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201698" y="335282"/>
            <a:ext cx="449759" cy="61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0"/>
              </a:lnSpc>
            </a:pPr>
            <a:r>
              <a:rPr lang="en-US" sz="1771">
                <a:solidFill>
                  <a:srgbClr val="2A5276"/>
                </a:solidFill>
                <a:latin typeface="Montserrat"/>
              </a:rPr>
              <a:t>foto</a:t>
            </a:r>
          </a:p>
          <a:p>
            <a:pPr algn="ctr">
              <a:lnSpc>
                <a:spcPts val="2480"/>
              </a:lnSpc>
            </a:pPr>
            <a:endParaRPr lang="en-US" sz="1771">
              <a:solidFill>
                <a:srgbClr val="2A5276"/>
              </a:solidFill>
              <a:latin typeface="Montserrat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711213" y="3154525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92337" y="1333622"/>
            <a:ext cx="1346002" cy="37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Montserrat Bold"/>
              </a:rPr>
              <a:t>ALERTAS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96609" y="3989572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34022" y="4883414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34022" y="5775147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129</a:t>
            </a:r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6399" y="1592896"/>
            <a:ext cx="5858456" cy="5561777"/>
          </a:xfrm>
          <a:prstGeom prst="rect">
            <a:avLst/>
          </a:prstGeom>
        </p:spPr>
      </p:pic>
      <p:sp>
        <p:nvSpPr>
          <p:cNvPr id="58" name="TextBox 58"/>
          <p:cNvSpPr txBox="1"/>
          <p:nvPr/>
        </p:nvSpPr>
        <p:spPr>
          <a:xfrm>
            <a:off x="4218963" y="278062"/>
            <a:ext cx="378068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A5276"/>
                </a:solidFill>
                <a:latin typeface="Montserrat"/>
              </a:rPr>
              <a:t>Variação de Clima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A5276"/>
                </a:solidFill>
                <a:latin typeface="Montserrat"/>
              </a:rPr>
              <a:t>do Último Mês</a:t>
            </a:r>
          </a:p>
        </p:txBody>
      </p:sp>
      <p:sp>
        <p:nvSpPr>
          <p:cNvPr id="59" name="Freeform 59"/>
          <p:cNvSpPr/>
          <p:nvPr/>
        </p:nvSpPr>
        <p:spPr>
          <a:xfrm>
            <a:off x="164016" y="2322128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4"/>
                </a:lnTo>
                <a:lnTo>
                  <a:pt x="0" y="3429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0" name="TextBox 60"/>
          <p:cNvSpPr txBox="1"/>
          <p:nvPr/>
        </p:nvSpPr>
        <p:spPr>
          <a:xfrm>
            <a:off x="711213" y="2284028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80307" y="239982"/>
            <a:ext cx="5143490" cy="4164293"/>
            <a:chOff x="0" y="0"/>
            <a:chExt cx="1904996" cy="15423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4996" cy="1542331"/>
            </a:xfrm>
            <a:custGeom>
              <a:avLst/>
              <a:gdLst/>
              <a:ahLst/>
              <a:cxnLst/>
              <a:rect l="l" t="t" r="r" b="b"/>
              <a:pathLst>
                <a:path w="1904996" h="1542331">
                  <a:moveTo>
                    <a:pt x="42145" y="0"/>
                  </a:moveTo>
                  <a:lnTo>
                    <a:pt x="1862851" y="0"/>
                  </a:lnTo>
                  <a:cubicBezTo>
                    <a:pt x="1886127" y="0"/>
                    <a:pt x="1904996" y="18869"/>
                    <a:pt x="1904996" y="42145"/>
                  </a:cubicBezTo>
                  <a:lnTo>
                    <a:pt x="1904996" y="1500186"/>
                  </a:lnTo>
                  <a:cubicBezTo>
                    <a:pt x="1904996" y="1523462"/>
                    <a:pt x="1886127" y="1542331"/>
                    <a:pt x="1862851" y="1542331"/>
                  </a:cubicBezTo>
                  <a:lnTo>
                    <a:pt x="42145" y="1542331"/>
                  </a:lnTo>
                  <a:cubicBezTo>
                    <a:pt x="30968" y="1542331"/>
                    <a:pt x="20248" y="1537891"/>
                    <a:pt x="12344" y="1529987"/>
                  </a:cubicBezTo>
                  <a:cubicBezTo>
                    <a:pt x="4440" y="1522083"/>
                    <a:pt x="0" y="1511363"/>
                    <a:pt x="0" y="1500186"/>
                  </a:cubicBezTo>
                  <a:lnTo>
                    <a:pt x="0" y="42145"/>
                  </a:lnTo>
                  <a:cubicBezTo>
                    <a:pt x="0" y="18869"/>
                    <a:pt x="18869" y="0"/>
                    <a:pt x="42145" y="0"/>
                  </a:cubicBezTo>
                  <a:close/>
                </a:path>
              </a:pathLst>
            </a:custGeom>
            <a:solidFill>
              <a:srgbClr val="FFFFFF">
                <a:alpha val="91765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04996" cy="1570906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18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80307" y="4665735"/>
            <a:ext cx="5143490" cy="2508826"/>
            <a:chOff x="0" y="0"/>
            <a:chExt cx="1991885" cy="9715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91885" cy="971576"/>
            </a:xfrm>
            <a:custGeom>
              <a:avLst/>
              <a:gdLst/>
              <a:ahLst/>
              <a:cxnLst/>
              <a:rect l="l" t="t" r="r" b="b"/>
              <a:pathLst>
                <a:path w="1991885" h="971576">
                  <a:moveTo>
                    <a:pt x="42145" y="0"/>
                  </a:moveTo>
                  <a:lnTo>
                    <a:pt x="1949740" y="0"/>
                  </a:lnTo>
                  <a:cubicBezTo>
                    <a:pt x="1973016" y="0"/>
                    <a:pt x="1991885" y="18869"/>
                    <a:pt x="1991885" y="42145"/>
                  </a:cubicBezTo>
                  <a:lnTo>
                    <a:pt x="1991885" y="929431"/>
                  </a:lnTo>
                  <a:cubicBezTo>
                    <a:pt x="1991885" y="940608"/>
                    <a:pt x="1987445" y="951328"/>
                    <a:pt x="1979541" y="959232"/>
                  </a:cubicBezTo>
                  <a:cubicBezTo>
                    <a:pt x="1971637" y="967136"/>
                    <a:pt x="1960917" y="971576"/>
                    <a:pt x="1949740" y="971576"/>
                  </a:cubicBezTo>
                  <a:lnTo>
                    <a:pt x="42145" y="971576"/>
                  </a:lnTo>
                  <a:cubicBezTo>
                    <a:pt x="18869" y="971576"/>
                    <a:pt x="0" y="952707"/>
                    <a:pt x="0" y="929431"/>
                  </a:cubicBezTo>
                  <a:lnTo>
                    <a:pt x="0" y="42145"/>
                  </a:lnTo>
                  <a:cubicBezTo>
                    <a:pt x="0" y="18869"/>
                    <a:pt x="18869" y="0"/>
                    <a:pt x="42145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991885" cy="1000151"/>
            </a:xfrm>
            <a:prstGeom prst="rect">
              <a:avLst/>
            </a:prstGeom>
          </p:spPr>
          <p:txBody>
            <a:bodyPr lIns="35727" tIns="35727" rIns="35727" bIns="35727" rtlCol="0" anchor="ctr"/>
            <a:lstStyle/>
            <a:p>
              <a:pPr algn="ctr">
                <a:lnSpc>
                  <a:spcPts val="18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827906" y="5670015"/>
            <a:ext cx="2848292" cy="2713646"/>
          </a:xfrm>
          <a:custGeom>
            <a:avLst/>
            <a:gdLst/>
            <a:ahLst/>
            <a:cxnLst/>
            <a:rect l="l" t="t" r="r" b="b"/>
            <a:pathLst>
              <a:path w="2848292" h="2713646">
                <a:moveTo>
                  <a:pt x="0" y="0"/>
                </a:moveTo>
                <a:lnTo>
                  <a:pt x="2848292" y="0"/>
                </a:lnTo>
                <a:lnTo>
                  <a:pt x="2848292" y="2713646"/>
                </a:lnTo>
                <a:lnTo>
                  <a:pt x="0" y="27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23" y="689701"/>
            <a:ext cx="4371058" cy="377401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9076810" y="209492"/>
            <a:ext cx="3668586" cy="1772374"/>
            <a:chOff x="0" y="0"/>
            <a:chExt cx="4891448" cy="236316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891448" cy="2363165"/>
              <a:chOff x="0" y="0"/>
              <a:chExt cx="1358736" cy="65643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358736" cy="656435"/>
              </a:xfrm>
              <a:custGeom>
                <a:avLst/>
                <a:gdLst/>
                <a:ahLst/>
                <a:cxnLst/>
                <a:rect l="l" t="t" r="r" b="b"/>
                <a:pathLst>
                  <a:path w="1358736" h="656435">
                    <a:moveTo>
                      <a:pt x="59089" y="0"/>
                    </a:moveTo>
                    <a:lnTo>
                      <a:pt x="1299646" y="0"/>
                    </a:lnTo>
                    <a:cubicBezTo>
                      <a:pt x="1315318" y="0"/>
                      <a:pt x="1330347" y="6225"/>
                      <a:pt x="1341429" y="17307"/>
                    </a:cubicBezTo>
                    <a:cubicBezTo>
                      <a:pt x="1352510" y="28388"/>
                      <a:pt x="1358736" y="43418"/>
                      <a:pt x="1358736" y="59089"/>
                    </a:cubicBezTo>
                    <a:lnTo>
                      <a:pt x="1358736" y="597346"/>
                    </a:lnTo>
                    <a:cubicBezTo>
                      <a:pt x="1358736" y="613017"/>
                      <a:pt x="1352510" y="628047"/>
                      <a:pt x="1341429" y="639128"/>
                    </a:cubicBezTo>
                    <a:cubicBezTo>
                      <a:pt x="1330347" y="650209"/>
                      <a:pt x="1315318" y="656435"/>
                      <a:pt x="1299646" y="656435"/>
                    </a:cubicBezTo>
                    <a:lnTo>
                      <a:pt x="59089" y="656435"/>
                    </a:lnTo>
                    <a:cubicBezTo>
                      <a:pt x="43418" y="656435"/>
                      <a:pt x="28388" y="650209"/>
                      <a:pt x="17307" y="639128"/>
                    </a:cubicBezTo>
                    <a:cubicBezTo>
                      <a:pt x="6225" y="628047"/>
                      <a:pt x="0" y="613017"/>
                      <a:pt x="0" y="597346"/>
                    </a:cubicBezTo>
                    <a:lnTo>
                      <a:pt x="0" y="59089"/>
                    </a:lnTo>
                    <a:cubicBezTo>
                      <a:pt x="0" y="43418"/>
                      <a:pt x="6225" y="28388"/>
                      <a:pt x="17307" y="17307"/>
                    </a:cubicBezTo>
                    <a:cubicBezTo>
                      <a:pt x="28388" y="6225"/>
                      <a:pt x="43418" y="0"/>
                      <a:pt x="59089" y="0"/>
                    </a:cubicBezTo>
                    <a:close/>
                  </a:path>
                </a:pathLst>
              </a:custGeom>
              <a:solidFill>
                <a:srgbClr val="FFFFFF">
                  <a:alpha val="84706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1358736" cy="675485"/>
              </a:xfrm>
              <a:prstGeom prst="rect">
                <a:avLst/>
              </a:prstGeom>
            </p:spPr>
            <p:txBody>
              <a:bodyPr lIns="36124" tIns="36124" rIns="36124" bIns="36124" rtlCol="0" anchor="ctr"/>
              <a:lstStyle/>
              <a:p>
                <a:pPr algn="ctr">
                  <a:lnSpc>
                    <a:spcPts val="189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324040" y="107327"/>
              <a:ext cx="4377564" cy="2103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8"/>
                </a:lnSpc>
              </a:pPr>
              <a:r>
                <a:rPr lang="en-US" sz="2584">
                  <a:solidFill>
                    <a:srgbClr val="2A5276"/>
                  </a:solidFill>
                  <a:latin typeface="Montserrat"/>
                </a:rPr>
                <a:t>CLIMA DO QUARTO</a:t>
              </a:r>
            </a:p>
            <a:p>
              <a:pPr algn="ctr">
                <a:lnSpc>
                  <a:spcPts val="4318"/>
                </a:lnSpc>
              </a:pPr>
              <a:endParaRPr lang="en-US" sz="2584">
                <a:solidFill>
                  <a:srgbClr val="2A5276"/>
                </a:solidFill>
                <a:latin typeface="Montserrat"/>
              </a:endParaRPr>
            </a:p>
            <a:p>
              <a:pPr algn="ctr">
                <a:lnSpc>
                  <a:spcPts val="4878"/>
                </a:lnSpc>
              </a:pPr>
              <a:r>
                <a:rPr lang="en-US" sz="3484">
                  <a:solidFill>
                    <a:srgbClr val="2A5276"/>
                  </a:solidFill>
                  <a:latin typeface="Montserrat"/>
                </a:rPr>
                <a:t>  </a:t>
              </a:r>
              <a:r>
                <a:rPr lang="en-US" sz="3484">
                  <a:solidFill>
                    <a:srgbClr val="2A5276"/>
                  </a:solidFill>
                  <a:latin typeface="Montserrat"/>
                  <a:ea typeface="Montserrat"/>
                </a:rPr>
                <a:t>22°C         60%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293796" y="1369966"/>
              <a:ext cx="455871" cy="796281"/>
            </a:xfrm>
            <a:custGeom>
              <a:avLst/>
              <a:gdLst/>
              <a:ahLst/>
              <a:cxnLst/>
              <a:rect l="l" t="t" r="r" b="b"/>
              <a:pathLst>
                <a:path w="455871" h="796281">
                  <a:moveTo>
                    <a:pt x="0" y="0"/>
                  </a:moveTo>
                  <a:lnTo>
                    <a:pt x="455871" y="0"/>
                  </a:lnTo>
                  <a:lnTo>
                    <a:pt x="455871" y="796281"/>
                  </a:lnTo>
                  <a:lnTo>
                    <a:pt x="0" y="796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68396" y="828105"/>
              <a:ext cx="2070418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2A5276"/>
                  </a:solidFill>
                  <a:latin typeface="Montserrat"/>
                </a:rPr>
                <a:t>Temperatura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987250" y="872132"/>
              <a:ext cx="144065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2A5276"/>
                  </a:solidFill>
                  <a:latin typeface="Montserrat"/>
                </a:rPr>
                <a:t>Umidade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745396" y="2898900"/>
            <a:ext cx="911033" cy="23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6"/>
              </a:lnSpc>
            </a:pPr>
            <a:endParaRPr/>
          </a:p>
        </p:txBody>
      </p:sp>
      <p:grpSp>
        <p:nvGrpSpPr>
          <p:cNvPr id="19" name="Group 19"/>
          <p:cNvGrpSpPr/>
          <p:nvPr/>
        </p:nvGrpSpPr>
        <p:grpSpPr>
          <a:xfrm>
            <a:off x="9951090" y="2254237"/>
            <a:ext cx="4184769" cy="1509869"/>
            <a:chOff x="0" y="0"/>
            <a:chExt cx="5579692" cy="201315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5579692" cy="2013159"/>
              <a:chOff x="0" y="0"/>
              <a:chExt cx="1811473" cy="653581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811473" cy="653581"/>
              </a:xfrm>
              <a:custGeom>
                <a:avLst/>
                <a:gdLst/>
                <a:ahLst/>
                <a:cxnLst/>
                <a:rect l="l" t="t" r="r" b="b"/>
                <a:pathLst>
                  <a:path w="1811473" h="653581">
                    <a:moveTo>
                      <a:pt x="56984" y="0"/>
                    </a:moveTo>
                    <a:lnTo>
                      <a:pt x="1754489" y="0"/>
                    </a:lnTo>
                    <a:cubicBezTo>
                      <a:pt x="1785960" y="0"/>
                      <a:pt x="1811473" y="25513"/>
                      <a:pt x="1811473" y="56984"/>
                    </a:cubicBezTo>
                    <a:lnTo>
                      <a:pt x="1811473" y="596597"/>
                    </a:lnTo>
                    <a:cubicBezTo>
                      <a:pt x="1811473" y="611710"/>
                      <a:pt x="1805469" y="626204"/>
                      <a:pt x="1794783" y="636891"/>
                    </a:cubicBezTo>
                    <a:cubicBezTo>
                      <a:pt x="1784096" y="647578"/>
                      <a:pt x="1769602" y="653581"/>
                      <a:pt x="1754489" y="653581"/>
                    </a:cubicBezTo>
                    <a:lnTo>
                      <a:pt x="56984" y="653581"/>
                    </a:lnTo>
                    <a:cubicBezTo>
                      <a:pt x="25513" y="653581"/>
                      <a:pt x="0" y="628069"/>
                      <a:pt x="0" y="596597"/>
                    </a:cubicBezTo>
                    <a:lnTo>
                      <a:pt x="0" y="56984"/>
                    </a:lnTo>
                    <a:cubicBezTo>
                      <a:pt x="0" y="41871"/>
                      <a:pt x="6004" y="27377"/>
                      <a:pt x="16690" y="16690"/>
                    </a:cubicBezTo>
                    <a:cubicBezTo>
                      <a:pt x="27377" y="6004"/>
                      <a:pt x="41871" y="0"/>
                      <a:pt x="56984" y="0"/>
                    </a:cubicBezTo>
                    <a:close/>
                  </a:path>
                </a:pathLst>
              </a:custGeom>
              <a:solidFill>
                <a:srgbClr val="F3F7FA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1811473" cy="6821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150036" y="1285120"/>
              <a:ext cx="1879102" cy="488616"/>
              <a:chOff x="0" y="0"/>
              <a:chExt cx="610059" cy="15863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10059" cy="158632"/>
              </a:xfrm>
              <a:custGeom>
                <a:avLst/>
                <a:gdLst/>
                <a:ahLst/>
                <a:cxnLst/>
                <a:rect l="l" t="t" r="r" b="b"/>
                <a:pathLst>
                  <a:path w="610059" h="158632">
                    <a:moveTo>
                      <a:pt x="79316" y="0"/>
                    </a:moveTo>
                    <a:lnTo>
                      <a:pt x="530743" y="0"/>
                    </a:lnTo>
                    <a:cubicBezTo>
                      <a:pt x="551779" y="0"/>
                      <a:pt x="571954" y="8356"/>
                      <a:pt x="586828" y="23231"/>
                    </a:cubicBezTo>
                    <a:cubicBezTo>
                      <a:pt x="601703" y="38106"/>
                      <a:pt x="610059" y="58280"/>
                      <a:pt x="610059" y="79316"/>
                    </a:cubicBezTo>
                    <a:lnTo>
                      <a:pt x="610059" y="79316"/>
                    </a:lnTo>
                    <a:cubicBezTo>
                      <a:pt x="610059" y="123121"/>
                      <a:pt x="574548" y="158632"/>
                      <a:pt x="530743" y="158632"/>
                    </a:cubicBezTo>
                    <a:lnTo>
                      <a:pt x="79316" y="158632"/>
                    </a:lnTo>
                    <a:cubicBezTo>
                      <a:pt x="58280" y="158632"/>
                      <a:pt x="38106" y="150275"/>
                      <a:pt x="23231" y="135400"/>
                    </a:cubicBezTo>
                    <a:cubicBezTo>
                      <a:pt x="8356" y="120526"/>
                      <a:pt x="0" y="100352"/>
                      <a:pt x="0" y="79316"/>
                    </a:cubicBezTo>
                    <a:lnTo>
                      <a:pt x="0" y="79316"/>
                    </a:lnTo>
                    <a:cubicBezTo>
                      <a:pt x="0" y="58280"/>
                      <a:pt x="8356" y="38106"/>
                      <a:pt x="23231" y="23231"/>
                    </a:cubicBezTo>
                    <a:cubicBezTo>
                      <a:pt x="38106" y="8356"/>
                      <a:pt x="58280" y="0"/>
                      <a:pt x="79316" y="0"/>
                    </a:cubicBezTo>
                    <a:close/>
                  </a:path>
                </a:pathLst>
              </a:custGeom>
              <a:solidFill>
                <a:srgbClr val="2A527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610059" cy="1872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sp>
          <p:nvSpPr>
            <p:cNvPr id="26" name="Freeform 26"/>
            <p:cNvSpPr/>
            <p:nvPr/>
          </p:nvSpPr>
          <p:spPr>
            <a:xfrm>
              <a:off x="2109041" y="206918"/>
              <a:ext cx="370572" cy="355749"/>
            </a:xfrm>
            <a:custGeom>
              <a:avLst/>
              <a:gdLst/>
              <a:ahLst/>
              <a:cxnLst/>
              <a:rect l="l" t="t" r="r" b="b"/>
              <a:pathLst>
                <a:path w="370572" h="355749">
                  <a:moveTo>
                    <a:pt x="0" y="0"/>
                  </a:moveTo>
                  <a:lnTo>
                    <a:pt x="370572" y="0"/>
                  </a:lnTo>
                  <a:lnTo>
                    <a:pt x="370572" y="355749"/>
                  </a:lnTo>
                  <a:lnTo>
                    <a:pt x="0" y="355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636885" y="704396"/>
              <a:ext cx="417264" cy="363399"/>
            </a:xfrm>
            <a:custGeom>
              <a:avLst/>
              <a:gdLst/>
              <a:ahLst/>
              <a:cxnLst/>
              <a:rect l="l" t="t" r="r" b="b"/>
              <a:pathLst>
                <a:path w="417264" h="363399">
                  <a:moveTo>
                    <a:pt x="0" y="0"/>
                  </a:moveTo>
                  <a:lnTo>
                    <a:pt x="417264" y="0"/>
                  </a:lnTo>
                  <a:lnTo>
                    <a:pt x="417264" y="363399"/>
                  </a:lnTo>
                  <a:lnTo>
                    <a:pt x="0" y="363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42832" y="247824"/>
              <a:ext cx="1596320" cy="372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5"/>
                </a:lnSpc>
              </a:pPr>
              <a:r>
                <a:rPr lang="en-US" sz="1711">
                  <a:solidFill>
                    <a:srgbClr val="22416B"/>
                  </a:solidFill>
                  <a:latin typeface="Montserrat Bold"/>
                </a:rPr>
                <a:t>JANELA 01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577409" y="246483"/>
              <a:ext cx="995620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ABERTA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89587" y="770587"/>
              <a:ext cx="1682458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SEM  ALERTAS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421675" y="1348981"/>
              <a:ext cx="1288669" cy="344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6"/>
                </a:lnSpc>
              </a:pPr>
              <a:r>
                <a:rPr lang="en-US" sz="1540">
                  <a:solidFill>
                    <a:srgbClr val="F8FBFF"/>
                  </a:solidFill>
                  <a:latin typeface="Montserrat"/>
                </a:rPr>
                <a:t>VER MAIS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951090" y="3910801"/>
            <a:ext cx="4184769" cy="1509869"/>
            <a:chOff x="0" y="0"/>
            <a:chExt cx="5579692" cy="2013159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5579692" cy="2013159"/>
              <a:chOff x="0" y="0"/>
              <a:chExt cx="1811473" cy="653581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811473" cy="653581"/>
              </a:xfrm>
              <a:custGeom>
                <a:avLst/>
                <a:gdLst/>
                <a:ahLst/>
                <a:cxnLst/>
                <a:rect l="l" t="t" r="r" b="b"/>
                <a:pathLst>
                  <a:path w="1811473" h="653581">
                    <a:moveTo>
                      <a:pt x="56984" y="0"/>
                    </a:moveTo>
                    <a:lnTo>
                      <a:pt x="1754489" y="0"/>
                    </a:lnTo>
                    <a:cubicBezTo>
                      <a:pt x="1785960" y="0"/>
                      <a:pt x="1811473" y="25513"/>
                      <a:pt x="1811473" y="56984"/>
                    </a:cubicBezTo>
                    <a:lnTo>
                      <a:pt x="1811473" y="596597"/>
                    </a:lnTo>
                    <a:cubicBezTo>
                      <a:pt x="1811473" y="611710"/>
                      <a:pt x="1805469" y="626204"/>
                      <a:pt x="1794783" y="636891"/>
                    </a:cubicBezTo>
                    <a:cubicBezTo>
                      <a:pt x="1784096" y="647578"/>
                      <a:pt x="1769602" y="653581"/>
                      <a:pt x="1754489" y="653581"/>
                    </a:cubicBezTo>
                    <a:lnTo>
                      <a:pt x="56984" y="653581"/>
                    </a:lnTo>
                    <a:cubicBezTo>
                      <a:pt x="25513" y="653581"/>
                      <a:pt x="0" y="628069"/>
                      <a:pt x="0" y="596597"/>
                    </a:cubicBezTo>
                    <a:lnTo>
                      <a:pt x="0" y="56984"/>
                    </a:lnTo>
                    <a:cubicBezTo>
                      <a:pt x="0" y="41871"/>
                      <a:pt x="6004" y="27377"/>
                      <a:pt x="16690" y="16690"/>
                    </a:cubicBezTo>
                    <a:cubicBezTo>
                      <a:pt x="27377" y="6004"/>
                      <a:pt x="41871" y="0"/>
                      <a:pt x="56984" y="0"/>
                    </a:cubicBezTo>
                    <a:close/>
                  </a:path>
                </a:pathLst>
              </a:custGeom>
              <a:solidFill>
                <a:srgbClr val="F3F7FA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28575"/>
                <a:ext cx="1811473" cy="6821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150036" y="1285120"/>
              <a:ext cx="1879102" cy="488616"/>
              <a:chOff x="0" y="0"/>
              <a:chExt cx="610059" cy="158632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610059" cy="158632"/>
              </a:xfrm>
              <a:custGeom>
                <a:avLst/>
                <a:gdLst/>
                <a:ahLst/>
                <a:cxnLst/>
                <a:rect l="l" t="t" r="r" b="b"/>
                <a:pathLst>
                  <a:path w="610059" h="158632">
                    <a:moveTo>
                      <a:pt x="79316" y="0"/>
                    </a:moveTo>
                    <a:lnTo>
                      <a:pt x="530743" y="0"/>
                    </a:lnTo>
                    <a:cubicBezTo>
                      <a:pt x="551779" y="0"/>
                      <a:pt x="571954" y="8356"/>
                      <a:pt x="586828" y="23231"/>
                    </a:cubicBezTo>
                    <a:cubicBezTo>
                      <a:pt x="601703" y="38106"/>
                      <a:pt x="610059" y="58280"/>
                      <a:pt x="610059" y="79316"/>
                    </a:cubicBezTo>
                    <a:lnTo>
                      <a:pt x="610059" y="79316"/>
                    </a:lnTo>
                    <a:cubicBezTo>
                      <a:pt x="610059" y="123121"/>
                      <a:pt x="574548" y="158632"/>
                      <a:pt x="530743" y="158632"/>
                    </a:cubicBezTo>
                    <a:lnTo>
                      <a:pt x="79316" y="158632"/>
                    </a:lnTo>
                    <a:cubicBezTo>
                      <a:pt x="58280" y="158632"/>
                      <a:pt x="38106" y="150275"/>
                      <a:pt x="23231" y="135400"/>
                    </a:cubicBezTo>
                    <a:cubicBezTo>
                      <a:pt x="8356" y="120526"/>
                      <a:pt x="0" y="100352"/>
                      <a:pt x="0" y="79316"/>
                    </a:cubicBezTo>
                    <a:lnTo>
                      <a:pt x="0" y="79316"/>
                    </a:lnTo>
                    <a:cubicBezTo>
                      <a:pt x="0" y="58280"/>
                      <a:pt x="8356" y="38106"/>
                      <a:pt x="23231" y="23231"/>
                    </a:cubicBezTo>
                    <a:cubicBezTo>
                      <a:pt x="38106" y="8356"/>
                      <a:pt x="58280" y="0"/>
                      <a:pt x="79316" y="0"/>
                    </a:cubicBezTo>
                    <a:close/>
                  </a:path>
                </a:pathLst>
              </a:custGeom>
              <a:solidFill>
                <a:srgbClr val="2A527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28575"/>
                <a:ext cx="610059" cy="1872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2109041" y="206918"/>
              <a:ext cx="370572" cy="355749"/>
            </a:xfrm>
            <a:custGeom>
              <a:avLst/>
              <a:gdLst/>
              <a:ahLst/>
              <a:cxnLst/>
              <a:rect l="l" t="t" r="r" b="b"/>
              <a:pathLst>
                <a:path w="370572" h="355749">
                  <a:moveTo>
                    <a:pt x="0" y="0"/>
                  </a:moveTo>
                  <a:lnTo>
                    <a:pt x="370572" y="0"/>
                  </a:lnTo>
                  <a:lnTo>
                    <a:pt x="370572" y="355749"/>
                  </a:lnTo>
                  <a:lnTo>
                    <a:pt x="0" y="355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636885" y="704396"/>
              <a:ext cx="417264" cy="363399"/>
            </a:xfrm>
            <a:custGeom>
              <a:avLst/>
              <a:gdLst/>
              <a:ahLst/>
              <a:cxnLst/>
              <a:rect l="l" t="t" r="r" b="b"/>
              <a:pathLst>
                <a:path w="417264" h="363399">
                  <a:moveTo>
                    <a:pt x="0" y="0"/>
                  </a:moveTo>
                  <a:lnTo>
                    <a:pt x="417264" y="0"/>
                  </a:lnTo>
                  <a:lnTo>
                    <a:pt x="417264" y="363399"/>
                  </a:lnTo>
                  <a:lnTo>
                    <a:pt x="0" y="363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342832" y="247824"/>
              <a:ext cx="1596320" cy="372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5"/>
                </a:lnSpc>
              </a:pPr>
              <a:r>
                <a:rPr lang="en-US" sz="1711">
                  <a:solidFill>
                    <a:srgbClr val="22416B"/>
                  </a:solidFill>
                  <a:latin typeface="Montserrat Bold"/>
                </a:rPr>
                <a:t>JANELA 01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577409" y="246483"/>
              <a:ext cx="995620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ABERTA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089587" y="770587"/>
              <a:ext cx="1682458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SEM  ALERTAS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1421675" y="1348981"/>
              <a:ext cx="1288669" cy="344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6"/>
                </a:lnSpc>
              </a:pPr>
              <a:r>
                <a:rPr lang="en-US" sz="1540">
                  <a:solidFill>
                    <a:srgbClr val="F8FBFF"/>
                  </a:solidFill>
                  <a:latin typeface="Montserrat"/>
                </a:rPr>
                <a:t>VER MAIS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920589" y="5516969"/>
            <a:ext cx="4184769" cy="1509869"/>
            <a:chOff x="0" y="0"/>
            <a:chExt cx="5579692" cy="2013159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0"/>
              <a:ext cx="5579692" cy="2013159"/>
              <a:chOff x="0" y="0"/>
              <a:chExt cx="1811473" cy="65358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811473" cy="653581"/>
              </a:xfrm>
              <a:custGeom>
                <a:avLst/>
                <a:gdLst/>
                <a:ahLst/>
                <a:cxnLst/>
                <a:rect l="l" t="t" r="r" b="b"/>
                <a:pathLst>
                  <a:path w="1811473" h="653581">
                    <a:moveTo>
                      <a:pt x="56984" y="0"/>
                    </a:moveTo>
                    <a:lnTo>
                      <a:pt x="1754489" y="0"/>
                    </a:lnTo>
                    <a:cubicBezTo>
                      <a:pt x="1785960" y="0"/>
                      <a:pt x="1811473" y="25513"/>
                      <a:pt x="1811473" y="56984"/>
                    </a:cubicBezTo>
                    <a:lnTo>
                      <a:pt x="1811473" y="596597"/>
                    </a:lnTo>
                    <a:cubicBezTo>
                      <a:pt x="1811473" y="611710"/>
                      <a:pt x="1805469" y="626204"/>
                      <a:pt x="1794783" y="636891"/>
                    </a:cubicBezTo>
                    <a:cubicBezTo>
                      <a:pt x="1784096" y="647578"/>
                      <a:pt x="1769602" y="653581"/>
                      <a:pt x="1754489" y="653581"/>
                    </a:cubicBezTo>
                    <a:lnTo>
                      <a:pt x="56984" y="653581"/>
                    </a:lnTo>
                    <a:cubicBezTo>
                      <a:pt x="25513" y="653581"/>
                      <a:pt x="0" y="628069"/>
                      <a:pt x="0" y="596597"/>
                    </a:cubicBezTo>
                    <a:lnTo>
                      <a:pt x="0" y="56984"/>
                    </a:lnTo>
                    <a:cubicBezTo>
                      <a:pt x="0" y="41871"/>
                      <a:pt x="6004" y="27377"/>
                      <a:pt x="16690" y="16690"/>
                    </a:cubicBezTo>
                    <a:cubicBezTo>
                      <a:pt x="27377" y="6004"/>
                      <a:pt x="41871" y="0"/>
                      <a:pt x="56984" y="0"/>
                    </a:cubicBezTo>
                    <a:close/>
                  </a:path>
                </a:pathLst>
              </a:custGeom>
              <a:solidFill>
                <a:srgbClr val="F3F7FA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28575"/>
                <a:ext cx="1811473" cy="6821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1150036" y="1285120"/>
              <a:ext cx="1879102" cy="488616"/>
              <a:chOff x="0" y="0"/>
              <a:chExt cx="610059" cy="158632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10059" cy="158632"/>
              </a:xfrm>
              <a:custGeom>
                <a:avLst/>
                <a:gdLst/>
                <a:ahLst/>
                <a:cxnLst/>
                <a:rect l="l" t="t" r="r" b="b"/>
                <a:pathLst>
                  <a:path w="610059" h="158632">
                    <a:moveTo>
                      <a:pt x="79316" y="0"/>
                    </a:moveTo>
                    <a:lnTo>
                      <a:pt x="530743" y="0"/>
                    </a:lnTo>
                    <a:cubicBezTo>
                      <a:pt x="551779" y="0"/>
                      <a:pt x="571954" y="8356"/>
                      <a:pt x="586828" y="23231"/>
                    </a:cubicBezTo>
                    <a:cubicBezTo>
                      <a:pt x="601703" y="38106"/>
                      <a:pt x="610059" y="58280"/>
                      <a:pt x="610059" y="79316"/>
                    </a:cubicBezTo>
                    <a:lnTo>
                      <a:pt x="610059" y="79316"/>
                    </a:lnTo>
                    <a:cubicBezTo>
                      <a:pt x="610059" y="123121"/>
                      <a:pt x="574548" y="158632"/>
                      <a:pt x="530743" y="158632"/>
                    </a:cubicBezTo>
                    <a:lnTo>
                      <a:pt x="79316" y="158632"/>
                    </a:lnTo>
                    <a:cubicBezTo>
                      <a:pt x="58280" y="158632"/>
                      <a:pt x="38106" y="150275"/>
                      <a:pt x="23231" y="135400"/>
                    </a:cubicBezTo>
                    <a:cubicBezTo>
                      <a:pt x="8356" y="120526"/>
                      <a:pt x="0" y="100352"/>
                      <a:pt x="0" y="79316"/>
                    </a:cubicBezTo>
                    <a:lnTo>
                      <a:pt x="0" y="79316"/>
                    </a:lnTo>
                    <a:cubicBezTo>
                      <a:pt x="0" y="58280"/>
                      <a:pt x="8356" y="38106"/>
                      <a:pt x="23231" y="23231"/>
                    </a:cubicBezTo>
                    <a:cubicBezTo>
                      <a:pt x="38106" y="8356"/>
                      <a:pt x="58280" y="0"/>
                      <a:pt x="79316" y="0"/>
                    </a:cubicBezTo>
                    <a:close/>
                  </a:path>
                </a:pathLst>
              </a:custGeom>
              <a:solidFill>
                <a:srgbClr val="2A527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-28575"/>
                <a:ext cx="610059" cy="1872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090"/>
                  </a:lnSpc>
                </a:pPr>
                <a:endParaRPr/>
              </a:p>
            </p:txBody>
          </p:sp>
        </p:grpSp>
        <p:sp>
          <p:nvSpPr>
            <p:cNvPr id="52" name="Freeform 52"/>
            <p:cNvSpPr/>
            <p:nvPr/>
          </p:nvSpPr>
          <p:spPr>
            <a:xfrm>
              <a:off x="2109041" y="206918"/>
              <a:ext cx="370572" cy="355749"/>
            </a:xfrm>
            <a:custGeom>
              <a:avLst/>
              <a:gdLst/>
              <a:ahLst/>
              <a:cxnLst/>
              <a:rect l="l" t="t" r="r" b="b"/>
              <a:pathLst>
                <a:path w="370572" h="355749">
                  <a:moveTo>
                    <a:pt x="0" y="0"/>
                  </a:moveTo>
                  <a:lnTo>
                    <a:pt x="370572" y="0"/>
                  </a:lnTo>
                  <a:lnTo>
                    <a:pt x="370572" y="355749"/>
                  </a:lnTo>
                  <a:lnTo>
                    <a:pt x="0" y="355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1636885" y="704396"/>
              <a:ext cx="417264" cy="363399"/>
            </a:xfrm>
            <a:custGeom>
              <a:avLst/>
              <a:gdLst/>
              <a:ahLst/>
              <a:cxnLst/>
              <a:rect l="l" t="t" r="r" b="b"/>
              <a:pathLst>
                <a:path w="417264" h="363399">
                  <a:moveTo>
                    <a:pt x="0" y="0"/>
                  </a:moveTo>
                  <a:lnTo>
                    <a:pt x="417264" y="0"/>
                  </a:lnTo>
                  <a:lnTo>
                    <a:pt x="417264" y="363399"/>
                  </a:lnTo>
                  <a:lnTo>
                    <a:pt x="0" y="363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342832" y="247824"/>
              <a:ext cx="1596320" cy="372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5"/>
                </a:lnSpc>
              </a:pPr>
              <a:r>
                <a:rPr lang="en-US" sz="1711">
                  <a:solidFill>
                    <a:srgbClr val="22416B"/>
                  </a:solidFill>
                  <a:latin typeface="Montserrat Bold"/>
                </a:rPr>
                <a:t>JANELA 01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2577409" y="246483"/>
              <a:ext cx="995620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ABERTA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2089587" y="770587"/>
              <a:ext cx="1682458" cy="2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7"/>
                </a:lnSpc>
              </a:pPr>
              <a:r>
                <a:rPr lang="en-US" sz="1197">
                  <a:solidFill>
                    <a:srgbClr val="000000"/>
                  </a:solidFill>
                  <a:latin typeface="Montserrat"/>
                </a:rPr>
                <a:t>SEM  ALERTAS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421675" y="1348981"/>
              <a:ext cx="1288669" cy="344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6"/>
                </a:lnSpc>
              </a:pPr>
              <a:r>
                <a:rPr lang="en-US" sz="1540">
                  <a:solidFill>
                    <a:srgbClr val="F8FBFF"/>
                  </a:solidFill>
                  <a:latin typeface="Montserrat"/>
                </a:rPr>
                <a:t>VER MAIS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-267746" y="-827265"/>
            <a:ext cx="3509950" cy="8921171"/>
            <a:chOff x="0" y="0"/>
            <a:chExt cx="1299981" cy="3304137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299981" cy="3304137"/>
            </a:xfrm>
            <a:custGeom>
              <a:avLst/>
              <a:gdLst/>
              <a:ahLst/>
              <a:cxnLst/>
              <a:rect l="l" t="t" r="r" b="b"/>
              <a:pathLst>
                <a:path w="1299981" h="3304137">
                  <a:moveTo>
                    <a:pt x="55143" y="0"/>
                  </a:moveTo>
                  <a:lnTo>
                    <a:pt x="1244839" y="0"/>
                  </a:lnTo>
                  <a:cubicBezTo>
                    <a:pt x="1275293" y="0"/>
                    <a:pt x="1299981" y="24688"/>
                    <a:pt x="1299981" y="55143"/>
                  </a:cubicBezTo>
                  <a:lnTo>
                    <a:pt x="1299981" y="3248995"/>
                  </a:lnTo>
                  <a:cubicBezTo>
                    <a:pt x="1299981" y="3279449"/>
                    <a:pt x="1275293" y="3304137"/>
                    <a:pt x="1244839" y="3304137"/>
                  </a:cubicBezTo>
                  <a:lnTo>
                    <a:pt x="55143" y="3304137"/>
                  </a:lnTo>
                  <a:cubicBezTo>
                    <a:pt x="40518" y="3304137"/>
                    <a:pt x="26492" y="3298328"/>
                    <a:pt x="16151" y="3287987"/>
                  </a:cubicBezTo>
                  <a:cubicBezTo>
                    <a:pt x="5810" y="3277645"/>
                    <a:pt x="0" y="3263619"/>
                    <a:pt x="0" y="3248995"/>
                  </a:cubicBezTo>
                  <a:lnTo>
                    <a:pt x="0" y="55143"/>
                  </a:lnTo>
                  <a:cubicBezTo>
                    <a:pt x="0" y="24688"/>
                    <a:pt x="24688" y="0"/>
                    <a:pt x="55143" y="0"/>
                  </a:cubicBezTo>
                  <a:close/>
                </a:path>
              </a:pathLst>
            </a:custGeom>
            <a:solidFill>
              <a:srgbClr val="2A5276">
                <a:alpha val="9568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-28575"/>
              <a:ext cx="1299981" cy="3332712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1891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-226425" y="1175112"/>
            <a:ext cx="3158617" cy="752523"/>
            <a:chOff x="0" y="0"/>
            <a:chExt cx="1271074" cy="302826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-226425" y="2058567"/>
            <a:ext cx="3158617" cy="752523"/>
            <a:chOff x="0" y="0"/>
            <a:chExt cx="1271074" cy="302826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-226425" y="2942022"/>
            <a:ext cx="3158617" cy="752523"/>
            <a:chOff x="0" y="0"/>
            <a:chExt cx="1271074" cy="302826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C4D4E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26425" y="3826042"/>
            <a:ext cx="3158617" cy="752523"/>
            <a:chOff x="0" y="0"/>
            <a:chExt cx="1271074" cy="302826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-226425" y="4710063"/>
            <a:ext cx="3158617" cy="752523"/>
            <a:chOff x="0" y="0"/>
            <a:chExt cx="1271074" cy="302826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-226425" y="5594084"/>
            <a:ext cx="3158617" cy="752523"/>
            <a:chOff x="0" y="0"/>
            <a:chExt cx="1271074" cy="302826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271074" cy="302826"/>
            </a:xfrm>
            <a:custGeom>
              <a:avLst/>
              <a:gdLst/>
              <a:ahLst/>
              <a:cxnLst/>
              <a:rect l="l" t="t" r="r" b="b"/>
              <a:pathLst>
                <a:path w="1271074" h="302826">
                  <a:moveTo>
                    <a:pt x="88238" y="0"/>
                  </a:moveTo>
                  <a:lnTo>
                    <a:pt x="1182836" y="0"/>
                  </a:lnTo>
                  <a:cubicBezTo>
                    <a:pt x="1231568" y="0"/>
                    <a:pt x="1271074" y="39505"/>
                    <a:pt x="1271074" y="88238"/>
                  </a:cubicBezTo>
                  <a:lnTo>
                    <a:pt x="1271074" y="214589"/>
                  </a:lnTo>
                  <a:cubicBezTo>
                    <a:pt x="1271074" y="263321"/>
                    <a:pt x="1231568" y="302826"/>
                    <a:pt x="1182836" y="302826"/>
                  </a:cubicBezTo>
                  <a:lnTo>
                    <a:pt x="88238" y="302826"/>
                  </a:lnTo>
                  <a:cubicBezTo>
                    <a:pt x="39505" y="302826"/>
                    <a:pt x="0" y="263321"/>
                    <a:pt x="0" y="214589"/>
                  </a:cubicBezTo>
                  <a:lnTo>
                    <a:pt x="0" y="88238"/>
                  </a:lnTo>
                  <a:cubicBezTo>
                    <a:pt x="0" y="39505"/>
                    <a:pt x="39505" y="0"/>
                    <a:pt x="88238" y="0"/>
                  </a:cubicBezTo>
                  <a:close/>
                </a:path>
              </a:pathLst>
            </a:custGeom>
            <a:solidFill>
              <a:srgbClr val="ECF2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0" y="-28575"/>
              <a:ext cx="1271074" cy="331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60817" y="125027"/>
            <a:ext cx="731520" cy="731520"/>
            <a:chOff x="0" y="0"/>
            <a:chExt cx="812800" cy="8128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82" name="Freeform 82"/>
          <p:cNvSpPr/>
          <p:nvPr/>
        </p:nvSpPr>
        <p:spPr>
          <a:xfrm>
            <a:off x="501290" y="1414913"/>
            <a:ext cx="365760" cy="318544"/>
          </a:xfrm>
          <a:custGeom>
            <a:avLst/>
            <a:gdLst/>
            <a:ahLst/>
            <a:cxnLst/>
            <a:rect l="l" t="t" r="r" b="b"/>
            <a:pathLst>
              <a:path w="365760" h="318544">
                <a:moveTo>
                  <a:pt x="0" y="0"/>
                </a:moveTo>
                <a:lnTo>
                  <a:pt x="365760" y="0"/>
                </a:lnTo>
                <a:lnTo>
                  <a:pt x="365760" y="318543"/>
                </a:lnTo>
                <a:lnTo>
                  <a:pt x="0" y="318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3" name="Freeform 83"/>
          <p:cNvSpPr/>
          <p:nvPr/>
        </p:nvSpPr>
        <p:spPr>
          <a:xfrm>
            <a:off x="164016" y="3179284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4" name="Freeform 84"/>
          <p:cNvSpPr/>
          <p:nvPr/>
        </p:nvSpPr>
        <p:spPr>
          <a:xfrm>
            <a:off x="128967" y="4030822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5" name="Freeform 85"/>
          <p:cNvSpPr/>
          <p:nvPr/>
        </p:nvSpPr>
        <p:spPr>
          <a:xfrm>
            <a:off x="164016" y="4946759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6" name="Freeform 86"/>
          <p:cNvSpPr/>
          <p:nvPr/>
        </p:nvSpPr>
        <p:spPr>
          <a:xfrm>
            <a:off x="164016" y="5830780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3"/>
                </a:lnTo>
                <a:lnTo>
                  <a:pt x="0" y="342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87" name="Group 87"/>
          <p:cNvGrpSpPr/>
          <p:nvPr/>
        </p:nvGrpSpPr>
        <p:grpSpPr>
          <a:xfrm>
            <a:off x="300369" y="6737132"/>
            <a:ext cx="1133361" cy="437429"/>
            <a:chOff x="0" y="0"/>
            <a:chExt cx="1511147" cy="583239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577937" cy="583239"/>
            </a:xfrm>
            <a:custGeom>
              <a:avLst/>
              <a:gdLst/>
              <a:ahLst/>
              <a:cxnLst/>
              <a:rect l="l" t="t" r="r" b="b"/>
              <a:pathLst>
                <a:path w="577937" h="583239">
                  <a:moveTo>
                    <a:pt x="0" y="0"/>
                  </a:moveTo>
                  <a:lnTo>
                    <a:pt x="577937" y="0"/>
                  </a:lnTo>
                  <a:lnTo>
                    <a:pt x="577937" y="583239"/>
                  </a:lnTo>
                  <a:lnTo>
                    <a:pt x="0" y="583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729731" y="104079"/>
              <a:ext cx="781417" cy="417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8"/>
                </a:lnSpc>
              </a:pPr>
              <a:r>
                <a:rPr lang="en-US" sz="1870">
                  <a:solidFill>
                    <a:srgbClr val="FFFFFF"/>
                  </a:solidFill>
                  <a:latin typeface="Montserrat Bold"/>
                </a:rPr>
                <a:t>SAIR</a:t>
              </a:r>
            </a:p>
          </p:txBody>
        </p:sp>
      </p:grpSp>
      <p:sp>
        <p:nvSpPr>
          <p:cNvPr id="90" name="Freeform 90"/>
          <p:cNvSpPr/>
          <p:nvPr/>
        </p:nvSpPr>
        <p:spPr>
          <a:xfrm>
            <a:off x="164016" y="2322128"/>
            <a:ext cx="491223" cy="342963"/>
          </a:xfrm>
          <a:custGeom>
            <a:avLst/>
            <a:gdLst/>
            <a:ahLst/>
            <a:cxnLst/>
            <a:rect l="l" t="t" r="r" b="b"/>
            <a:pathLst>
              <a:path w="491223" h="342963">
                <a:moveTo>
                  <a:pt x="0" y="0"/>
                </a:moveTo>
                <a:lnTo>
                  <a:pt x="491223" y="0"/>
                </a:lnTo>
                <a:lnTo>
                  <a:pt x="491223" y="342964"/>
                </a:lnTo>
                <a:lnTo>
                  <a:pt x="0" y="3429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1" name="TextBox 91"/>
          <p:cNvSpPr txBox="1"/>
          <p:nvPr/>
        </p:nvSpPr>
        <p:spPr>
          <a:xfrm>
            <a:off x="4474747" y="356247"/>
            <a:ext cx="3745018" cy="60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3"/>
              </a:lnSpc>
            </a:pPr>
            <a:r>
              <a:rPr lang="en-US" sz="1731">
                <a:solidFill>
                  <a:srgbClr val="2A5276"/>
                </a:solidFill>
                <a:latin typeface="Montserrat"/>
              </a:rPr>
              <a:t>VARIAÇÃO DE TEMPERATURA</a:t>
            </a:r>
          </a:p>
          <a:p>
            <a:pPr algn="ctr">
              <a:lnSpc>
                <a:spcPts val="2423"/>
              </a:lnSpc>
            </a:pPr>
            <a:r>
              <a:rPr lang="en-US" sz="1731">
                <a:solidFill>
                  <a:srgbClr val="2A5276"/>
                </a:solidFill>
                <a:latin typeface="Montserrat"/>
              </a:rPr>
              <a:t>NOS ULTIMOS DIAS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3995714" y="4747939"/>
            <a:ext cx="4512676" cy="684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3"/>
              </a:lnSpc>
            </a:pPr>
            <a:r>
              <a:rPr lang="en-US" sz="1931">
                <a:solidFill>
                  <a:srgbClr val="2A5276"/>
                </a:solidFill>
                <a:latin typeface="Montserrat"/>
              </a:rPr>
              <a:t>VARIAÇÃO DE UMIDADE</a:t>
            </a:r>
          </a:p>
          <a:p>
            <a:pPr algn="ctr">
              <a:lnSpc>
                <a:spcPts val="2703"/>
              </a:lnSpc>
            </a:pPr>
            <a:r>
              <a:rPr lang="en-US" sz="1931">
                <a:solidFill>
                  <a:srgbClr val="2A5276"/>
                </a:solidFill>
                <a:latin typeface="Montserrat"/>
              </a:rPr>
              <a:t>NOS ULTIMOS DIAS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731520" y="349484"/>
            <a:ext cx="2388355" cy="30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FFFFFF"/>
                </a:solidFill>
                <a:latin typeface="Montserrat Bold"/>
              </a:rPr>
              <a:t>Olá (usuário)!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201698" y="335282"/>
            <a:ext cx="449759" cy="61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0"/>
              </a:lnSpc>
            </a:pPr>
            <a:r>
              <a:rPr lang="en-US" sz="1771">
                <a:solidFill>
                  <a:srgbClr val="2A5276"/>
                </a:solidFill>
                <a:latin typeface="Montserrat"/>
              </a:rPr>
              <a:t>foto</a:t>
            </a:r>
          </a:p>
          <a:p>
            <a:pPr algn="ctr">
              <a:lnSpc>
                <a:spcPts val="2480"/>
              </a:lnSpc>
            </a:pPr>
            <a:endParaRPr lang="en-US" sz="1771">
              <a:solidFill>
                <a:srgbClr val="2A5276"/>
              </a:solidFill>
              <a:latin typeface="Montserrat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711213" y="3154525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126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997450" y="1400297"/>
            <a:ext cx="1346002" cy="37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Montserrat Bold"/>
              </a:rPr>
              <a:t>ALERTAS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696609" y="3989572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127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734022" y="4883414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128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734022" y="5775147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129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11213" y="2284028"/>
            <a:ext cx="1872858" cy="36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>
                <a:solidFill>
                  <a:srgbClr val="2A5276"/>
                </a:solidFill>
                <a:latin typeface="Open Sans"/>
              </a:rPr>
              <a:t>Quarto Nº 125</a:t>
            </a:r>
          </a:p>
        </p:txBody>
      </p:sp>
      <p:sp>
        <p:nvSpPr>
          <p:cNvPr id="101" name="Freeform 101"/>
          <p:cNvSpPr/>
          <p:nvPr/>
        </p:nvSpPr>
        <p:spPr>
          <a:xfrm>
            <a:off x="11247922" y="1288180"/>
            <a:ext cx="332281" cy="526386"/>
          </a:xfrm>
          <a:custGeom>
            <a:avLst/>
            <a:gdLst/>
            <a:ahLst/>
            <a:cxnLst/>
            <a:rect l="l" t="t" r="r" b="b"/>
            <a:pathLst>
              <a:path w="332281" h="526386">
                <a:moveTo>
                  <a:pt x="0" y="0"/>
                </a:moveTo>
                <a:lnTo>
                  <a:pt x="332281" y="0"/>
                </a:lnTo>
                <a:lnTo>
                  <a:pt x="332281" y="526387"/>
                </a:lnTo>
                <a:lnTo>
                  <a:pt x="0" y="52638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75524" y="283553"/>
            <a:ext cx="6032003" cy="6862393"/>
            <a:chOff x="0" y="0"/>
            <a:chExt cx="2234075" cy="254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4075" cy="2541627"/>
            </a:xfrm>
            <a:custGeom>
              <a:avLst/>
              <a:gdLst/>
              <a:ahLst/>
              <a:cxnLst/>
              <a:rect l="l" t="t" r="r" b="b"/>
              <a:pathLst>
                <a:path w="2234075" h="2541627">
                  <a:moveTo>
                    <a:pt x="46205" y="0"/>
                  </a:moveTo>
                  <a:lnTo>
                    <a:pt x="2187870" y="0"/>
                  </a:lnTo>
                  <a:cubicBezTo>
                    <a:pt x="2213389" y="0"/>
                    <a:pt x="2234075" y="20687"/>
                    <a:pt x="2234075" y="46205"/>
                  </a:cubicBezTo>
                  <a:lnTo>
                    <a:pt x="2234075" y="2495422"/>
                  </a:lnTo>
                  <a:cubicBezTo>
                    <a:pt x="2234075" y="2520940"/>
                    <a:pt x="2213389" y="2541627"/>
                    <a:pt x="2187870" y="2541627"/>
                  </a:cubicBezTo>
                  <a:lnTo>
                    <a:pt x="46205" y="2541627"/>
                  </a:lnTo>
                  <a:cubicBezTo>
                    <a:pt x="33951" y="2541627"/>
                    <a:pt x="22198" y="2536759"/>
                    <a:pt x="13533" y="2528094"/>
                  </a:cubicBezTo>
                  <a:cubicBezTo>
                    <a:pt x="4868" y="2519429"/>
                    <a:pt x="0" y="2507676"/>
                    <a:pt x="0" y="2495422"/>
                  </a:cubicBezTo>
                  <a:lnTo>
                    <a:pt x="0" y="46205"/>
                  </a:lnTo>
                  <a:cubicBezTo>
                    <a:pt x="0" y="20687"/>
                    <a:pt x="20687" y="0"/>
                    <a:pt x="46205" y="0"/>
                  </a:cubicBezTo>
                  <a:close/>
                </a:path>
              </a:pathLst>
            </a:custGeom>
            <a:solidFill>
              <a:srgbClr val="2A527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234075" cy="2522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28591" y="226403"/>
            <a:ext cx="6217954" cy="6862393"/>
            <a:chOff x="0" y="0"/>
            <a:chExt cx="2302946" cy="25416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2946" cy="2541627"/>
            </a:xfrm>
            <a:custGeom>
              <a:avLst/>
              <a:gdLst/>
              <a:ahLst/>
              <a:cxnLst/>
              <a:rect l="l" t="t" r="r" b="b"/>
              <a:pathLst>
                <a:path w="2302946" h="2541627">
                  <a:moveTo>
                    <a:pt x="44823" y="0"/>
                  </a:moveTo>
                  <a:lnTo>
                    <a:pt x="2258122" y="0"/>
                  </a:lnTo>
                  <a:cubicBezTo>
                    <a:pt x="2270010" y="0"/>
                    <a:pt x="2281411" y="4722"/>
                    <a:pt x="2289817" y="13128"/>
                  </a:cubicBezTo>
                  <a:cubicBezTo>
                    <a:pt x="2298223" y="21534"/>
                    <a:pt x="2302946" y="32935"/>
                    <a:pt x="2302946" y="44823"/>
                  </a:cubicBezTo>
                  <a:lnTo>
                    <a:pt x="2302946" y="2496804"/>
                  </a:lnTo>
                  <a:cubicBezTo>
                    <a:pt x="2302946" y="2521559"/>
                    <a:pt x="2282878" y="2541627"/>
                    <a:pt x="2258122" y="2541627"/>
                  </a:cubicBezTo>
                  <a:lnTo>
                    <a:pt x="44823" y="2541627"/>
                  </a:lnTo>
                  <a:cubicBezTo>
                    <a:pt x="32935" y="2541627"/>
                    <a:pt x="21534" y="2536905"/>
                    <a:pt x="13128" y="2528499"/>
                  </a:cubicBezTo>
                  <a:cubicBezTo>
                    <a:pt x="4722" y="2520093"/>
                    <a:pt x="0" y="2508692"/>
                    <a:pt x="0" y="2496804"/>
                  </a:cubicBezTo>
                  <a:lnTo>
                    <a:pt x="0" y="44823"/>
                  </a:lnTo>
                  <a:cubicBezTo>
                    <a:pt x="0" y="32935"/>
                    <a:pt x="4722" y="21534"/>
                    <a:pt x="13128" y="13128"/>
                  </a:cubicBezTo>
                  <a:cubicBezTo>
                    <a:pt x="21534" y="4722"/>
                    <a:pt x="32935" y="0"/>
                    <a:pt x="44823" y="0"/>
                  </a:cubicBezTo>
                  <a:close/>
                </a:path>
              </a:pathLst>
            </a:custGeom>
            <a:solidFill>
              <a:srgbClr val="ECECE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2302946" cy="2522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419554" y="4010059"/>
            <a:ext cx="1820317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A5276"/>
                </a:solidFill>
                <a:latin typeface="Montserrat"/>
              </a:rPr>
              <a:t>Quarto Nº 126</a:t>
            </a:r>
          </a:p>
        </p:txBody>
      </p:sp>
      <p:sp>
        <p:nvSpPr>
          <p:cNvPr id="9" name="Freeform 9"/>
          <p:cNvSpPr/>
          <p:nvPr/>
        </p:nvSpPr>
        <p:spPr>
          <a:xfrm>
            <a:off x="7401606" y="1274844"/>
            <a:ext cx="402497" cy="386398"/>
          </a:xfrm>
          <a:custGeom>
            <a:avLst/>
            <a:gdLst/>
            <a:ahLst/>
            <a:cxnLst/>
            <a:rect l="l" t="t" r="r" b="b"/>
            <a:pathLst>
              <a:path w="402497" h="386398">
                <a:moveTo>
                  <a:pt x="0" y="0"/>
                </a:moveTo>
                <a:lnTo>
                  <a:pt x="402498" y="0"/>
                </a:lnTo>
                <a:lnTo>
                  <a:pt x="402498" y="386398"/>
                </a:lnTo>
                <a:lnTo>
                  <a:pt x="0" y="386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3984873" y="2051767"/>
            <a:ext cx="472113" cy="472113"/>
          </a:xfrm>
          <a:custGeom>
            <a:avLst/>
            <a:gdLst/>
            <a:ahLst/>
            <a:cxnLst/>
            <a:rect l="l" t="t" r="r" b="b"/>
            <a:pathLst>
              <a:path w="472113" h="472113">
                <a:moveTo>
                  <a:pt x="0" y="0"/>
                </a:moveTo>
                <a:lnTo>
                  <a:pt x="472113" y="0"/>
                </a:lnTo>
                <a:lnTo>
                  <a:pt x="472113" y="472112"/>
                </a:lnTo>
                <a:lnTo>
                  <a:pt x="0" y="472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7655825" y="2713897"/>
            <a:ext cx="1044411" cy="288519"/>
          </a:xfrm>
          <a:custGeom>
            <a:avLst/>
            <a:gdLst/>
            <a:ahLst/>
            <a:cxnLst/>
            <a:rect l="l" t="t" r="r" b="b"/>
            <a:pathLst>
              <a:path w="1044411" h="288519">
                <a:moveTo>
                  <a:pt x="0" y="0"/>
                </a:moveTo>
                <a:lnTo>
                  <a:pt x="1044412" y="0"/>
                </a:lnTo>
                <a:lnTo>
                  <a:pt x="1044412" y="288519"/>
                </a:lnTo>
                <a:lnTo>
                  <a:pt x="0" y="28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4580833" y="3285794"/>
            <a:ext cx="341903" cy="597211"/>
          </a:xfrm>
          <a:custGeom>
            <a:avLst/>
            <a:gdLst/>
            <a:ahLst/>
            <a:cxnLst/>
            <a:rect l="l" t="t" r="r" b="b"/>
            <a:pathLst>
              <a:path w="341903" h="597211">
                <a:moveTo>
                  <a:pt x="0" y="0"/>
                </a:moveTo>
                <a:lnTo>
                  <a:pt x="341903" y="0"/>
                </a:lnTo>
                <a:lnTo>
                  <a:pt x="341903" y="597211"/>
                </a:lnTo>
                <a:lnTo>
                  <a:pt x="0" y="5972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4456986" y="4779588"/>
            <a:ext cx="332281" cy="526386"/>
          </a:xfrm>
          <a:custGeom>
            <a:avLst/>
            <a:gdLst/>
            <a:ahLst/>
            <a:cxnLst/>
            <a:rect l="l" t="t" r="r" b="b"/>
            <a:pathLst>
              <a:path w="332281" h="526386">
                <a:moveTo>
                  <a:pt x="0" y="0"/>
                </a:moveTo>
                <a:lnTo>
                  <a:pt x="332281" y="0"/>
                </a:lnTo>
                <a:lnTo>
                  <a:pt x="332281" y="526386"/>
                </a:lnTo>
                <a:lnTo>
                  <a:pt x="0" y="5263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5408295" y="6276349"/>
            <a:ext cx="2258545" cy="614662"/>
            <a:chOff x="0" y="0"/>
            <a:chExt cx="836498" cy="22765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6498" cy="227653"/>
            </a:xfrm>
            <a:custGeom>
              <a:avLst/>
              <a:gdLst/>
              <a:ahLst/>
              <a:cxnLst/>
              <a:rect l="l" t="t" r="r" b="b"/>
              <a:pathLst>
                <a:path w="836498" h="227653">
                  <a:moveTo>
                    <a:pt x="113826" y="0"/>
                  </a:moveTo>
                  <a:lnTo>
                    <a:pt x="722672" y="0"/>
                  </a:lnTo>
                  <a:cubicBezTo>
                    <a:pt x="785536" y="0"/>
                    <a:pt x="836498" y="50962"/>
                    <a:pt x="836498" y="113826"/>
                  </a:cubicBezTo>
                  <a:lnTo>
                    <a:pt x="836498" y="113826"/>
                  </a:lnTo>
                  <a:cubicBezTo>
                    <a:pt x="836498" y="144015"/>
                    <a:pt x="824506" y="172967"/>
                    <a:pt x="803159" y="194314"/>
                  </a:cubicBezTo>
                  <a:cubicBezTo>
                    <a:pt x="781813" y="215660"/>
                    <a:pt x="752861" y="227653"/>
                    <a:pt x="722672" y="227653"/>
                  </a:cubicBezTo>
                  <a:lnTo>
                    <a:pt x="113826" y="227653"/>
                  </a:lnTo>
                  <a:cubicBezTo>
                    <a:pt x="83638" y="227653"/>
                    <a:pt x="54686" y="215660"/>
                    <a:pt x="33339" y="194314"/>
                  </a:cubicBezTo>
                  <a:cubicBezTo>
                    <a:pt x="11992" y="172967"/>
                    <a:pt x="0" y="144015"/>
                    <a:pt x="0" y="113826"/>
                  </a:cubicBezTo>
                  <a:lnTo>
                    <a:pt x="0" y="113826"/>
                  </a:lnTo>
                  <a:cubicBezTo>
                    <a:pt x="0" y="83638"/>
                    <a:pt x="11992" y="54686"/>
                    <a:pt x="33339" y="33339"/>
                  </a:cubicBezTo>
                  <a:cubicBezTo>
                    <a:pt x="54686" y="11992"/>
                    <a:pt x="83638" y="0"/>
                    <a:pt x="113826" y="0"/>
                  </a:cubicBezTo>
                  <a:close/>
                </a:path>
              </a:pathLst>
            </a:custGeom>
            <a:solidFill>
              <a:srgbClr val="22416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836498" cy="256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6691525" y="4022278"/>
            <a:ext cx="638455" cy="445758"/>
          </a:xfrm>
          <a:custGeom>
            <a:avLst/>
            <a:gdLst/>
            <a:ahLst/>
            <a:cxnLst/>
            <a:rect l="l" t="t" r="r" b="b"/>
            <a:pathLst>
              <a:path w="638455" h="445758">
                <a:moveTo>
                  <a:pt x="0" y="0"/>
                </a:moveTo>
                <a:lnTo>
                  <a:pt x="638455" y="0"/>
                </a:lnTo>
                <a:lnTo>
                  <a:pt x="638455" y="445758"/>
                </a:lnTo>
                <a:lnTo>
                  <a:pt x="0" y="4457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7186489" y="5057504"/>
            <a:ext cx="480352" cy="593693"/>
          </a:xfrm>
          <a:custGeom>
            <a:avLst/>
            <a:gdLst/>
            <a:ahLst/>
            <a:cxnLst/>
            <a:rect l="l" t="t" r="r" b="b"/>
            <a:pathLst>
              <a:path w="480352" h="593693">
                <a:moveTo>
                  <a:pt x="0" y="0"/>
                </a:moveTo>
                <a:lnTo>
                  <a:pt x="480351" y="0"/>
                </a:lnTo>
                <a:lnTo>
                  <a:pt x="480351" y="593693"/>
                </a:lnTo>
                <a:lnTo>
                  <a:pt x="0" y="5936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TextBox 19"/>
          <p:cNvSpPr txBox="1"/>
          <p:nvPr/>
        </p:nvSpPr>
        <p:spPr>
          <a:xfrm>
            <a:off x="7956173" y="1325152"/>
            <a:ext cx="1133604" cy="32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2A5276"/>
                </a:solidFill>
                <a:latin typeface="Montserrat"/>
              </a:rPr>
              <a:t>ABERTA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56986" y="434023"/>
            <a:ext cx="409717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2416B"/>
                </a:solidFill>
                <a:latin typeface="Montserrat Bold"/>
              </a:rPr>
              <a:t>JANELA 01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44950" y="1325152"/>
            <a:ext cx="1957449" cy="32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2A5276"/>
                </a:solidFill>
                <a:latin typeface="Montserrat"/>
              </a:rPr>
              <a:t>ENSOLARADO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61489" y="2013667"/>
            <a:ext cx="3242614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>
                <a:solidFill>
                  <a:srgbClr val="2A5276"/>
                </a:solidFill>
                <a:latin typeface="Montserrat"/>
              </a:rPr>
              <a:t>RECOMENDA-SE DEIXAR A JANELA ABERTA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71166" y="3106687"/>
            <a:ext cx="206022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2A5276"/>
                </a:solidFill>
                <a:latin typeface="Montserrat"/>
              </a:rPr>
              <a:t>COM HÓSPEDES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09990" y="3372752"/>
            <a:ext cx="505289" cy="432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3"/>
              </a:lnSpc>
            </a:pPr>
            <a:r>
              <a:rPr lang="en-US" sz="2566">
                <a:solidFill>
                  <a:srgbClr val="2A5276"/>
                </a:solidFill>
                <a:latin typeface="Montserrat"/>
              </a:rPr>
              <a:t>22º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88414" y="4844726"/>
            <a:ext cx="626865" cy="40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>
                <a:solidFill>
                  <a:srgbClr val="2A5276"/>
                </a:solidFill>
                <a:latin typeface="Montserrat"/>
              </a:rPr>
              <a:t>60%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65304" y="4074154"/>
            <a:ext cx="1889373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2A5276"/>
                </a:solidFill>
                <a:latin typeface="Montserrat"/>
              </a:rPr>
              <a:t>TEMPERATURA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56986" y="5496474"/>
            <a:ext cx="142116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2A5276"/>
                </a:solidFill>
                <a:latin typeface="Montserrat"/>
              </a:rPr>
              <a:t>UMIDADE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97612" y="6378257"/>
            <a:ext cx="121592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Montserrat Bold"/>
              </a:rPr>
              <a:t>FECHAR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875042" y="5169834"/>
            <a:ext cx="121473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2A5276"/>
                </a:solidFill>
                <a:latin typeface="Montserrat"/>
              </a:rPr>
              <a:t>6º Andar</a:t>
            </a:r>
          </a:p>
        </p:txBody>
      </p:sp>
      <p:sp>
        <p:nvSpPr>
          <p:cNvPr id="30" name="Freeform 30"/>
          <p:cNvSpPr/>
          <p:nvPr/>
        </p:nvSpPr>
        <p:spPr>
          <a:xfrm>
            <a:off x="3998696" y="1289832"/>
            <a:ext cx="412904" cy="412904"/>
          </a:xfrm>
          <a:custGeom>
            <a:avLst/>
            <a:gdLst/>
            <a:ahLst/>
            <a:cxnLst/>
            <a:rect l="l" t="t" r="r" b="b"/>
            <a:pathLst>
              <a:path w="412904" h="412904">
                <a:moveTo>
                  <a:pt x="0" y="0"/>
                </a:moveTo>
                <a:lnTo>
                  <a:pt x="412905" y="0"/>
                </a:lnTo>
                <a:lnTo>
                  <a:pt x="412905" y="412905"/>
                </a:lnTo>
                <a:lnTo>
                  <a:pt x="0" y="412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561" y="2033398"/>
            <a:ext cx="7574355" cy="138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1"/>
              </a:lnSpc>
            </a:pPr>
            <a:r>
              <a:rPr lang="en-US" sz="2900">
                <a:solidFill>
                  <a:srgbClr val="2A5276"/>
                </a:solidFill>
                <a:latin typeface="Montserrat Bold"/>
              </a:rPr>
              <a:t>CRIANDO ESPAÇOS IDEAIS COM JANELAS INTELIGENTES QUE FACILITAM SUA ROTINA DIÁRIA.</a:t>
            </a:r>
          </a:p>
        </p:txBody>
      </p:sp>
      <p:grpSp>
        <p:nvGrpSpPr>
          <p:cNvPr id="3" name="Group 3"/>
          <p:cNvGrpSpPr/>
          <p:nvPr/>
        </p:nvGrpSpPr>
        <p:grpSpPr>
          <a:xfrm rot="-2795792">
            <a:off x="-843593" y="-97135"/>
            <a:ext cx="1687186" cy="864337"/>
            <a:chOff x="0" y="0"/>
            <a:chExt cx="942045" cy="482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42045" cy="482605"/>
            </a:xfrm>
            <a:custGeom>
              <a:avLst/>
              <a:gdLst/>
              <a:ahLst/>
              <a:cxnLst/>
              <a:rect l="l" t="t" r="r" b="b"/>
              <a:pathLst>
                <a:path w="942045" h="482605">
                  <a:moveTo>
                    <a:pt x="471022" y="0"/>
                  </a:moveTo>
                  <a:lnTo>
                    <a:pt x="942045" y="482605"/>
                  </a:lnTo>
                  <a:lnTo>
                    <a:pt x="0" y="482605"/>
                  </a:lnTo>
                  <a:lnTo>
                    <a:pt x="471022" y="0"/>
                  </a:lnTo>
                  <a:close/>
                </a:path>
              </a:pathLst>
            </a:custGeom>
            <a:solidFill>
              <a:srgbClr val="C4D4E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7195" y="195491"/>
              <a:ext cx="647656" cy="252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7561" y="1422354"/>
            <a:ext cx="24904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A5276"/>
                </a:solidFill>
                <a:latin typeface="Montserrat"/>
              </a:rPr>
              <a:t>SOBRE NÓS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76928" y="1147416"/>
            <a:ext cx="4797797" cy="5717390"/>
            <a:chOff x="0" y="0"/>
            <a:chExt cx="6397062" cy="7623187"/>
          </a:xfrm>
        </p:grpSpPr>
        <p:sp>
          <p:nvSpPr>
            <p:cNvPr id="8" name="Freeform 8"/>
            <p:cNvSpPr/>
            <p:nvPr/>
          </p:nvSpPr>
          <p:spPr>
            <a:xfrm>
              <a:off x="1400397" y="0"/>
              <a:ext cx="4626086" cy="4626086"/>
            </a:xfrm>
            <a:custGeom>
              <a:avLst/>
              <a:gdLst/>
              <a:ahLst/>
              <a:cxnLst/>
              <a:rect l="l" t="t" r="r" b="b"/>
              <a:pathLst>
                <a:path w="4626086" h="4626086">
                  <a:moveTo>
                    <a:pt x="0" y="0"/>
                  </a:moveTo>
                  <a:lnTo>
                    <a:pt x="4626085" y="0"/>
                  </a:lnTo>
                  <a:lnTo>
                    <a:pt x="4626085" y="4626086"/>
                  </a:lnTo>
                  <a:lnTo>
                    <a:pt x="0" y="4626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 rot="8825654">
              <a:off x="885488" y="2111612"/>
              <a:ext cx="4626086" cy="4626086"/>
            </a:xfrm>
            <a:custGeom>
              <a:avLst/>
              <a:gdLst/>
              <a:ahLst/>
              <a:cxnLst/>
              <a:rect l="l" t="t" r="r" b="b"/>
              <a:pathLst>
                <a:path w="4626086" h="4626086">
                  <a:moveTo>
                    <a:pt x="0" y="0"/>
                  </a:moveTo>
                  <a:lnTo>
                    <a:pt x="4626086" y="0"/>
                  </a:lnTo>
                  <a:lnTo>
                    <a:pt x="4626086" y="4626086"/>
                  </a:lnTo>
                  <a:lnTo>
                    <a:pt x="0" y="4626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15111" y="983680"/>
              <a:ext cx="4624550" cy="4214122"/>
            </a:xfrm>
            <a:custGeom>
              <a:avLst/>
              <a:gdLst/>
              <a:ahLst/>
              <a:cxnLst/>
              <a:rect l="l" t="t" r="r" b="b"/>
              <a:pathLst>
                <a:path w="4624550" h="4214122">
                  <a:moveTo>
                    <a:pt x="0" y="0"/>
                  </a:moveTo>
                  <a:lnTo>
                    <a:pt x="4624551" y="0"/>
                  </a:lnTo>
                  <a:lnTo>
                    <a:pt x="4624551" y="4214121"/>
                  </a:lnTo>
                  <a:lnTo>
                    <a:pt x="0" y="4214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AutoShape 11"/>
          <p:cNvSpPr/>
          <p:nvPr/>
        </p:nvSpPr>
        <p:spPr>
          <a:xfrm flipH="1">
            <a:off x="372372" y="1387763"/>
            <a:ext cx="0" cy="5598371"/>
          </a:xfrm>
          <a:prstGeom prst="line">
            <a:avLst/>
          </a:prstGeom>
          <a:ln w="28575" cap="flat">
            <a:solidFill>
              <a:srgbClr val="00008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AutoShape 12"/>
          <p:cNvSpPr/>
          <p:nvPr/>
        </p:nvSpPr>
        <p:spPr>
          <a:xfrm flipV="1">
            <a:off x="372372" y="6986134"/>
            <a:ext cx="5410804" cy="12080"/>
          </a:xfrm>
          <a:prstGeom prst="line">
            <a:avLst/>
          </a:prstGeom>
          <a:ln w="28575" cap="flat">
            <a:solidFill>
              <a:srgbClr val="00008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AutoShape 13"/>
          <p:cNvSpPr/>
          <p:nvPr/>
        </p:nvSpPr>
        <p:spPr>
          <a:xfrm flipV="1">
            <a:off x="734729" y="6697229"/>
            <a:ext cx="3594145" cy="24161"/>
          </a:xfrm>
          <a:prstGeom prst="line">
            <a:avLst/>
          </a:prstGeom>
          <a:ln w="28575" cap="flat">
            <a:solidFill>
              <a:srgbClr val="87CE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857561" y="3552825"/>
            <a:ext cx="6348467" cy="232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000000"/>
                </a:solidFill>
                <a:latin typeface="Codec Pro Thin"/>
              </a:rPr>
              <a:t>Nós, a empresa Winda’s queremos levar par nossos clientes soluções inovadoras para seus problemas. Somos uma empresa que está em lideranças no mercado de tecnologia para hotelarias.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97454">
            <a:off x="-2462768" y="1136717"/>
            <a:ext cx="16260828" cy="11750207"/>
            <a:chOff x="0" y="0"/>
            <a:chExt cx="6022529" cy="43519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22529" cy="4351929"/>
            </a:xfrm>
            <a:custGeom>
              <a:avLst/>
              <a:gdLst/>
              <a:ahLst/>
              <a:cxnLst/>
              <a:rect l="l" t="t" r="r" b="b"/>
              <a:pathLst>
                <a:path w="6022529" h="4351929">
                  <a:moveTo>
                    <a:pt x="0" y="0"/>
                  </a:moveTo>
                  <a:lnTo>
                    <a:pt x="6022529" y="0"/>
                  </a:lnTo>
                  <a:lnTo>
                    <a:pt x="6022529" y="4351929"/>
                  </a:lnTo>
                  <a:lnTo>
                    <a:pt x="0" y="4351929"/>
                  </a:lnTo>
                  <a:close/>
                </a:path>
              </a:pathLst>
            </a:custGeom>
            <a:solidFill>
              <a:srgbClr val="B0C3DD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22529" cy="4380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83791" y="399733"/>
            <a:ext cx="640541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A5276"/>
                </a:solidFill>
                <a:latin typeface="Montserrat"/>
              </a:rPr>
              <a:t>SOBRE O PROJETO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2600" y="1754366"/>
            <a:ext cx="6982497" cy="1021280"/>
            <a:chOff x="-17546" y="-15412"/>
            <a:chExt cx="9608118" cy="1361706"/>
          </a:xfrm>
        </p:grpSpPr>
        <p:sp>
          <p:nvSpPr>
            <p:cNvPr id="7" name="Freeform 7"/>
            <p:cNvSpPr/>
            <p:nvPr/>
          </p:nvSpPr>
          <p:spPr>
            <a:xfrm>
              <a:off x="8580433" y="-15412"/>
              <a:ext cx="1010139" cy="1361706"/>
            </a:xfrm>
            <a:custGeom>
              <a:avLst/>
              <a:gdLst/>
              <a:ahLst/>
              <a:cxnLst/>
              <a:rect l="l" t="t" r="r" b="b"/>
              <a:pathLst>
                <a:path w="1010138" h="1361706">
                  <a:moveTo>
                    <a:pt x="0" y="0"/>
                  </a:moveTo>
                  <a:lnTo>
                    <a:pt x="1010138" y="0"/>
                  </a:lnTo>
                  <a:lnTo>
                    <a:pt x="1010138" y="1361706"/>
                  </a:lnTo>
                  <a:lnTo>
                    <a:pt x="0" y="1361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7546" y="95911"/>
              <a:ext cx="8812106" cy="11698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 dirty="0">
                  <a:solidFill>
                    <a:srgbClr val="2A5276"/>
                  </a:solidFill>
                  <a:latin typeface="Montserrat"/>
                </a:rPr>
                <a:t>WINDA’S SYSTEM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31520" y="2834640"/>
            <a:ext cx="7713949" cy="374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2A5276"/>
                </a:solidFill>
                <a:latin typeface="Montserrat"/>
              </a:rPr>
              <a:t>WINDA’S SYSTEM É UM SISTEMA INTEGRADO A  JANELAS DE HOTEIS  COM SENSORES DE TEMPERATURA E UMIDADE.</a:t>
            </a:r>
          </a:p>
          <a:p>
            <a:pPr>
              <a:lnSpc>
                <a:spcPts val="3359"/>
              </a:lnSpc>
            </a:pPr>
            <a:r>
              <a:rPr lang="en-US" sz="2399">
                <a:solidFill>
                  <a:srgbClr val="2A5276"/>
                </a:solidFill>
                <a:latin typeface="Montserrat"/>
              </a:rPr>
              <a:t>ESSA TECNOLOGIA AVANÇADA PERMITE</a:t>
            </a:r>
          </a:p>
          <a:p>
            <a:pPr>
              <a:lnSpc>
                <a:spcPts val="3359"/>
              </a:lnSpc>
            </a:pPr>
            <a:r>
              <a:rPr lang="en-US" sz="2399">
                <a:solidFill>
                  <a:srgbClr val="2A5276"/>
                </a:solidFill>
                <a:latin typeface="Montserrat"/>
              </a:rPr>
              <a:t>QUE AS HOTELARIAS CONTROLEM O AMBIENTE DOS QUARTOS DE FORMA EFICIENTE PARA GARANTIR O CONFORTO DOS HOSPEDES, OTIMIZANDO A GESTÃO DOS ESPAÇOS E DIMINUINDO OS GATOS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4450" y="1159233"/>
            <a:ext cx="7713949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A5276"/>
                </a:solidFill>
                <a:latin typeface="Montserrat"/>
              </a:rPr>
              <a:t>OS SENSORES SERÃO IMPLEMENTADOS NAS JANELAS E IRÃO DETECTAR DADOS SOBRE O CLIMA E ENVIARA PARA O CLIENTE UM ALERTA COM SUGESTÕES DE ABERTURA OU FECHAMENTO DA JANELA.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14450" y="4635264"/>
            <a:ext cx="7713949" cy="238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2A5276"/>
                </a:solidFill>
                <a:latin typeface="Montserrat"/>
              </a:rPr>
              <a:t>60% DA CONTA DE ENERGIA DE UM HOTEL É GASTO COM CLIMATIZAÇÃO, ALGO QUE DEVE SER FORNECIDO AOS HÓSPEDES, SEGUNDO A ABRAVA. POR ISSO UTILIZAR MEDIDAS DE BAIXO CUSTO, COMO A NOSSA, SE APRESENTA COMO UMA SOLUÇÃO MELHOR.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4768" y="391477"/>
            <a:ext cx="600417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2A5276"/>
                </a:solidFill>
                <a:latin typeface="Montserrat Bold"/>
              </a:rPr>
              <a:t>COMO FUNCIONA?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368" y="3869454"/>
            <a:ext cx="600417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2A5276"/>
                </a:solidFill>
                <a:latin typeface="Montserrat Bold"/>
              </a:rPr>
              <a:t>POR QUE USAR?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5340" y="3857150"/>
            <a:ext cx="15341830" cy="3731754"/>
            <a:chOff x="0" y="0"/>
            <a:chExt cx="5682159" cy="1108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82159" cy="1108271"/>
            </a:xfrm>
            <a:custGeom>
              <a:avLst/>
              <a:gdLst/>
              <a:ahLst/>
              <a:cxnLst/>
              <a:rect l="l" t="t" r="r" b="b"/>
              <a:pathLst>
                <a:path w="5682159" h="1108271">
                  <a:moveTo>
                    <a:pt x="0" y="0"/>
                  </a:moveTo>
                  <a:lnTo>
                    <a:pt x="5682159" y="0"/>
                  </a:lnTo>
                  <a:lnTo>
                    <a:pt x="5682159" y="1108271"/>
                  </a:lnTo>
                  <a:lnTo>
                    <a:pt x="0" y="1108271"/>
                  </a:lnTo>
                  <a:close/>
                </a:path>
              </a:pathLst>
            </a:custGeom>
            <a:solidFill>
              <a:srgbClr val="2A527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682159" cy="1136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719791">
            <a:off x="-757769" y="-2468246"/>
            <a:ext cx="13449903" cy="7808459"/>
            <a:chOff x="0" y="0"/>
            <a:chExt cx="4889669" cy="2865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89669" cy="2865872"/>
            </a:xfrm>
            <a:custGeom>
              <a:avLst/>
              <a:gdLst/>
              <a:ahLst/>
              <a:cxnLst/>
              <a:rect l="l" t="t" r="r" b="b"/>
              <a:pathLst>
                <a:path w="4889669" h="2865872">
                  <a:moveTo>
                    <a:pt x="0" y="0"/>
                  </a:moveTo>
                  <a:lnTo>
                    <a:pt x="4889669" y="0"/>
                  </a:lnTo>
                  <a:lnTo>
                    <a:pt x="4889669" y="2865872"/>
                  </a:lnTo>
                  <a:lnTo>
                    <a:pt x="0" y="2865872"/>
                  </a:lnTo>
                  <a:close/>
                </a:path>
              </a:pathLst>
            </a:custGeom>
            <a:solidFill>
              <a:srgbClr val="B0C4D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89669" cy="28944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6239" y="557558"/>
            <a:ext cx="978753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2A5276"/>
                </a:solidFill>
                <a:latin typeface="Montserrat Bold"/>
              </a:rPr>
              <a:t>COMPRE SEU SISTEMA DE MONITORAMENTO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521200" y="887216"/>
            <a:ext cx="6455151" cy="957300"/>
            <a:chOff x="0" y="0"/>
            <a:chExt cx="8606868" cy="1276401"/>
          </a:xfrm>
        </p:grpSpPr>
        <p:sp>
          <p:nvSpPr>
            <p:cNvPr id="10" name="Freeform 10"/>
            <p:cNvSpPr/>
            <p:nvPr/>
          </p:nvSpPr>
          <p:spPr>
            <a:xfrm>
              <a:off x="7660011" y="0"/>
              <a:ext cx="946857" cy="1276401"/>
            </a:xfrm>
            <a:custGeom>
              <a:avLst/>
              <a:gdLst/>
              <a:ahLst/>
              <a:cxnLst/>
              <a:rect l="l" t="t" r="r" b="b"/>
              <a:pathLst>
                <a:path w="946857" h="1276401">
                  <a:moveTo>
                    <a:pt x="0" y="0"/>
                  </a:moveTo>
                  <a:lnTo>
                    <a:pt x="946857" y="0"/>
                  </a:lnTo>
                  <a:lnTo>
                    <a:pt x="946857" y="1276401"/>
                  </a:lnTo>
                  <a:lnTo>
                    <a:pt x="0" y="1276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6581"/>
              <a:ext cx="7504047" cy="1084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55"/>
                </a:lnSpc>
              </a:pPr>
              <a:r>
                <a:rPr lang="en-US" sz="4967" dirty="0">
                  <a:solidFill>
                    <a:srgbClr val="2A5276"/>
                  </a:solidFill>
                  <a:latin typeface="Montserrat"/>
                </a:rPr>
                <a:t>WINDA’S SYSTEM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6433533" y="2866708"/>
            <a:ext cx="4838658" cy="790892"/>
          </a:xfrm>
          <a:custGeom>
            <a:avLst/>
            <a:gdLst/>
            <a:ahLst/>
            <a:cxnLst/>
            <a:rect l="l" t="t" r="r" b="b"/>
            <a:pathLst>
              <a:path w="4838658" h="790892">
                <a:moveTo>
                  <a:pt x="0" y="0"/>
                </a:moveTo>
                <a:lnTo>
                  <a:pt x="4838658" y="0"/>
                </a:lnTo>
                <a:lnTo>
                  <a:pt x="4838658" y="790892"/>
                </a:lnTo>
                <a:lnTo>
                  <a:pt x="0" y="790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6433533" y="4022761"/>
            <a:ext cx="4838658" cy="790892"/>
          </a:xfrm>
          <a:custGeom>
            <a:avLst/>
            <a:gdLst/>
            <a:ahLst/>
            <a:cxnLst/>
            <a:rect l="l" t="t" r="r" b="b"/>
            <a:pathLst>
              <a:path w="4838658" h="790892">
                <a:moveTo>
                  <a:pt x="0" y="0"/>
                </a:moveTo>
                <a:lnTo>
                  <a:pt x="4838658" y="0"/>
                </a:lnTo>
                <a:lnTo>
                  <a:pt x="4838658" y="790892"/>
                </a:lnTo>
                <a:lnTo>
                  <a:pt x="0" y="790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1422124" y="2814143"/>
            <a:ext cx="3375392" cy="2995976"/>
            <a:chOff x="0" y="0"/>
            <a:chExt cx="1250145" cy="11096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50145" cy="1109621"/>
            </a:xfrm>
            <a:custGeom>
              <a:avLst/>
              <a:gdLst/>
              <a:ahLst/>
              <a:cxnLst/>
              <a:rect l="l" t="t" r="r" b="b"/>
              <a:pathLst>
                <a:path w="1250145" h="1109621">
                  <a:moveTo>
                    <a:pt x="0" y="0"/>
                  </a:moveTo>
                  <a:lnTo>
                    <a:pt x="1250145" y="0"/>
                  </a:lnTo>
                  <a:lnTo>
                    <a:pt x="1250145" y="1109621"/>
                  </a:lnTo>
                  <a:lnTo>
                    <a:pt x="0" y="110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250145" cy="113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36487" y="3066257"/>
            <a:ext cx="341114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2A5276"/>
                </a:solidFill>
                <a:latin typeface="Montserrat"/>
              </a:rPr>
              <a:t>DETALHES DA COMPRA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40941" y="4212785"/>
            <a:ext cx="382384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2A5276"/>
                </a:solidFill>
                <a:latin typeface="Montserrat"/>
              </a:rPr>
              <a:t>ADICIONAR AO CARRINHO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44600" y="5861785"/>
            <a:ext cx="3041465" cy="45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Montserrat"/>
              </a:rPr>
              <a:t>Valor: R$518,00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85793" y="5063632"/>
            <a:ext cx="3396883" cy="389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dirty="0">
                <a:solidFill>
                  <a:srgbClr val="2A5276"/>
                </a:solidFill>
                <a:latin typeface="Montserrat"/>
              </a:rPr>
              <a:t>QNT NO CARRINHO: 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24609" y="3835563"/>
            <a:ext cx="209430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31356E"/>
                </a:solidFill>
                <a:latin typeface="Montserrat Bold"/>
              </a:rPr>
              <a:t>FOTO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86" y="1442229"/>
            <a:ext cx="13172743" cy="0"/>
          </a:xfrm>
          <a:prstGeom prst="line">
            <a:avLst/>
          </a:prstGeom>
          <a:ln w="38100" cap="flat">
            <a:solidFill>
              <a:srgbClr val="2A52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-191530" y="2895642"/>
            <a:ext cx="7015463" cy="2456408"/>
            <a:chOff x="0" y="0"/>
            <a:chExt cx="1045880" cy="3662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45880" cy="366206"/>
            </a:xfrm>
            <a:custGeom>
              <a:avLst/>
              <a:gdLst/>
              <a:ahLst/>
              <a:cxnLst/>
              <a:rect l="l" t="t" r="r" b="b"/>
              <a:pathLst>
                <a:path w="1045880" h="366206">
                  <a:moveTo>
                    <a:pt x="842680" y="0"/>
                  </a:moveTo>
                  <a:lnTo>
                    <a:pt x="0" y="0"/>
                  </a:lnTo>
                  <a:lnTo>
                    <a:pt x="0" y="366206"/>
                  </a:lnTo>
                  <a:lnTo>
                    <a:pt x="842680" y="366206"/>
                  </a:lnTo>
                  <a:lnTo>
                    <a:pt x="1045880" y="183103"/>
                  </a:lnTo>
                  <a:lnTo>
                    <a:pt x="842680" y="0"/>
                  </a:lnTo>
                  <a:close/>
                </a:path>
              </a:pathLst>
            </a:custGeom>
            <a:solidFill>
              <a:srgbClr val="B0C3D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31580" cy="39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5923102" y="1601041"/>
            <a:ext cx="7263827" cy="2438180"/>
            <a:chOff x="0" y="0"/>
            <a:chExt cx="1045880" cy="3510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5880" cy="351060"/>
            </a:xfrm>
            <a:custGeom>
              <a:avLst/>
              <a:gdLst/>
              <a:ahLst/>
              <a:cxnLst/>
              <a:rect l="l" t="t" r="r" b="b"/>
              <a:pathLst>
                <a:path w="1045880" h="351060">
                  <a:moveTo>
                    <a:pt x="842680" y="0"/>
                  </a:moveTo>
                  <a:lnTo>
                    <a:pt x="0" y="0"/>
                  </a:lnTo>
                  <a:lnTo>
                    <a:pt x="0" y="351060"/>
                  </a:lnTo>
                  <a:lnTo>
                    <a:pt x="842680" y="351060"/>
                  </a:lnTo>
                  <a:lnTo>
                    <a:pt x="1045880" y="175530"/>
                  </a:lnTo>
                  <a:lnTo>
                    <a:pt x="842680" y="0"/>
                  </a:lnTo>
                  <a:close/>
                </a:path>
              </a:pathLst>
            </a:custGeom>
            <a:solidFill>
              <a:srgbClr val="B0C3D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31580" cy="379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58670" y="5413821"/>
            <a:ext cx="15565206" cy="2013703"/>
            <a:chOff x="0" y="0"/>
            <a:chExt cx="5764891" cy="7458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764891" cy="745816"/>
            </a:xfrm>
            <a:custGeom>
              <a:avLst/>
              <a:gdLst/>
              <a:ahLst/>
              <a:cxnLst/>
              <a:rect l="l" t="t" r="r" b="b"/>
              <a:pathLst>
                <a:path w="5764891" h="745816">
                  <a:moveTo>
                    <a:pt x="5561691" y="0"/>
                  </a:moveTo>
                  <a:lnTo>
                    <a:pt x="0" y="0"/>
                  </a:lnTo>
                  <a:lnTo>
                    <a:pt x="0" y="745816"/>
                  </a:lnTo>
                  <a:lnTo>
                    <a:pt x="5561691" y="745816"/>
                  </a:lnTo>
                  <a:lnTo>
                    <a:pt x="5764891" y="372908"/>
                  </a:lnTo>
                  <a:lnTo>
                    <a:pt x="5561691" y="0"/>
                  </a:lnTo>
                  <a:close/>
                </a:path>
              </a:pathLst>
            </a:custGeom>
            <a:solidFill>
              <a:srgbClr val="22416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5650591" cy="774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13777" y="5857534"/>
            <a:ext cx="2100318" cy="573655"/>
          </a:xfrm>
          <a:custGeom>
            <a:avLst/>
            <a:gdLst/>
            <a:ahLst/>
            <a:cxnLst/>
            <a:rect l="l" t="t" r="r" b="b"/>
            <a:pathLst>
              <a:path w="2100318" h="573655">
                <a:moveTo>
                  <a:pt x="0" y="0"/>
                </a:moveTo>
                <a:lnTo>
                  <a:pt x="2100318" y="0"/>
                </a:lnTo>
                <a:lnTo>
                  <a:pt x="2100318" y="573655"/>
                </a:lnTo>
                <a:lnTo>
                  <a:pt x="0" y="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731520" y="202565"/>
            <a:ext cx="6939975" cy="95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2A5276"/>
                </a:solidFill>
                <a:latin typeface="Montserrat"/>
              </a:rPr>
              <a:t>FALE CONOSCO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71495" y="2060260"/>
            <a:ext cx="5240089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dirty="0">
                <a:solidFill>
                  <a:srgbClr val="2A5276"/>
                </a:solidFill>
                <a:latin typeface="Montserrat Bold"/>
              </a:rPr>
              <a:t>FALE CONOSCO</a:t>
            </a:r>
          </a:p>
          <a:p>
            <a:pPr algn="r">
              <a:lnSpc>
                <a:spcPts val="2800"/>
              </a:lnSpc>
            </a:pPr>
            <a:r>
              <a:rPr lang="en-US" sz="2000" dirty="0">
                <a:solidFill>
                  <a:srgbClr val="2A5276"/>
                </a:solidFill>
                <a:latin typeface="Montserrat Bold"/>
              </a:rPr>
              <a:t> ATRAVÉS DE UM DOS NOSSOS CANAIS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011" y="3133823"/>
            <a:ext cx="5484040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2A5276"/>
                </a:solidFill>
                <a:latin typeface="Montserrat Bold Italics"/>
              </a:rPr>
              <a:t>EQUIPE DISPOSTA PARA RESOLVER SUAS DÚVIDAS VIA WHATSAPP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492" y="6412139"/>
            <a:ext cx="11416167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"/>
              </a:rPr>
              <a:t>WINDA’S          CNPJ: 23.831.266/0023-81</a:t>
            </a:r>
          </a:p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"/>
              </a:rPr>
              <a:t>RUA DAS FLORES. 6996 - BAIRRO DA ESPERANÇA - SÃO PAULO - SP CEP : 01234-567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4367" y="3835302"/>
            <a:ext cx="5484040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2A5276"/>
                </a:solidFill>
                <a:latin typeface="Montserrat"/>
              </a:rPr>
              <a:t>ENTRE EM CONTATO PELO CELULAR (11) 93985-2092 E AGUARDE UM DE NOSSOS ATENDENTES ESPECIALIZADOS PARA SOLUCIONAR SEUS PROBLEMAS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96036" y="2891580"/>
            <a:ext cx="5704155" cy="935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2A5276"/>
                </a:solidFill>
                <a:latin typeface="Montserrat"/>
              </a:rPr>
              <a:t>CELULAR: (11) 93985-2092</a:t>
            </a:r>
          </a:p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2A5276"/>
                </a:solidFill>
                <a:latin typeface="Montserrat"/>
              </a:rPr>
              <a:t>TELEFONE: (11) 2929-7289</a:t>
            </a:r>
          </a:p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2A5276"/>
                </a:solidFill>
                <a:latin typeface="Montserrat"/>
              </a:rPr>
              <a:t>EMAIL: WINDASOLUTIONS@SMARTMAIL.COM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-191530" y="5579194"/>
            <a:ext cx="130111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ACOMPANHE NOSSAS MÍDIAS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5683" y="983827"/>
            <a:ext cx="4813492" cy="5484854"/>
            <a:chOff x="0" y="0"/>
            <a:chExt cx="1782775" cy="2031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2775" cy="2031427"/>
            </a:xfrm>
            <a:custGeom>
              <a:avLst/>
              <a:gdLst/>
              <a:ahLst/>
              <a:cxnLst/>
              <a:rect l="l" t="t" r="r" b="b"/>
              <a:pathLst>
                <a:path w="1782775" h="2031427">
                  <a:moveTo>
                    <a:pt x="57902" y="0"/>
                  </a:moveTo>
                  <a:lnTo>
                    <a:pt x="1724873" y="0"/>
                  </a:lnTo>
                  <a:cubicBezTo>
                    <a:pt x="1756851" y="0"/>
                    <a:pt x="1782775" y="25923"/>
                    <a:pt x="1782775" y="57902"/>
                  </a:cubicBezTo>
                  <a:lnTo>
                    <a:pt x="1782775" y="1973526"/>
                  </a:lnTo>
                  <a:cubicBezTo>
                    <a:pt x="1782775" y="1988882"/>
                    <a:pt x="1776674" y="2003610"/>
                    <a:pt x="1765816" y="2014468"/>
                  </a:cubicBezTo>
                  <a:cubicBezTo>
                    <a:pt x="1754957" y="2025327"/>
                    <a:pt x="1740230" y="2031427"/>
                    <a:pt x="1724873" y="2031427"/>
                  </a:cubicBezTo>
                  <a:lnTo>
                    <a:pt x="57902" y="2031427"/>
                  </a:lnTo>
                  <a:cubicBezTo>
                    <a:pt x="25923" y="2031427"/>
                    <a:pt x="0" y="2005504"/>
                    <a:pt x="0" y="1973526"/>
                  </a:cubicBezTo>
                  <a:lnTo>
                    <a:pt x="0" y="57902"/>
                  </a:lnTo>
                  <a:cubicBezTo>
                    <a:pt x="0" y="42545"/>
                    <a:pt x="6100" y="27818"/>
                    <a:pt x="16959" y="16959"/>
                  </a:cubicBezTo>
                  <a:cubicBezTo>
                    <a:pt x="27818" y="6100"/>
                    <a:pt x="42545" y="0"/>
                    <a:pt x="57902" y="0"/>
                  </a:cubicBezTo>
                  <a:close/>
                </a:path>
              </a:pathLst>
            </a:custGeom>
            <a:solidFill>
              <a:srgbClr val="2A527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82775" cy="206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95683" y="917152"/>
            <a:ext cx="4683606" cy="5447853"/>
            <a:chOff x="0" y="0"/>
            <a:chExt cx="1734669" cy="2017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4669" cy="2017723"/>
            </a:xfrm>
            <a:custGeom>
              <a:avLst/>
              <a:gdLst/>
              <a:ahLst/>
              <a:cxnLst/>
              <a:rect l="l" t="t" r="r" b="b"/>
              <a:pathLst>
                <a:path w="1734669" h="2017723">
                  <a:moveTo>
                    <a:pt x="59507" y="0"/>
                  </a:moveTo>
                  <a:lnTo>
                    <a:pt x="1675162" y="0"/>
                  </a:lnTo>
                  <a:cubicBezTo>
                    <a:pt x="1690944" y="0"/>
                    <a:pt x="1706080" y="6270"/>
                    <a:pt x="1717240" y="17429"/>
                  </a:cubicBezTo>
                  <a:cubicBezTo>
                    <a:pt x="1728399" y="28589"/>
                    <a:pt x="1734669" y="43725"/>
                    <a:pt x="1734669" y="59507"/>
                  </a:cubicBezTo>
                  <a:lnTo>
                    <a:pt x="1734669" y="1958216"/>
                  </a:lnTo>
                  <a:cubicBezTo>
                    <a:pt x="1734669" y="1991081"/>
                    <a:pt x="1708027" y="2017723"/>
                    <a:pt x="1675162" y="2017723"/>
                  </a:cubicBezTo>
                  <a:lnTo>
                    <a:pt x="59507" y="2017723"/>
                  </a:lnTo>
                  <a:cubicBezTo>
                    <a:pt x="43725" y="2017723"/>
                    <a:pt x="28589" y="2011454"/>
                    <a:pt x="17429" y="2000294"/>
                  </a:cubicBezTo>
                  <a:cubicBezTo>
                    <a:pt x="6270" y="1989134"/>
                    <a:pt x="0" y="1973998"/>
                    <a:pt x="0" y="1958216"/>
                  </a:cubicBezTo>
                  <a:lnTo>
                    <a:pt x="0" y="59507"/>
                  </a:lnTo>
                  <a:cubicBezTo>
                    <a:pt x="0" y="43725"/>
                    <a:pt x="6270" y="28589"/>
                    <a:pt x="17429" y="17429"/>
                  </a:cubicBezTo>
                  <a:cubicBezTo>
                    <a:pt x="28589" y="6270"/>
                    <a:pt x="43725" y="0"/>
                    <a:pt x="5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34669" cy="204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63307" y="1076826"/>
            <a:ext cx="2644385" cy="1012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>
                <a:solidFill>
                  <a:srgbClr val="2A5276"/>
                </a:solidFill>
                <a:latin typeface="Montserrat"/>
              </a:rPr>
              <a:t>LOGIN</a:t>
            </a:r>
          </a:p>
        </p:txBody>
      </p:sp>
      <p:sp>
        <p:nvSpPr>
          <p:cNvPr id="9" name="Freeform 9"/>
          <p:cNvSpPr/>
          <p:nvPr/>
        </p:nvSpPr>
        <p:spPr>
          <a:xfrm>
            <a:off x="4761406" y="2843109"/>
            <a:ext cx="3552161" cy="580610"/>
          </a:xfrm>
          <a:custGeom>
            <a:avLst/>
            <a:gdLst/>
            <a:ahLst/>
            <a:cxnLst/>
            <a:rect l="l" t="t" r="r" b="b"/>
            <a:pathLst>
              <a:path w="3552161" h="580610">
                <a:moveTo>
                  <a:pt x="0" y="0"/>
                </a:moveTo>
                <a:lnTo>
                  <a:pt x="3552160" y="0"/>
                </a:lnTo>
                <a:lnTo>
                  <a:pt x="3552160" y="580610"/>
                </a:lnTo>
                <a:lnTo>
                  <a:pt x="0" y="58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4761406" y="3960452"/>
            <a:ext cx="3552161" cy="580610"/>
          </a:xfrm>
          <a:custGeom>
            <a:avLst/>
            <a:gdLst/>
            <a:ahLst/>
            <a:cxnLst/>
            <a:rect l="l" t="t" r="r" b="b"/>
            <a:pathLst>
              <a:path w="3552161" h="580610">
                <a:moveTo>
                  <a:pt x="0" y="0"/>
                </a:moveTo>
                <a:lnTo>
                  <a:pt x="3552160" y="0"/>
                </a:lnTo>
                <a:lnTo>
                  <a:pt x="3552160" y="580611"/>
                </a:lnTo>
                <a:lnTo>
                  <a:pt x="0" y="580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5103458" y="5132709"/>
            <a:ext cx="2804234" cy="458360"/>
          </a:xfrm>
          <a:custGeom>
            <a:avLst/>
            <a:gdLst/>
            <a:ahLst/>
            <a:cxnLst/>
            <a:rect l="l" t="t" r="r" b="b"/>
            <a:pathLst>
              <a:path w="2804234" h="458360">
                <a:moveTo>
                  <a:pt x="0" y="0"/>
                </a:moveTo>
                <a:lnTo>
                  <a:pt x="2804234" y="0"/>
                </a:lnTo>
                <a:lnTo>
                  <a:pt x="2804234" y="458360"/>
                </a:lnTo>
                <a:lnTo>
                  <a:pt x="0" y="4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4984325" y="2927991"/>
            <a:ext cx="96217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Montserrat"/>
              </a:rPr>
              <a:t>EMAIL: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29110" y="4043668"/>
            <a:ext cx="107260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Montserrat"/>
              </a:rPr>
              <a:t>SENHA: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48126" y="5156466"/>
            <a:ext cx="1178719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Montserrat"/>
              </a:rPr>
              <a:t>ENTRAR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03700" y="5730031"/>
            <a:ext cx="3667571" cy="266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2A5276"/>
                </a:solidFill>
                <a:latin typeface="Montserrat"/>
              </a:rPr>
              <a:t>PRIMEIRO ACESSO! CRIE UMA CONTA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784" y="513328"/>
            <a:ext cx="11100652" cy="6250444"/>
            <a:chOff x="0" y="0"/>
            <a:chExt cx="4111353" cy="23149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11353" cy="2314979"/>
            </a:xfrm>
            <a:custGeom>
              <a:avLst/>
              <a:gdLst/>
              <a:ahLst/>
              <a:cxnLst/>
              <a:rect l="l" t="t" r="r" b="b"/>
              <a:pathLst>
                <a:path w="4111353" h="2314979">
                  <a:moveTo>
                    <a:pt x="25107" y="0"/>
                  </a:moveTo>
                  <a:lnTo>
                    <a:pt x="4086245" y="0"/>
                  </a:lnTo>
                  <a:cubicBezTo>
                    <a:pt x="4100111" y="0"/>
                    <a:pt x="4111353" y="11241"/>
                    <a:pt x="4111353" y="25107"/>
                  </a:cubicBezTo>
                  <a:lnTo>
                    <a:pt x="4111353" y="2289872"/>
                  </a:lnTo>
                  <a:cubicBezTo>
                    <a:pt x="4111353" y="2303738"/>
                    <a:pt x="4100111" y="2314979"/>
                    <a:pt x="4086245" y="2314979"/>
                  </a:cubicBezTo>
                  <a:lnTo>
                    <a:pt x="25107" y="2314979"/>
                  </a:lnTo>
                  <a:cubicBezTo>
                    <a:pt x="11241" y="2314979"/>
                    <a:pt x="0" y="2303738"/>
                    <a:pt x="0" y="2289872"/>
                  </a:cubicBezTo>
                  <a:lnTo>
                    <a:pt x="0" y="25107"/>
                  </a:lnTo>
                  <a:cubicBezTo>
                    <a:pt x="0" y="11241"/>
                    <a:pt x="11241" y="0"/>
                    <a:pt x="25107" y="0"/>
                  </a:cubicBezTo>
                  <a:close/>
                </a:path>
              </a:pathLst>
            </a:custGeom>
            <a:solidFill>
              <a:srgbClr val="2A527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111353" cy="2343554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5249" y="446580"/>
            <a:ext cx="11100652" cy="6250444"/>
            <a:chOff x="0" y="0"/>
            <a:chExt cx="4111353" cy="23149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1353" cy="2314979"/>
            </a:xfrm>
            <a:custGeom>
              <a:avLst/>
              <a:gdLst/>
              <a:ahLst/>
              <a:cxnLst/>
              <a:rect l="l" t="t" r="r" b="b"/>
              <a:pathLst>
                <a:path w="4111353" h="2314979">
                  <a:moveTo>
                    <a:pt x="25107" y="0"/>
                  </a:moveTo>
                  <a:lnTo>
                    <a:pt x="4086245" y="0"/>
                  </a:lnTo>
                  <a:cubicBezTo>
                    <a:pt x="4100111" y="0"/>
                    <a:pt x="4111353" y="11241"/>
                    <a:pt x="4111353" y="25107"/>
                  </a:cubicBezTo>
                  <a:lnTo>
                    <a:pt x="4111353" y="2289872"/>
                  </a:lnTo>
                  <a:cubicBezTo>
                    <a:pt x="4111353" y="2303738"/>
                    <a:pt x="4100111" y="2314979"/>
                    <a:pt x="4086245" y="2314979"/>
                  </a:cubicBezTo>
                  <a:lnTo>
                    <a:pt x="25107" y="2314979"/>
                  </a:lnTo>
                  <a:cubicBezTo>
                    <a:pt x="11241" y="2314979"/>
                    <a:pt x="0" y="2303738"/>
                    <a:pt x="0" y="2289872"/>
                  </a:cubicBezTo>
                  <a:lnTo>
                    <a:pt x="0" y="25107"/>
                  </a:lnTo>
                  <a:cubicBezTo>
                    <a:pt x="0" y="11241"/>
                    <a:pt x="11241" y="0"/>
                    <a:pt x="251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111353" cy="2343554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7965" y="914293"/>
            <a:ext cx="6395219" cy="63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6"/>
              </a:lnSpc>
            </a:pPr>
            <a:r>
              <a:rPr lang="en-US" sz="3768">
                <a:solidFill>
                  <a:srgbClr val="2A5276"/>
                </a:solidFill>
                <a:latin typeface="Montserrat"/>
              </a:rPr>
              <a:t>CADASTRO DO CLIENTE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67229" y="1903998"/>
            <a:ext cx="5006350" cy="743919"/>
            <a:chOff x="0" y="0"/>
            <a:chExt cx="6675134" cy="9918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43492" cy="991892"/>
            </a:xfrm>
            <a:custGeom>
              <a:avLst/>
              <a:gdLst/>
              <a:ahLst/>
              <a:cxnLst/>
              <a:rect l="l" t="t" r="r" b="b"/>
              <a:pathLst>
                <a:path w="6343492" h="991892">
                  <a:moveTo>
                    <a:pt x="0" y="0"/>
                  </a:moveTo>
                  <a:lnTo>
                    <a:pt x="6343492" y="0"/>
                  </a:lnTo>
                  <a:lnTo>
                    <a:pt x="6343492" y="991892"/>
                  </a:lnTo>
                  <a:lnTo>
                    <a:pt x="0" y="991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31641" y="237729"/>
              <a:ext cx="6343492" cy="496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9"/>
                </a:lnSpc>
              </a:pPr>
              <a:r>
                <a:rPr lang="en-US" sz="2213">
                  <a:solidFill>
                    <a:srgbClr val="000000"/>
                  </a:solidFill>
                  <a:latin typeface="Belleza"/>
                </a:rPr>
                <a:t>Nome do Hotel: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5804" y="3038442"/>
            <a:ext cx="4757619" cy="742024"/>
            <a:chOff x="0" y="0"/>
            <a:chExt cx="6343492" cy="9893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43492" cy="989365"/>
            </a:xfrm>
            <a:custGeom>
              <a:avLst/>
              <a:gdLst/>
              <a:ahLst/>
              <a:cxnLst/>
              <a:rect l="l" t="t" r="r" b="b"/>
              <a:pathLst>
                <a:path w="6343492" h="989365">
                  <a:moveTo>
                    <a:pt x="0" y="0"/>
                  </a:moveTo>
                  <a:lnTo>
                    <a:pt x="6343492" y="0"/>
                  </a:lnTo>
                  <a:lnTo>
                    <a:pt x="6343492" y="989365"/>
                  </a:lnTo>
                  <a:lnTo>
                    <a:pt x="0" y="989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27" b="-127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31641" y="224192"/>
              <a:ext cx="2452014" cy="493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9"/>
                </a:lnSpc>
              </a:pPr>
              <a:r>
                <a:rPr lang="en-US" sz="2213">
                  <a:solidFill>
                    <a:srgbClr val="000000"/>
                  </a:solidFill>
                  <a:latin typeface="Belleza"/>
                </a:rPr>
                <a:t>CNPJ: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7229" y="4163995"/>
            <a:ext cx="4757619" cy="739412"/>
            <a:chOff x="0" y="0"/>
            <a:chExt cx="6343492" cy="985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43492" cy="985882"/>
            </a:xfrm>
            <a:custGeom>
              <a:avLst/>
              <a:gdLst/>
              <a:ahLst/>
              <a:cxnLst/>
              <a:rect l="l" t="t" r="r" b="b"/>
              <a:pathLst>
                <a:path w="6343492" h="985882">
                  <a:moveTo>
                    <a:pt x="0" y="0"/>
                  </a:moveTo>
                  <a:lnTo>
                    <a:pt x="6343492" y="0"/>
                  </a:lnTo>
                  <a:lnTo>
                    <a:pt x="6343492" y="985882"/>
                  </a:lnTo>
                  <a:lnTo>
                    <a:pt x="0" y="985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304" b="-304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64409" y="235227"/>
              <a:ext cx="1060973" cy="49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5"/>
                </a:lnSpc>
              </a:pPr>
              <a:r>
                <a:rPr lang="en-US" sz="2275">
                  <a:solidFill>
                    <a:srgbClr val="000000"/>
                  </a:solidFill>
                  <a:latin typeface="Belleza"/>
                </a:rPr>
                <a:t>Email: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267229" y="5321087"/>
            <a:ext cx="4757619" cy="743919"/>
          </a:xfrm>
          <a:custGeom>
            <a:avLst/>
            <a:gdLst/>
            <a:ahLst/>
            <a:cxnLst/>
            <a:rect l="l" t="t" r="r" b="b"/>
            <a:pathLst>
              <a:path w="4757619" h="743919">
                <a:moveTo>
                  <a:pt x="0" y="0"/>
                </a:moveTo>
                <a:lnTo>
                  <a:pt x="4757619" y="0"/>
                </a:lnTo>
                <a:lnTo>
                  <a:pt x="4757619" y="743919"/>
                </a:lnTo>
                <a:lnTo>
                  <a:pt x="0" y="74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6619160" y="1875838"/>
            <a:ext cx="4757619" cy="743919"/>
          </a:xfrm>
          <a:custGeom>
            <a:avLst/>
            <a:gdLst/>
            <a:ahLst/>
            <a:cxnLst/>
            <a:rect l="l" t="t" r="r" b="b"/>
            <a:pathLst>
              <a:path w="4757619" h="743919">
                <a:moveTo>
                  <a:pt x="0" y="0"/>
                </a:moveTo>
                <a:lnTo>
                  <a:pt x="4757619" y="0"/>
                </a:lnTo>
                <a:lnTo>
                  <a:pt x="4757619" y="743919"/>
                </a:lnTo>
                <a:lnTo>
                  <a:pt x="0" y="74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6697488" y="3003994"/>
            <a:ext cx="4757619" cy="743919"/>
          </a:xfrm>
          <a:custGeom>
            <a:avLst/>
            <a:gdLst/>
            <a:ahLst/>
            <a:cxnLst/>
            <a:rect l="l" t="t" r="r" b="b"/>
            <a:pathLst>
              <a:path w="4757619" h="743919">
                <a:moveTo>
                  <a:pt x="0" y="0"/>
                </a:moveTo>
                <a:lnTo>
                  <a:pt x="4757619" y="0"/>
                </a:lnTo>
                <a:lnTo>
                  <a:pt x="4757619" y="743918"/>
                </a:lnTo>
                <a:lnTo>
                  <a:pt x="0" y="743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>
            <a:off x="6697488" y="4106899"/>
            <a:ext cx="4757619" cy="743919"/>
          </a:xfrm>
          <a:custGeom>
            <a:avLst/>
            <a:gdLst/>
            <a:ahLst/>
            <a:cxnLst/>
            <a:rect l="l" t="t" r="r" b="b"/>
            <a:pathLst>
              <a:path w="4757619" h="743919">
                <a:moveTo>
                  <a:pt x="0" y="0"/>
                </a:moveTo>
                <a:lnTo>
                  <a:pt x="4757619" y="0"/>
                </a:lnTo>
                <a:lnTo>
                  <a:pt x="4757619" y="743919"/>
                </a:lnTo>
                <a:lnTo>
                  <a:pt x="0" y="74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6697488" y="5321087"/>
            <a:ext cx="4757619" cy="743919"/>
          </a:xfrm>
          <a:custGeom>
            <a:avLst/>
            <a:gdLst/>
            <a:ahLst/>
            <a:cxnLst/>
            <a:rect l="l" t="t" r="r" b="b"/>
            <a:pathLst>
              <a:path w="4757619" h="743919">
                <a:moveTo>
                  <a:pt x="0" y="0"/>
                </a:moveTo>
                <a:lnTo>
                  <a:pt x="4757619" y="0"/>
                </a:lnTo>
                <a:lnTo>
                  <a:pt x="4757619" y="743919"/>
                </a:lnTo>
                <a:lnTo>
                  <a:pt x="0" y="74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5101963" y="5570218"/>
            <a:ext cx="456585" cy="329312"/>
          </a:xfrm>
          <a:custGeom>
            <a:avLst/>
            <a:gdLst/>
            <a:ahLst/>
            <a:cxnLst/>
            <a:rect l="l" t="t" r="r" b="b"/>
            <a:pathLst>
              <a:path w="456585" h="329312">
                <a:moveTo>
                  <a:pt x="0" y="0"/>
                </a:moveTo>
                <a:lnTo>
                  <a:pt x="456585" y="0"/>
                </a:lnTo>
                <a:lnTo>
                  <a:pt x="456585" y="329312"/>
                </a:lnTo>
                <a:lnTo>
                  <a:pt x="0" y="32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TextBox 24"/>
          <p:cNvSpPr txBox="1"/>
          <p:nvPr/>
        </p:nvSpPr>
        <p:spPr>
          <a:xfrm>
            <a:off x="1554060" y="5449084"/>
            <a:ext cx="4757619" cy="44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559">
                <a:solidFill>
                  <a:srgbClr val="000000"/>
                </a:solidFill>
                <a:latin typeface="Belleza"/>
              </a:rPr>
              <a:t>Senha: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986302" y="2024413"/>
            <a:ext cx="634259" cy="44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000000"/>
                </a:solidFill>
                <a:latin typeface="Belleza"/>
              </a:rPr>
              <a:t>CEP: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986302" y="5474856"/>
            <a:ext cx="4757619" cy="412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4"/>
              </a:lnSpc>
            </a:pPr>
            <a:r>
              <a:rPr lang="en-US" sz="2417">
                <a:solidFill>
                  <a:srgbClr val="000000"/>
                </a:solidFill>
                <a:latin typeface="Belleza"/>
              </a:rPr>
              <a:t>Confirme sua senha:</a:t>
            </a:r>
          </a:p>
        </p:txBody>
      </p:sp>
      <p:sp>
        <p:nvSpPr>
          <p:cNvPr id="27" name="Freeform 27"/>
          <p:cNvSpPr/>
          <p:nvPr/>
        </p:nvSpPr>
        <p:spPr>
          <a:xfrm>
            <a:off x="10754599" y="5606103"/>
            <a:ext cx="456585" cy="329312"/>
          </a:xfrm>
          <a:custGeom>
            <a:avLst/>
            <a:gdLst/>
            <a:ahLst/>
            <a:cxnLst/>
            <a:rect l="l" t="t" r="r" b="b"/>
            <a:pathLst>
              <a:path w="456585" h="329312">
                <a:moveTo>
                  <a:pt x="0" y="0"/>
                </a:moveTo>
                <a:lnTo>
                  <a:pt x="456585" y="0"/>
                </a:lnTo>
                <a:lnTo>
                  <a:pt x="456585" y="329312"/>
                </a:lnTo>
                <a:lnTo>
                  <a:pt x="0" y="32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8" name="TextBox 28"/>
          <p:cNvSpPr txBox="1"/>
          <p:nvPr/>
        </p:nvSpPr>
        <p:spPr>
          <a:xfrm>
            <a:off x="6986302" y="4271787"/>
            <a:ext cx="4468805" cy="380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8"/>
              </a:lnSpc>
            </a:pPr>
            <a:r>
              <a:rPr lang="en-US" sz="2277">
                <a:solidFill>
                  <a:srgbClr val="000000"/>
                </a:solidFill>
                <a:latin typeface="Belleza"/>
              </a:rPr>
              <a:t>Telefone: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86302" y="3125863"/>
            <a:ext cx="1124373" cy="44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000000"/>
                </a:solidFill>
                <a:latin typeface="Belleza"/>
              </a:rPr>
              <a:t>Número: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1446" y="1713490"/>
            <a:ext cx="2006739" cy="1828641"/>
          </a:xfrm>
          <a:custGeom>
            <a:avLst/>
            <a:gdLst/>
            <a:ahLst/>
            <a:cxnLst/>
            <a:rect l="l" t="t" r="r" b="b"/>
            <a:pathLst>
              <a:path w="2006739" h="1828641">
                <a:moveTo>
                  <a:pt x="0" y="0"/>
                </a:moveTo>
                <a:lnTo>
                  <a:pt x="2006738" y="0"/>
                </a:lnTo>
                <a:lnTo>
                  <a:pt x="2006738" y="1828641"/>
                </a:lnTo>
                <a:lnTo>
                  <a:pt x="0" y="1828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803841" y="966086"/>
            <a:ext cx="590498" cy="747405"/>
          </a:xfrm>
          <a:custGeom>
            <a:avLst/>
            <a:gdLst/>
            <a:ahLst/>
            <a:cxnLst/>
            <a:rect l="l" t="t" r="r" b="b"/>
            <a:pathLst>
              <a:path w="590498" h="747405">
                <a:moveTo>
                  <a:pt x="0" y="0"/>
                </a:moveTo>
                <a:lnTo>
                  <a:pt x="590497" y="0"/>
                </a:lnTo>
                <a:lnTo>
                  <a:pt x="590497" y="747404"/>
                </a:lnTo>
                <a:lnTo>
                  <a:pt x="0" y="747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353563" flipV="1">
            <a:off x="7293048" y="2197863"/>
            <a:ext cx="2308513" cy="642186"/>
          </a:xfrm>
          <a:custGeom>
            <a:avLst/>
            <a:gdLst/>
            <a:ahLst/>
            <a:cxnLst/>
            <a:rect l="l" t="t" r="r" b="b"/>
            <a:pathLst>
              <a:path w="2308513" h="642186">
                <a:moveTo>
                  <a:pt x="0" y="642186"/>
                </a:moveTo>
                <a:lnTo>
                  <a:pt x="2308513" y="642186"/>
                </a:lnTo>
                <a:lnTo>
                  <a:pt x="2308513" y="0"/>
                </a:lnTo>
                <a:lnTo>
                  <a:pt x="0" y="0"/>
                </a:lnTo>
                <a:lnTo>
                  <a:pt x="0" y="6421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17895" y="4376054"/>
            <a:ext cx="7036254" cy="220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22">
                <a:solidFill>
                  <a:srgbClr val="2A5276"/>
                </a:solidFill>
                <a:latin typeface="Montserrat"/>
              </a:rPr>
              <a:t>1.FAÇA LOGIN NO SITE DA WINDA’S.</a:t>
            </a:r>
          </a:p>
          <a:p>
            <a:pPr>
              <a:lnSpc>
                <a:spcPts val="2999"/>
              </a:lnSpc>
            </a:pPr>
            <a:r>
              <a:rPr lang="en-US" sz="1922">
                <a:solidFill>
                  <a:srgbClr val="2A5276"/>
                </a:solidFill>
                <a:latin typeface="Montserrat"/>
              </a:rPr>
              <a:t>2.VÁ PARA A SEÇÃO "INTEGRAÇÃO".</a:t>
            </a:r>
          </a:p>
          <a:p>
            <a:pPr>
              <a:lnSpc>
                <a:spcPts val="2999"/>
              </a:lnSpc>
            </a:pPr>
            <a:r>
              <a:rPr lang="en-US" sz="1922">
                <a:solidFill>
                  <a:srgbClr val="2A5276"/>
                </a:solidFill>
                <a:latin typeface="Montserrat"/>
              </a:rPr>
              <a:t>3.ESCREVA O CÓDIGO DE INTEGRAÇÃO FORNECIDO.</a:t>
            </a:r>
          </a:p>
          <a:p>
            <a:pPr>
              <a:lnSpc>
                <a:spcPts val="2999"/>
              </a:lnSpc>
            </a:pPr>
            <a:r>
              <a:rPr lang="en-US" sz="1922">
                <a:solidFill>
                  <a:srgbClr val="2A5276"/>
                </a:solidFill>
                <a:latin typeface="Montserrat"/>
              </a:rPr>
              <a:t>4.CLIQUE EM CONECTAR.</a:t>
            </a:r>
          </a:p>
          <a:p>
            <a:pPr>
              <a:lnSpc>
                <a:spcPts val="2999"/>
              </a:lnSpc>
            </a:pPr>
            <a:r>
              <a:rPr lang="en-US" sz="1922">
                <a:solidFill>
                  <a:srgbClr val="2A5276"/>
                </a:solidFill>
                <a:latin typeface="Montserrat"/>
              </a:rPr>
              <a:t>A PARTIR DISSO, SEU SISTEMA ESTARÁ CONECTADO E É SÓ APROVEITAR!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046666" y="2467956"/>
            <a:ext cx="3385743" cy="3949546"/>
            <a:chOff x="0" y="0"/>
            <a:chExt cx="4514324" cy="5266061"/>
          </a:xfrm>
        </p:grpSpPr>
        <p:sp>
          <p:nvSpPr>
            <p:cNvPr id="7" name="Freeform 7"/>
            <p:cNvSpPr/>
            <p:nvPr/>
          </p:nvSpPr>
          <p:spPr>
            <a:xfrm>
              <a:off x="1746582" y="0"/>
              <a:ext cx="1021161" cy="1292504"/>
            </a:xfrm>
            <a:custGeom>
              <a:avLst/>
              <a:gdLst/>
              <a:ahLst/>
              <a:cxnLst/>
              <a:rect l="l" t="t" r="r" b="b"/>
              <a:pathLst>
                <a:path w="1021161" h="1292504">
                  <a:moveTo>
                    <a:pt x="0" y="0"/>
                  </a:moveTo>
                  <a:lnTo>
                    <a:pt x="1021160" y="0"/>
                  </a:lnTo>
                  <a:lnTo>
                    <a:pt x="1021160" y="1292504"/>
                  </a:lnTo>
                  <a:lnTo>
                    <a:pt x="0" y="129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432951" y="3148131"/>
              <a:ext cx="1648422" cy="269439"/>
            </a:xfrm>
            <a:custGeom>
              <a:avLst/>
              <a:gdLst/>
              <a:ahLst/>
              <a:cxnLst/>
              <a:rect l="l" t="t" r="r" b="b"/>
              <a:pathLst>
                <a:path w="1648422" h="269439">
                  <a:moveTo>
                    <a:pt x="0" y="0"/>
                  </a:moveTo>
                  <a:lnTo>
                    <a:pt x="1648422" y="0"/>
                  </a:lnTo>
                  <a:lnTo>
                    <a:pt x="1648422" y="269439"/>
                  </a:lnTo>
                  <a:lnTo>
                    <a:pt x="0" y="26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w="19050" cap="sq">
              <a:solidFill>
                <a:srgbClr val="2A5276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1712376" y="3661117"/>
              <a:ext cx="1089571" cy="544786"/>
              <a:chOff x="0" y="0"/>
              <a:chExt cx="812800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2A527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812800" cy="425450"/>
              </a:xfrm>
              <a:prstGeom prst="rect">
                <a:avLst/>
              </a:prstGeom>
            </p:spPr>
            <p:txBody>
              <a:bodyPr lIns="29704" tIns="29704" rIns="29704" bIns="29704" rtlCol="0" anchor="ctr"/>
              <a:lstStyle/>
              <a:p>
                <a:pPr algn="ctr">
                  <a:lnSpc>
                    <a:spcPts val="1393"/>
                  </a:lnSpc>
                </a:pPr>
                <a:r>
                  <a:rPr lang="en-US" sz="995">
                    <a:solidFill>
                      <a:srgbClr val="FFFFFF"/>
                    </a:solidFill>
                    <a:latin typeface="Montserrat"/>
                  </a:rPr>
                  <a:t>CONECTAR</a:t>
                </a: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2724542"/>
              <a:ext cx="4514324" cy="284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3"/>
                </a:lnSpc>
              </a:pPr>
              <a:r>
                <a:rPr lang="en-US" sz="1345">
                  <a:solidFill>
                    <a:srgbClr val="2A5276"/>
                  </a:solidFill>
                  <a:latin typeface="Montserrat"/>
                </a:rPr>
                <a:t>INSIRA O CÓDIGO: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86558" y="1429518"/>
              <a:ext cx="4341209" cy="3836543"/>
            </a:xfrm>
            <a:custGeom>
              <a:avLst/>
              <a:gdLst/>
              <a:ahLst/>
              <a:cxnLst/>
              <a:rect l="l" t="t" r="r" b="b"/>
              <a:pathLst>
                <a:path w="4341209" h="3836543">
                  <a:moveTo>
                    <a:pt x="0" y="0"/>
                  </a:moveTo>
                  <a:lnTo>
                    <a:pt x="4341208" y="0"/>
                  </a:lnTo>
                  <a:lnTo>
                    <a:pt x="4341208" y="3836543"/>
                  </a:lnTo>
                  <a:lnTo>
                    <a:pt x="0" y="3836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 w="28575" cap="rnd">
              <a:solidFill>
                <a:srgbClr val="2A5276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1763" y="1883289"/>
              <a:ext cx="3534283" cy="950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</a:pPr>
              <a:r>
                <a:rPr lang="en-US" sz="4280" dirty="0">
                  <a:solidFill>
                    <a:srgbClr val="2A5276"/>
                  </a:solidFill>
                  <a:latin typeface="Montserrat"/>
                </a:rPr>
                <a:t>WINDA’S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13144" y="632575"/>
            <a:ext cx="6385946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A5276"/>
                </a:solidFill>
                <a:latin typeface="Montserrat"/>
              </a:rPr>
              <a:t> OBTENHA SEU ACESSO AO SISTEMA: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545</Words>
  <Application>Microsoft Office PowerPoint</Application>
  <PresentationFormat>Personalizar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Montserrat Bold</vt:lpstr>
      <vt:lpstr>Montserrat Bold Italics</vt:lpstr>
      <vt:lpstr>Open Sans</vt:lpstr>
      <vt:lpstr>Arial</vt:lpstr>
      <vt:lpstr>Codec Pro Thin</vt:lpstr>
      <vt:lpstr>Belleza</vt:lpstr>
      <vt:lpstr>Montserrat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- site</dc:title>
  <cp:lastModifiedBy>Gabriella Alves</cp:lastModifiedBy>
  <cp:revision>4</cp:revision>
  <dcterms:created xsi:type="dcterms:W3CDTF">2006-08-16T00:00:00Z</dcterms:created>
  <dcterms:modified xsi:type="dcterms:W3CDTF">2024-03-22T02:53:41Z</dcterms:modified>
  <dc:identifier>DAF_PFNTzlE</dc:identifier>
</cp:coreProperties>
</file>