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88CD-F714-4FCA-9149-E1C5356D098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ED99-097D-4F18-BF7F-CF156F655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on Generating and Checking Big Prime Numbers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Miller-Rabin Test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Miller-Rabin Test is accurate at least 3/4 of the time, meaning the maximum probability of obtaining a false prime number after n tests is (1/4)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Further explanation and Python implementation, including number generation: https://medium.com/@prudywsh/how-to-generate-big-prime-numbers-miller-rabin-49e6e6af32fb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Number Generation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getrandbits</a:t>
            </a:r>
            <a:r>
              <a:rPr lang="en-US" dirty="0"/>
              <a:t>(length) can be used in Python to generate a random number of </a:t>
            </a:r>
            <a:r>
              <a:rPr lang="en-US" dirty="0" err="1"/>
              <a:t>bitsize</a:t>
            </a:r>
            <a:r>
              <a:rPr lang="en-US" dirty="0"/>
              <a:t> </a:t>
            </a:r>
            <a:r>
              <a:rPr lang="en-US" dirty="0" smtClean="0"/>
              <a:t>“length”.</a:t>
            </a:r>
          </a:p>
          <a:p>
            <a:r>
              <a:rPr lang="en-US" dirty="0" smtClean="0"/>
              <a:t>Setting the MSB to 1 ensures a number of at least that </a:t>
            </a:r>
            <a:r>
              <a:rPr lang="en-US" dirty="0" err="1" smtClean="0"/>
              <a:t>bitsize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the LSB to 1 ensures a negative number.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l-GR" dirty="0" smtClean="0">
                <a:latin typeface="Playbill"/>
              </a:rPr>
              <a:t>π</a:t>
            </a:r>
            <a:r>
              <a:rPr lang="en-US" dirty="0" smtClean="0"/>
              <a:t>(n) is </a:t>
            </a:r>
            <a:r>
              <a:rPr lang="en-US" dirty="0"/>
              <a:t>the number of prime </a:t>
            </a:r>
            <a:r>
              <a:rPr lang="en-US" dirty="0" smtClean="0"/>
              <a:t>numbers </a:t>
            </a:r>
            <a:r>
              <a:rPr lang="en-US" dirty="0" smtClean="0">
                <a:latin typeface="Playbill"/>
              </a:rPr>
              <a:t>≤</a:t>
            </a:r>
            <a:r>
              <a:rPr lang="en-US" dirty="0" smtClean="0"/>
              <a:t>n.</a:t>
            </a:r>
          </a:p>
          <a:p>
            <a:r>
              <a:rPr lang="en-US" dirty="0"/>
              <a:t>For example, for </a:t>
            </a:r>
            <a:r>
              <a:rPr lang="el-GR" dirty="0" smtClean="0">
                <a:latin typeface="Playbill"/>
              </a:rPr>
              <a:t>π</a:t>
            </a:r>
            <a:r>
              <a:rPr lang="en-US" dirty="0" smtClean="0"/>
              <a:t>(10)=4, </a:t>
            </a:r>
            <a:r>
              <a:rPr lang="en-US" dirty="0"/>
              <a:t>because there are four prime numbers less than 10: 2, 3, 5, 7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approximate the number of primes </a:t>
            </a:r>
            <a:r>
              <a:rPr lang="en-US" dirty="0" smtClean="0"/>
              <a:t>using the equation n/</a:t>
            </a:r>
            <a:r>
              <a:rPr lang="en-US" dirty="0" err="1" smtClean="0"/>
              <a:t>ln</a:t>
            </a:r>
            <a:r>
              <a:rPr lang="en-US" dirty="0" smtClean="0"/>
              <a:t>(n).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any chosen number </a:t>
            </a:r>
            <a:r>
              <a:rPr lang="en-US" dirty="0" smtClean="0"/>
              <a:t>of </a:t>
            </a:r>
            <a:r>
              <a:rPr lang="en-US" dirty="0"/>
              <a:t>bits is prime can be found by the equation </a:t>
            </a:r>
            <a:r>
              <a:rPr lang="en-US" dirty="0" smtClean="0"/>
              <a:t>1/</a:t>
            </a:r>
            <a:r>
              <a:rPr lang="en-US" dirty="0" err="1" smtClean="0"/>
              <a:t>ln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).</a:t>
            </a:r>
          </a:p>
          <a:p>
            <a:r>
              <a:rPr lang="en-US" dirty="0"/>
              <a:t>Since all primes are odd, the result of this probability can be doubled</a:t>
            </a:r>
            <a:r>
              <a:rPr lang="en-US" dirty="0" smtClean="0"/>
              <a:t>.</a:t>
            </a:r>
          </a:p>
          <a:p>
            <a:r>
              <a:rPr lang="en-US" dirty="0"/>
              <a:t>Thus, on average, for a randomly generated number of </a:t>
            </a:r>
            <a:r>
              <a:rPr lang="en-US" dirty="0" smtClean="0"/>
              <a:t>n </a:t>
            </a:r>
            <a:r>
              <a:rPr lang="en-US" dirty="0"/>
              <a:t>bits </a:t>
            </a:r>
            <a:r>
              <a:rPr lang="en-US" dirty="0" err="1" smtClean="0"/>
              <a:t>ln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)/2 amount of numbers </a:t>
            </a:r>
            <a:r>
              <a:rPr lang="en-US" dirty="0"/>
              <a:t>must be checked to make sure it is prime.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Primality</a:t>
            </a:r>
            <a:r>
              <a:rPr lang="en-US" dirty="0" smtClean="0"/>
              <a:t> can be tested simply be first dividing the number by 2, accounting for all even numbers.</a:t>
            </a:r>
          </a:p>
          <a:p>
            <a:r>
              <a:rPr lang="en-US" dirty="0" smtClean="0"/>
              <a:t>Next, the number must be divided by all numbers up to </a:t>
            </a:r>
            <a:r>
              <a:rPr lang="en-US" dirty="0" err="1" smtClean="0"/>
              <a:t>sqrt</a:t>
            </a:r>
            <a:r>
              <a:rPr lang="en-US" dirty="0" smtClean="0"/>
              <a:t>(number).</a:t>
            </a:r>
          </a:p>
          <a:p>
            <a:r>
              <a:rPr lang="en-US" dirty="0" smtClean="0"/>
              <a:t>However, this simple method is inefficient for large numbers.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efficient checks for </a:t>
            </a:r>
            <a:r>
              <a:rPr lang="en-US" dirty="0" err="1" smtClean="0"/>
              <a:t>Primality</a:t>
            </a:r>
            <a:r>
              <a:rPr lang="en-US" dirty="0" smtClean="0"/>
              <a:t> exist.</a:t>
            </a:r>
          </a:p>
          <a:p>
            <a:r>
              <a:rPr lang="en-US" dirty="0" smtClean="0"/>
              <a:t>One method is called Fermat’s Little Theorem.</a:t>
            </a:r>
          </a:p>
          <a:p>
            <a:r>
              <a:rPr lang="en-US" dirty="0" smtClean="0"/>
              <a:t>This theorem states that given a prime number, p, for any integer, a, the following equation is true: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p-1 </a:t>
            </a:r>
            <a:r>
              <a:rPr lang="en-US" dirty="0" smtClean="0"/>
              <a:t>≡ 1 mod(p)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if dividing a</a:t>
            </a:r>
            <a:r>
              <a:rPr lang="en-US" baseline="30000" dirty="0" smtClean="0"/>
              <a:t>p-1 </a:t>
            </a:r>
            <a:r>
              <a:rPr lang="en-US" dirty="0" smtClean="0"/>
              <a:t>by p results in a remainder of 1, the number is probably a prime number.</a:t>
            </a:r>
          </a:p>
          <a:p>
            <a:r>
              <a:rPr lang="en-US" dirty="0" smtClean="0"/>
              <a:t>There are exceptions to this rule called Carmichael numbers, which are composite numbers that satisfy Fermat’s Little Theorem for all values of 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Miller-Rabin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Another test that checks if a number is prime, or actually that it is composite, is called the Miller-Rabin Test.</a:t>
            </a:r>
          </a:p>
          <a:p>
            <a:r>
              <a:rPr lang="en-US" dirty="0" smtClean="0"/>
              <a:t>This theorem states that given a prime number, p, factor out all powers of 2 from p-1 to find an odd integer r. Then, for any integer a&lt;p-1 if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</a:t>
            </a:r>
            <a:r>
              <a:rPr lang="en-US" baseline="30000" dirty="0" err="1" smtClean="0"/>
              <a:t>r</a:t>
            </a:r>
            <a:r>
              <a:rPr lang="en-US" dirty="0" smtClean="0"/>
              <a:t>!= 1 (mod p) </a:t>
            </a:r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(2^j)r</a:t>
            </a:r>
            <a:r>
              <a:rPr lang="en-US" dirty="0" smtClean="0"/>
              <a:t>!= -1 (mod p) 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for all j, where j is all the number of powers of 2 in the integer r, then p is a composite number.</a:t>
            </a:r>
          </a:p>
          <a:p>
            <a:r>
              <a:rPr lang="en-US" dirty="0" smtClean="0"/>
              <a:t>If either of these conditions are true at any point, p is </a:t>
            </a:r>
            <a:r>
              <a:rPr lang="en-US" i="1" dirty="0" smtClean="0"/>
              <a:t>probably</a:t>
            </a:r>
            <a:r>
              <a:rPr lang="en-US" dirty="0" smtClean="0"/>
              <a:t> a prime, but should be tested again with another integer a.</a:t>
            </a:r>
            <a:endParaRPr lang="en-US" i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Miller-Rabin Test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general algorithm for the Miller-Rabin Test is the following.</a:t>
            </a:r>
          </a:p>
          <a:p>
            <a:pPr>
              <a:buNone/>
            </a:pPr>
            <a:r>
              <a:rPr lang="en-US" dirty="0" smtClean="0"/>
              <a:t>1.) Subtract 1 from prime number “p”.</a:t>
            </a:r>
          </a:p>
          <a:p>
            <a:pPr>
              <a:buNone/>
            </a:pPr>
            <a:r>
              <a:rPr lang="en-US" dirty="0" smtClean="0"/>
              <a:t>2.) Factor out 2’s from the resulting number until an odd number is found, this is the variable “r”. The number of 2’s factored is “j”.</a:t>
            </a:r>
          </a:p>
          <a:p>
            <a:pPr>
              <a:buNone/>
            </a:pPr>
            <a:r>
              <a:rPr lang="en-US" dirty="0" smtClean="0"/>
              <a:t>3.) Run a loop testing if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</a:t>
            </a:r>
            <a:r>
              <a:rPr lang="en-US" baseline="30000" dirty="0" err="1" smtClean="0"/>
              <a:t>r</a:t>
            </a:r>
            <a:r>
              <a:rPr lang="en-US" baseline="30000" dirty="0" smtClean="0"/>
              <a:t> </a:t>
            </a:r>
            <a:r>
              <a:rPr lang="en-US" dirty="0" smtClean="0"/>
              <a:t>!= 1 (mod p) </a:t>
            </a:r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baseline="30000" dirty="0" smtClean="0"/>
              <a:t>(2^j)r </a:t>
            </a:r>
            <a:r>
              <a:rPr lang="en-US" dirty="0" smtClean="0"/>
              <a:t>!= -1 (mod p)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is true for all j. In this context, -1 = p-1.</a:t>
            </a:r>
          </a:p>
          <a:p>
            <a:pPr>
              <a:buNone/>
            </a:pPr>
            <a:r>
              <a:rPr lang="en-US" dirty="0" smtClean="0"/>
              <a:t>4.) If this true, the number is definitely composite. If this is not true, the number may be prime. </a:t>
            </a:r>
            <a:r>
              <a:rPr lang="en-US" dirty="0"/>
              <a:t>R</a:t>
            </a:r>
            <a:r>
              <a:rPr lang="en-US" dirty="0" smtClean="0"/>
              <a:t>epeat the test with a new a to increase probability that the number is prime.</a:t>
            </a:r>
          </a:p>
          <a:p>
            <a:pPr>
              <a:buNone/>
            </a:pPr>
            <a:r>
              <a:rPr lang="en-US" dirty="0" smtClean="0"/>
              <a:t>5.) The Miller-Rabin Test is accurate at least 3/4 of the time, meaning the maximum probability of obtaining a false prime number after n tests is (1/4)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Research on Generating and Checking Big Prime Numbers </vt:lpstr>
      <vt:lpstr>Random Number Generation in Python</vt:lpstr>
      <vt:lpstr>Prime Density</vt:lpstr>
      <vt:lpstr>Prime Probability</vt:lpstr>
      <vt:lpstr>Testing a Prime Number</vt:lpstr>
      <vt:lpstr>Fermat’s Little Theorem</vt:lpstr>
      <vt:lpstr>Fermat’s Little Theorem cont.</vt:lpstr>
      <vt:lpstr>Miller-Rabin Test</vt:lpstr>
      <vt:lpstr>Miller-Rabin Test cont.</vt:lpstr>
      <vt:lpstr>Miller-Rabin Test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Generating and Checking Big Prime Numbers </dc:title>
  <dc:creator>Chandler</dc:creator>
  <cp:lastModifiedBy>Chandler Snyder</cp:lastModifiedBy>
  <cp:revision>26</cp:revision>
  <dcterms:created xsi:type="dcterms:W3CDTF">2021-03-02T19:50:48Z</dcterms:created>
  <dcterms:modified xsi:type="dcterms:W3CDTF">2021-03-02T23:21:59Z</dcterms:modified>
</cp:coreProperties>
</file>