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58" r:id="rId5"/>
    <p:sldId id="271" r:id="rId6"/>
    <p:sldId id="274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1" r:id="rId15"/>
    <p:sldId id="262" r:id="rId16"/>
    <p:sldId id="263" r:id="rId17"/>
    <p:sldId id="269" r:id="rId18"/>
    <p:sldId id="257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5563-FEB9-4F0A-B22E-8AA8FC3C9913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C15B-A36C-405B-9D3D-030B4EB73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5563-FEB9-4F0A-B22E-8AA8FC3C9913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C15B-A36C-405B-9D3D-030B4EB73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5563-FEB9-4F0A-B22E-8AA8FC3C9913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C15B-A36C-405B-9D3D-030B4EB73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5563-FEB9-4F0A-B22E-8AA8FC3C9913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C15B-A36C-405B-9D3D-030B4EB73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5563-FEB9-4F0A-B22E-8AA8FC3C9913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C15B-A36C-405B-9D3D-030B4EB73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5563-FEB9-4F0A-B22E-8AA8FC3C9913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C15B-A36C-405B-9D3D-030B4EB73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5563-FEB9-4F0A-B22E-8AA8FC3C9913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C15B-A36C-405B-9D3D-030B4EB73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5563-FEB9-4F0A-B22E-8AA8FC3C9913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C15B-A36C-405B-9D3D-030B4EB73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5563-FEB9-4F0A-B22E-8AA8FC3C9913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C15B-A36C-405B-9D3D-030B4EB73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5563-FEB9-4F0A-B22E-8AA8FC3C9913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C15B-A36C-405B-9D3D-030B4EB73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5563-FEB9-4F0A-B22E-8AA8FC3C9913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C15B-A36C-405B-9D3D-030B4EB73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5563-FEB9-4F0A-B22E-8AA8FC3C9913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9C15B-A36C-405B-9D3D-030B4EB73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q2jkfJlLmY" TargetMode="External"/><Relationship Id="rId2" Type="http://schemas.openxmlformats.org/officeDocument/2006/relationships/hyperlink" Target="https://www.youtube.com/watch?v=mAHC1dWKNYE&amp;t=938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5kcoaanYyZw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scRoTBPeso&amp;t=1031s" TargetMode="External"/><Relationship Id="rId2" Type="http://schemas.openxmlformats.org/officeDocument/2006/relationships/hyperlink" Target="https://www.youtube.com/watch?v=YpcT8u2a2j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skit.org/textbook/ch-algorithms/sho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Shor’s</a:t>
            </a:r>
            <a:r>
              <a:rPr lang="en-US" dirty="0"/>
              <a:t> Algorithm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QFT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1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Quantum implementation of a QFT is done by using </a:t>
            </a:r>
            <a:r>
              <a:rPr lang="en-US" dirty="0" err="1"/>
              <a:t>Hadamard</a:t>
            </a:r>
            <a:r>
              <a:rPr lang="en-US" dirty="0"/>
              <a:t> gates and a number of controlled-</a:t>
            </a:r>
            <a:r>
              <a:rPr lang="en-US" i="1" dirty="0"/>
              <a:t>UROT</a:t>
            </a:r>
            <a:r>
              <a:rPr lang="en-US" dirty="0"/>
              <a:t> gates. The notation of the controlled-</a:t>
            </a:r>
            <a:r>
              <a:rPr lang="en-US" i="1" dirty="0"/>
              <a:t>UROT</a:t>
            </a:r>
            <a:r>
              <a:rPr lang="en-US" dirty="0"/>
              <a:t> gates is the first bit, here shown and 0 or 1 are the control bits.</a:t>
            </a:r>
          </a:p>
          <a:p>
            <a:r>
              <a:rPr lang="en-US" dirty="0"/>
              <a:t>The functions of these gates as well as the quantum implementation of an n-qubit QFT is shown below. Note that the qubit states are switched at the end as the rotations are being done in the reverse order of qubits.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114800"/>
            <a:ext cx="33623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3962400"/>
            <a:ext cx="1895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4343400"/>
            <a:ext cx="30861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5181600"/>
            <a:ext cx="7324725" cy="1431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QFT Implementation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following </a:t>
            </a:r>
            <a:r>
              <a:rPr lang="en-US" dirty="0" err="1"/>
              <a:t>qiskit</a:t>
            </a:r>
            <a:r>
              <a:rPr lang="en-US" dirty="0"/>
              <a:t> code implements the rotation portion of the QFT: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100" dirty="0"/>
              <a:t>def </a:t>
            </a:r>
            <a:r>
              <a:rPr lang="en-US" sz="1100" dirty="0" err="1"/>
              <a:t>qft_rotations</a:t>
            </a:r>
            <a:r>
              <a:rPr lang="en-US" sz="1100" dirty="0"/>
              <a:t>(circuit, n):</a:t>
            </a:r>
          </a:p>
          <a:p>
            <a:pPr>
              <a:buNone/>
            </a:pPr>
            <a:r>
              <a:rPr lang="en-US" sz="1100" dirty="0"/>
              <a:t>    """Performs </a:t>
            </a:r>
            <a:r>
              <a:rPr lang="en-US" sz="1100" dirty="0" err="1"/>
              <a:t>qft</a:t>
            </a:r>
            <a:r>
              <a:rPr lang="en-US" sz="1100" dirty="0"/>
              <a:t> on the first n qubits in circuit (without swaps)"""</a:t>
            </a:r>
          </a:p>
          <a:p>
            <a:pPr>
              <a:buNone/>
            </a:pPr>
            <a:r>
              <a:rPr lang="en-US" sz="1100" dirty="0"/>
              <a:t>    if n == 0:</a:t>
            </a:r>
          </a:p>
          <a:p>
            <a:pPr>
              <a:buNone/>
            </a:pPr>
            <a:r>
              <a:rPr lang="en-US" sz="1100" dirty="0"/>
              <a:t>        return circuit</a:t>
            </a:r>
          </a:p>
          <a:p>
            <a:pPr>
              <a:buNone/>
            </a:pPr>
            <a:r>
              <a:rPr lang="en-US" sz="1100" dirty="0"/>
              <a:t>    n -= 1</a:t>
            </a:r>
          </a:p>
          <a:p>
            <a:pPr>
              <a:buNone/>
            </a:pPr>
            <a:r>
              <a:rPr lang="en-US" sz="1100" dirty="0"/>
              <a:t>    </a:t>
            </a:r>
            <a:r>
              <a:rPr lang="en-US" sz="1100" dirty="0" err="1"/>
              <a:t>circuit.h</a:t>
            </a:r>
            <a:r>
              <a:rPr lang="en-US" sz="1100" dirty="0"/>
              <a:t>(n)</a:t>
            </a:r>
          </a:p>
          <a:p>
            <a:pPr>
              <a:buNone/>
            </a:pPr>
            <a:r>
              <a:rPr lang="en-US" sz="1100" dirty="0"/>
              <a:t>    for qubit in range(n):</a:t>
            </a:r>
          </a:p>
          <a:p>
            <a:pPr>
              <a:buNone/>
            </a:pPr>
            <a:r>
              <a:rPr lang="en-US" sz="1100" dirty="0"/>
              <a:t>        </a:t>
            </a:r>
            <a:r>
              <a:rPr lang="en-US" sz="1100" dirty="0" err="1"/>
              <a:t>circuit.cp</a:t>
            </a:r>
            <a:r>
              <a:rPr lang="en-US" sz="1100" dirty="0"/>
              <a:t>(pi/2**(n-qubit), qubit, n)</a:t>
            </a:r>
          </a:p>
          <a:p>
            <a:pPr>
              <a:buNone/>
            </a:pPr>
            <a:r>
              <a:rPr lang="en-US" sz="1100" dirty="0"/>
              <a:t>    # At the end of our function, we call the same function again on</a:t>
            </a:r>
          </a:p>
          <a:p>
            <a:pPr>
              <a:buNone/>
            </a:pPr>
            <a:r>
              <a:rPr lang="en-US" sz="1100" dirty="0"/>
              <a:t>    # the next qubits (we reduced n by one earlier in the function)</a:t>
            </a:r>
          </a:p>
          <a:p>
            <a:pPr>
              <a:buNone/>
            </a:pPr>
            <a:r>
              <a:rPr lang="en-US" sz="1100" dirty="0"/>
              <a:t>    </a:t>
            </a:r>
            <a:r>
              <a:rPr lang="en-US" sz="1100" dirty="0" err="1"/>
              <a:t>qft_rotations</a:t>
            </a:r>
            <a:r>
              <a:rPr lang="en-US" sz="1100" dirty="0"/>
              <a:t>(circuit, n)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sz="1100" dirty="0"/>
              <a:t># Let's see how it looks:</a:t>
            </a:r>
          </a:p>
          <a:p>
            <a:pPr>
              <a:buNone/>
            </a:pPr>
            <a:r>
              <a:rPr lang="en-US" sz="1100" dirty="0"/>
              <a:t>qc = </a:t>
            </a:r>
            <a:r>
              <a:rPr lang="en-US" sz="1100" dirty="0" err="1"/>
              <a:t>QuantumCircuit</a:t>
            </a:r>
            <a:r>
              <a:rPr lang="en-US" sz="1100" dirty="0"/>
              <a:t>(4)</a:t>
            </a:r>
          </a:p>
          <a:p>
            <a:pPr>
              <a:buNone/>
            </a:pPr>
            <a:r>
              <a:rPr lang="en-US" sz="1100" dirty="0" err="1"/>
              <a:t>qft_rotations</a:t>
            </a:r>
            <a:r>
              <a:rPr lang="en-US" sz="1100" dirty="0"/>
              <a:t>(qc,4)</a:t>
            </a:r>
          </a:p>
          <a:p>
            <a:pPr>
              <a:buNone/>
            </a:pPr>
            <a:r>
              <a:rPr lang="en-US" sz="1100" dirty="0" err="1"/>
              <a:t>qc.draw</a:t>
            </a:r>
            <a:r>
              <a:rPr lang="en-US" sz="1100" dirty="0"/>
              <a:t>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3810000"/>
            <a:ext cx="4095750" cy="157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62600" y="5486400"/>
            <a:ext cx="202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Circuit Visualization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QFT Implementation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following </a:t>
            </a:r>
            <a:r>
              <a:rPr lang="en-US" dirty="0" err="1"/>
              <a:t>qiskit</a:t>
            </a:r>
            <a:r>
              <a:rPr lang="en-US" dirty="0"/>
              <a:t> code implements the previous rotation code and swaps the resulting output qubits.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200" dirty="0"/>
              <a:t>def </a:t>
            </a:r>
            <a:r>
              <a:rPr lang="en-US" sz="1200" dirty="0" err="1"/>
              <a:t>swap_registers</a:t>
            </a:r>
            <a:r>
              <a:rPr lang="en-US" sz="1200" dirty="0"/>
              <a:t>(circuit, n):</a:t>
            </a:r>
          </a:p>
          <a:p>
            <a:pPr>
              <a:buNone/>
            </a:pPr>
            <a:r>
              <a:rPr lang="en-US" sz="1200" dirty="0"/>
              <a:t>    for qubit in range(n//2):</a:t>
            </a:r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err="1"/>
              <a:t>circuit.swap</a:t>
            </a:r>
            <a:r>
              <a:rPr lang="en-US" sz="1200" dirty="0"/>
              <a:t>(qubit, n-qubit-1)</a:t>
            </a:r>
          </a:p>
          <a:p>
            <a:pPr>
              <a:buNone/>
            </a:pPr>
            <a:r>
              <a:rPr lang="en-US" sz="1200" dirty="0"/>
              <a:t>    return circuit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def </a:t>
            </a:r>
            <a:r>
              <a:rPr lang="en-US" sz="1200" dirty="0" err="1"/>
              <a:t>qft</a:t>
            </a:r>
            <a:r>
              <a:rPr lang="en-US" sz="1200" dirty="0"/>
              <a:t>(circuit, n):</a:t>
            </a:r>
          </a:p>
          <a:p>
            <a:pPr>
              <a:buNone/>
            </a:pPr>
            <a:r>
              <a:rPr lang="en-US" sz="1200" dirty="0"/>
              <a:t>    """QFT on the first n qubits in circuit"""</a:t>
            </a:r>
          </a:p>
          <a:p>
            <a:pPr>
              <a:buNone/>
            </a:pPr>
            <a:r>
              <a:rPr lang="en-US" sz="1200" dirty="0"/>
              <a:t>    </a:t>
            </a:r>
            <a:r>
              <a:rPr lang="en-US" sz="1200" dirty="0" err="1"/>
              <a:t>qft_rotations</a:t>
            </a:r>
            <a:r>
              <a:rPr lang="en-US" sz="1200" dirty="0"/>
              <a:t>(circuit, n)</a:t>
            </a:r>
          </a:p>
          <a:p>
            <a:pPr>
              <a:buNone/>
            </a:pPr>
            <a:r>
              <a:rPr lang="en-US" sz="1200" dirty="0"/>
              <a:t>    </a:t>
            </a:r>
            <a:r>
              <a:rPr lang="en-US" sz="1200" dirty="0" err="1"/>
              <a:t>swap_registers</a:t>
            </a:r>
            <a:r>
              <a:rPr lang="en-US" sz="1200" dirty="0"/>
              <a:t>(circuit, n)</a:t>
            </a:r>
          </a:p>
          <a:p>
            <a:pPr>
              <a:buNone/>
            </a:pPr>
            <a:r>
              <a:rPr lang="en-US" sz="1200" dirty="0"/>
              <a:t>    return circuit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# Let's see how it looks:</a:t>
            </a:r>
          </a:p>
          <a:p>
            <a:pPr>
              <a:buNone/>
            </a:pPr>
            <a:r>
              <a:rPr lang="en-US" sz="1200" dirty="0"/>
              <a:t>qc = </a:t>
            </a:r>
            <a:r>
              <a:rPr lang="en-US" sz="1200" dirty="0" err="1"/>
              <a:t>QuantumCircuit</a:t>
            </a:r>
            <a:r>
              <a:rPr lang="en-US" sz="1200" dirty="0"/>
              <a:t>(4)</a:t>
            </a:r>
          </a:p>
          <a:p>
            <a:pPr>
              <a:buNone/>
            </a:pPr>
            <a:r>
              <a:rPr lang="en-US" sz="1200" dirty="0" err="1"/>
              <a:t>qft</a:t>
            </a:r>
            <a:r>
              <a:rPr lang="en-US" sz="1200" dirty="0"/>
              <a:t>(qc,4)</a:t>
            </a:r>
          </a:p>
          <a:p>
            <a:pPr>
              <a:buNone/>
            </a:pPr>
            <a:r>
              <a:rPr lang="en-US" sz="1200" dirty="0" err="1"/>
              <a:t>qc.draw</a:t>
            </a:r>
            <a:r>
              <a:rPr lang="en-US" sz="1200" dirty="0"/>
              <a:t>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810000"/>
            <a:ext cx="4495800" cy="149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562600" y="5486400"/>
            <a:ext cx="202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Circuit Visualization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QFT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Inverse Quantum Fourier Transform can be accomplished using the reverse of these steps. </a:t>
            </a:r>
            <a:r>
              <a:rPr lang="en-US" dirty="0" err="1"/>
              <a:t>Qiskit</a:t>
            </a:r>
            <a:r>
              <a:rPr lang="en-US" dirty="0"/>
              <a:t> has a built in function </a:t>
            </a:r>
            <a:r>
              <a:rPr lang="en-US" dirty="0" err="1"/>
              <a:t>qft_circ_inverse</a:t>
            </a:r>
            <a:r>
              <a:rPr lang="en-US" dirty="0"/>
              <a:t>() that accomplishes this.</a:t>
            </a:r>
          </a:p>
          <a:p>
            <a:r>
              <a:rPr lang="en-US" dirty="0"/>
              <a:t>Given the qubit state of |5˜⟩, which is the transformed value for decimal 5 shown below, the histogram shows the results of an inverse QFT which shows the value is most likely 5.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343400"/>
            <a:ext cx="448092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599" y="4038600"/>
            <a:ext cx="350247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Phase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With normal probability measurement of a Qubit with a phase angle such as</a:t>
            </a:r>
          </a:p>
          <a:p>
            <a:pPr algn="ctr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438400"/>
            <a:ext cx="2438399" cy="66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2004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The angle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disappears when taking the magnitude of the phase.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/>
              <a:t>Quantum phase estimation is a method in which the value of the angle is “encoded” in the phase using H-gates</a:t>
            </a:r>
            <a:r>
              <a:rPr lang="en-US" sz="3200" dirty="0"/>
              <a:t> and a controlled unitary operators.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angle is important because it can be used to determine the computational-basis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 from a superposition Fourier state.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Phase Estimation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quantum circuit used to do this and the resulting equation is shown below.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209800"/>
            <a:ext cx="4038600" cy="176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191000"/>
            <a:ext cx="4114800" cy="46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Now, depending on the angle theta, the probability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measuring 0 or 1 changes, effectively estimating the angle of the original phase.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/>
              <a:t>Multiple qubits</a:t>
            </a:r>
            <a:r>
              <a:rPr lang="en-US" sz="3200" dirty="0"/>
              <a:t> can be used to measure the angle for better precision.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Phase Estimation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result of the unitary operators is something that very closely resembles a QFT.</a:t>
            </a:r>
          </a:p>
          <a:p>
            <a:r>
              <a:rPr lang="en-US" dirty="0"/>
              <a:t>Because of this, an inverse QFT can be taken of the result of the QPE is 2</a:t>
            </a:r>
            <a:r>
              <a:rPr lang="en-US" baseline="30000" dirty="0"/>
              <a:t>n</a:t>
            </a:r>
            <a:r>
              <a:rPr lang="en-US" dirty="0"/>
              <a:t>*</a:t>
            </a:r>
            <a:r>
              <a:rPr lang="el-GR" dirty="0"/>
              <a:t>θ</a:t>
            </a:r>
            <a:r>
              <a:rPr lang="en-US" dirty="0"/>
              <a:t> where n is the amount of measuring qubits.</a:t>
            </a:r>
          </a:p>
          <a:p>
            <a:r>
              <a:rPr lang="en-US" dirty="0"/>
              <a:t>Dividing the result by 2</a:t>
            </a:r>
            <a:r>
              <a:rPr lang="en-US" baseline="30000" dirty="0"/>
              <a:t>n</a:t>
            </a:r>
            <a:r>
              <a:rPr lang="en-US" dirty="0"/>
              <a:t> then gives the angle </a:t>
            </a:r>
            <a:r>
              <a:rPr lang="el-GR" dirty="0"/>
              <a:t>θ</a:t>
            </a:r>
            <a:r>
              <a:rPr lang="en-US" dirty="0"/>
              <a:t>.</a:t>
            </a:r>
          </a:p>
          <a:p>
            <a:r>
              <a:rPr lang="en-US" dirty="0"/>
              <a:t>Finding theta in this way plays an important role in </a:t>
            </a:r>
            <a:r>
              <a:rPr lang="en-US" dirty="0" err="1"/>
              <a:t>Shor’s</a:t>
            </a:r>
            <a:r>
              <a:rPr lang="en-US" dirty="0"/>
              <a:t> Algorithm.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Given the periodic function: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905000"/>
            <a:ext cx="2057400" cy="49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62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Where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and N are positive, a &lt; N, and they share no common factors.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The period for this application, r, is when:</a:t>
            </a:r>
            <a:endParaRPr kumimoji="0" lang="en-US" sz="3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971800"/>
            <a:ext cx="1828800" cy="54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3505200"/>
            <a:ext cx="403670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200400" y="63246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Visualization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Periodicity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Qiskit</a:t>
            </a:r>
            <a:r>
              <a:rPr lang="en-US" dirty="0"/>
              <a:t> Lecture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 1:</a:t>
            </a:r>
            <a:endParaRPr lang="en-US" dirty="0">
              <a:hlinkClick r:id="rId2"/>
            </a:endParaRPr>
          </a:p>
          <a:p>
            <a:pPr algn="ctr">
              <a:buNone/>
            </a:pPr>
            <a:r>
              <a:rPr lang="en-US" dirty="0">
                <a:hlinkClick r:id="rId2"/>
              </a:rPr>
              <a:t>https://www.youtube.com/watch?v=mAHC1dWKNYE&amp;t=938s</a:t>
            </a:r>
            <a:endParaRPr lang="en-US" dirty="0"/>
          </a:p>
          <a:p>
            <a:pPr algn="ctr">
              <a:buNone/>
            </a:pPr>
            <a:endParaRPr lang="en-US" dirty="0"/>
          </a:p>
          <a:p>
            <a:r>
              <a:rPr lang="en-US" dirty="0"/>
              <a:t>Part 2:</a:t>
            </a:r>
          </a:p>
          <a:p>
            <a:pPr algn="ctr">
              <a:buNone/>
            </a:pPr>
            <a:r>
              <a:rPr lang="en-US" dirty="0">
                <a:hlinkClick r:id="rId3"/>
              </a:rPr>
              <a:t>https://www.youtube.com/watch?v=pq2jkfJlLmY</a:t>
            </a:r>
            <a:endParaRPr lang="en-US" dirty="0"/>
          </a:p>
          <a:p>
            <a:pPr algn="ctr">
              <a:buNone/>
            </a:pPr>
            <a:endParaRPr lang="en-US" dirty="0"/>
          </a:p>
          <a:p>
            <a:r>
              <a:rPr lang="en-US" dirty="0"/>
              <a:t>Part 3:</a:t>
            </a:r>
          </a:p>
          <a:p>
            <a:pPr>
              <a:buNone/>
            </a:pPr>
            <a:r>
              <a:rPr lang="en-US" dirty="0">
                <a:hlinkClick r:id="rId4"/>
              </a:rPr>
              <a:t>https://www.youtube.com/watch?v=5kcoaanYyZw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Qiskit</a:t>
            </a:r>
            <a:r>
              <a:rPr lang="en-US" dirty="0"/>
              <a:t> Lecture Videos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4:</a:t>
            </a:r>
          </a:p>
          <a:p>
            <a:pPr>
              <a:buNone/>
            </a:pPr>
            <a:r>
              <a:rPr lang="en-US" dirty="0">
                <a:hlinkClick r:id="rId2"/>
              </a:rPr>
              <a:t>https://www.youtube.com/watch?v=YpcT8u2a2jc</a:t>
            </a:r>
            <a:endParaRPr lang="en-US" dirty="0"/>
          </a:p>
          <a:p>
            <a:r>
              <a:rPr lang="en-US" dirty="0"/>
              <a:t>Part 5:</a:t>
            </a:r>
          </a:p>
          <a:p>
            <a:pPr>
              <a:buNone/>
            </a:pPr>
            <a:r>
              <a:rPr lang="en-US" dirty="0">
                <a:hlinkClick r:id="rId3"/>
              </a:rPr>
              <a:t>https://www.youtube.com/watch?v=dscRoTBPeso&amp;t=1031s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Shor's Algorithm (qiskit.org)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42D6-4AAB-4EEA-93DF-7B437C6C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5784"/>
            <a:ext cx="8229600" cy="1143000"/>
          </a:xfrm>
        </p:spPr>
        <p:txBody>
          <a:bodyPr/>
          <a:lstStyle/>
          <a:p>
            <a:r>
              <a:rPr lang="en-US" dirty="0"/>
              <a:t>Important concepts 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7CC0AE9-9593-4EFD-AAB8-C9E647D29E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41" y="1637908"/>
            <a:ext cx="602831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16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93AC-520B-4A3B-8A79-049800F4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99EC9-9E02-48A3-A7E0-EDC00EE129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Operation on quantum states need to preserve norm to 1.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a single qubit, unitary gates are rotations on the surface of the Bloch sphere.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Eigenvalues and eigenvectors of unitary matrices are </a:t>
                </a:r>
                <a:r>
                  <a:rPr lang="en-US" dirty="0">
                    <a:solidFill>
                      <a:schemeClr val="accent1"/>
                    </a:solidFill>
                  </a:rPr>
                  <a:t>SPECIAL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			u + x⟩ = </a:t>
                </a:r>
                <a:r>
                  <a:rPr lang="el-GR" dirty="0"/>
                  <a:t>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All this is saying that unitary matrix is adding global phase </a:t>
                </a: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i</a:t>
                </a: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nto the eigen vector.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99EC9-9E02-48A3-A7E0-EDC00EE129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156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8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Shor’s</a:t>
            </a:r>
            <a:r>
              <a:rPr lang="en-US" dirty="0"/>
              <a:t> Algorithm uses the Quantum Fourier Transform and modular exponentiation to find the period of a signal.</a:t>
            </a:r>
          </a:p>
          <a:p>
            <a:r>
              <a:rPr lang="en-US" dirty="0"/>
              <a:t>It is important because it operates in polynomial time, exponentially faster than classical methods of doing this.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094B-DA20-450E-B160-DA8D1AA0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are we learning Shor’s Algorithm?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80630-02CB-43ED-872F-4495BAEC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problem of factoring a number which is a product of two prime numbers is the basis for the security of our computers. However, it is not easy to access because it requires several Q-bits that are good ones.</a:t>
            </a:r>
          </a:p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2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idea of periodicity and the idea of factoring numbers are very much related and the simplicity to convert from one to another is why  Shor’s Algorithm is  successful. </a:t>
            </a:r>
            <a:endParaRPr lang="en-US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95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1B769C-6B03-46A2-A8AA-DEB8CC0DE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579" y="3040972"/>
            <a:ext cx="4810841" cy="33421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13183F-EEC4-4D50-8B7C-7BFE059060A1}"/>
              </a:ext>
            </a:extLst>
          </p:cNvPr>
          <p:cNvSpPr txBox="1"/>
          <p:nvPr/>
        </p:nvSpPr>
        <p:spPr>
          <a:xfrm>
            <a:off x="1080620" y="1254438"/>
            <a:ext cx="6982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quantum Fourier transform is effectively a change of basis from computational basis to Fourier basis.</a:t>
            </a:r>
          </a:p>
          <a:p>
            <a:r>
              <a:rPr lang="en-US" dirty="0"/>
              <a:t>For one qubit,</a:t>
            </a:r>
          </a:p>
          <a:p>
            <a:pPr algn="ctr">
              <a:buNone/>
            </a:pPr>
            <a:r>
              <a:rPr lang="en-US" dirty="0"/>
              <a:t>Computational (Z) basis States: {|0⟩, |1⟩}</a:t>
            </a:r>
          </a:p>
          <a:p>
            <a:pPr algn="ctr">
              <a:buNone/>
            </a:pPr>
            <a:r>
              <a:rPr lang="en-US" dirty="0"/>
              <a:t>Fourier basis (X) states: {|+⟩,|-⟩}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7BF29-FE57-42B5-BD0A-30B458076C76}"/>
              </a:ext>
            </a:extLst>
          </p:cNvPr>
          <p:cNvSpPr txBox="1"/>
          <p:nvPr/>
        </p:nvSpPr>
        <p:spPr>
          <a:xfrm>
            <a:off x="1676400" y="290166"/>
            <a:ext cx="586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Quantum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333872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>
            <a:normAutofit/>
          </a:bodyPr>
          <a:lstStyle/>
          <a:p>
            <a:r>
              <a:rPr lang="en-US" sz="2800" dirty="0"/>
              <a:t>It should be noted that this is the function of an H-gate in quantum computing.</a:t>
            </a:r>
          </a:p>
          <a:p>
            <a:r>
              <a:rPr lang="en-US" sz="2800" dirty="0"/>
              <a:t>The formula for the QFT is as following with N = 2^n: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4203" y="4038600"/>
            <a:ext cx="45391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0597" y="5334000"/>
            <a:ext cx="9351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8A8F82-990E-4D72-A735-1EB3B61B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Quantum Fourier Transform cont.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Fourier Transform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shows that the QFT of, for example, 0000, results in 4 qubits pointing in the |+⟩ state on the Bloch sphere. Counting up from this causes each qubit state to rotate around the x-y plane of the Bloch sphere.</a:t>
            </a:r>
          </a:p>
          <a:p>
            <a:endParaRPr lang="en-US" dirty="0"/>
          </a:p>
        </p:txBody>
      </p:sp>
      <p:pic>
        <p:nvPicPr>
          <p:cNvPr id="4" name="Picture 3" descr="fourierbasis-countin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19600"/>
            <a:ext cx="825817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Fourier Transform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/>
              <a:t>Expanding and rewriting this sum results in the following generic equation: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95600"/>
            <a:ext cx="119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895600"/>
            <a:ext cx="69723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3505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Where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“circle x” denotes individual qubits.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1121</Words>
  <Application>Microsoft Office PowerPoint</Application>
  <PresentationFormat>On-screen Show (4:3)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Office Theme</vt:lpstr>
      <vt:lpstr>Shor’s Algorithm</vt:lpstr>
      <vt:lpstr>Important concepts </vt:lpstr>
      <vt:lpstr>Implications</vt:lpstr>
      <vt:lpstr>Basic Definition</vt:lpstr>
      <vt:lpstr>Why are we learning Shor’s Algorithm? </vt:lpstr>
      <vt:lpstr>PowerPoint Presentation</vt:lpstr>
      <vt:lpstr>Quantum Fourier Transform cont.</vt:lpstr>
      <vt:lpstr>Quantum Fourier Transform cont.</vt:lpstr>
      <vt:lpstr>Quantum Fourier Transform cont.</vt:lpstr>
      <vt:lpstr>QFT Implementation</vt:lpstr>
      <vt:lpstr>QFT Implementation cont.</vt:lpstr>
      <vt:lpstr>QFT Implementation cont.</vt:lpstr>
      <vt:lpstr>Inverse QFT</vt:lpstr>
      <vt:lpstr>Quantum Phase Estimation</vt:lpstr>
      <vt:lpstr>Quantum Phase Estimation cont.</vt:lpstr>
      <vt:lpstr>Quantum Phase Estimation cont.</vt:lpstr>
      <vt:lpstr>Period Finding</vt:lpstr>
      <vt:lpstr>Qiskit Lecture Videos</vt:lpstr>
      <vt:lpstr>Qiskit Lecture Videos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Shor’s Algorithm</dc:title>
  <dc:creator>Chandler</dc:creator>
  <cp:lastModifiedBy>Laurice Sattouf</cp:lastModifiedBy>
  <cp:revision>190</cp:revision>
  <dcterms:created xsi:type="dcterms:W3CDTF">2021-03-09T21:13:37Z</dcterms:created>
  <dcterms:modified xsi:type="dcterms:W3CDTF">2021-03-18T22:48:31Z</dcterms:modified>
</cp:coreProperties>
</file>