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Arial Black" panose="020B0A0402010202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Jzc+wOZQNgpxRBsHHyooUaBu5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7F07C4-38B1-44B8-9677-B6BE03836536}">
  <a:tblStyle styleId="{F87F07C4-38B1-44B8-9677-B6BE03836536}" styleName="Table_0">
    <a:wholeTbl>
      <a:tcTxStyle b="off" i="off">
        <a:font>
          <a:latin typeface="Source Sans Pro"/>
          <a:ea typeface="Source Sans Pro"/>
          <a:cs typeface="Source Sans Pro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922f113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922f113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d922f113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1" name="Google Shape;21;p16"/>
          <p:cNvSpPr/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32445A"/>
              </a:gs>
              <a:gs pos="30000">
                <a:srgbClr val="32445A"/>
              </a:gs>
              <a:gs pos="40000">
                <a:srgbClr val="486181"/>
              </a:gs>
              <a:gs pos="60000">
                <a:srgbClr val="32445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Google Shape;22;p16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B3A4D"/>
              </a:gs>
              <a:gs pos="50000">
                <a:srgbClr val="2B3A4D"/>
              </a:gs>
              <a:gs pos="100000">
                <a:srgbClr val="32445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Google Shape;23;p16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B94B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4" name="Google Shape;24;p16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5" name="Google Shape;25;p16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" name="Google Shape;26;p16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B94B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" name="Google Shape;27;p16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3244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3244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7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31" name="Google Shape;31;p17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3244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3244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B94B5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B94B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4" name="Google Shape;54;p19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55" name="Google Shape;55;p19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32445A"/>
                </a:gs>
                <a:gs pos="30000">
                  <a:srgbClr val="32445A"/>
                </a:gs>
                <a:gs pos="40000">
                  <a:srgbClr val="486181"/>
                </a:gs>
                <a:gs pos="60000">
                  <a:srgbClr val="32445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B3A4D"/>
                </a:gs>
                <a:gs pos="50000">
                  <a:srgbClr val="2B3A4D"/>
                </a:gs>
                <a:gs pos="100000">
                  <a:srgbClr val="32445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B94B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20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2"/>
          </p:nvPr>
        </p:nvSpPr>
        <p:spPr>
          <a:xfrm>
            <a:off x="550863" y="25772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3"/>
          </p:nvPr>
        </p:nvSpPr>
        <p:spPr>
          <a:xfrm>
            <a:off x="6212024" y="18812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4"/>
          </p:nvPr>
        </p:nvSpPr>
        <p:spPr>
          <a:xfrm>
            <a:off x="6212023" y="25772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79" name="Google Shape;79;p21"/>
          <p:cNvSpPr/>
          <p:nvPr/>
        </p:nvSpPr>
        <p:spPr>
          <a:xfrm rot="8100000" flipH="1">
            <a:off x="-410727" y="3958416"/>
            <a:ext cx="3536330" cy="1853969"/>
          </a:xfrm>
          <a:custGeom>
            <a:avLst/>
            <a:gdLst/>
            <a:ahLst/>
            <a:cxnLst/>
            <a:rect l="l" t="t" r="r" b="b"/>
            <a:pathLst>
              <a:path w="3536330" h="1853969" extrusionOk="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32445A"/>
              </a:gs>
              <a:gs pos="31000">
                <a:srgbClr val="32445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21"/>
          <p:cNvSpPr/>
          <p:nvPr/>
        </p:nvSpPr>
        <p:spPr>
          <a:xfrm rot="8100000" flipH="1">
            <a:off x="-481151" y="3649708"/>
            <a:ext cx="3478701" cy="2164843"/>
          </a:xfrm>
          <a:custGeom>
            <a:avLst/>
            <a:gdLst/>
            <a:ahLst/>
            <a:cxnLst/>
            <a:rect l="l" t="t" r="r" b="b"/>
            <a:pathLst>
              <a:path w="3478701" h="2164843" extrusionOk="0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7B94B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21"/>
          <p:cNvSpPr/>
          <p:nvPr/>
        </p:nvSpPr>
        <p:spPr>
          <a:xfrm rot="2700000" flipH="1">
            <a:off x="1512277" y="2840042"/>
            <a:ext cx="214196" cy="933178"/>
          </a:xfrm>
          <a:prstGeom prst="ellipse">
            <a:avLst/>
          </a:prstGeom>
          <a:solidFill>
            <a:srgbClr val="3244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21"/>
          <p:cNvSpPr/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B94B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3" name="Google Shape;83;p21"/>
          <p:cNvGrpSpPr/>
          <p:nvPr/>
        </p:nvGrpSpPr>
        <p:grpSpPr>
          <a:xfrm>
            <a:off x="509106" y="1383159"/>
            <a:ext cx="897877" cy="934082"/>
            <a:chOff x="5129684" y="1232940"/>
            <a:chExt cx="897877" cy="934082"/>
          </a:xfrm>
        </p:grpSpPr>
        <p:sp>
          <p:nvSpPr>
            <p:cNvPr id="84" name="Google Shape;84;p21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20000"/>
                  </a:srgbClr>
                </a:gs>
                <a:gs pos="20000">
                  <a:srgbClr val="32445A">
                    <a:alpha val="20000"/>
                  </a:srgbClr>
                </a:gs>
                <a:gs pos="100000">
                  <a:srgbClr val="B2CBC4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20000"/>
                  </a:srgbClr>
                </a:gs>
                <a:gs pos="20000">
                  <a:srgbClr val="32445A">
                    <a:alpha val="20000"/>
                  </a:srgbClr>
                </a:gs>
                <a:gs pos="100000">
                  <a:srgbClr val="B2CBC4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20000"/>
                  </a:srgbClr>
                </a:gs>
                <a:gs pos="20000">
                  <a:srgbClr val="32445A">
                    <a:alpha val="20000"/>
                  </a:srgbClr>
                </a:gs>
                <a:gs pos="100000">
                  <a:srgbClr val="B2CBC4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3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93" name="Google Shape;93;p23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32445A"/>
                </a:gs>
                <a:gs pos="30000">
                  <a:srgbClr val="32445A"/>
                </a:gs>
                <a:gs pos="40000">
                  <a:srgbClr val="486181"/>
                </a:gs>
                <a:gs pos="60000">
                  <a:srgbClr val="32445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B3A4D"/>
                </a:gs>
                <a:gs pos="50000">
                  <a:srgbClr val="2B3A4D"/>
                </a:gs>
                <a:gs pos="100000">
                  <a:srgbClr val="32445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4"/>
          <p:cNvGrpSpPr/>
          <p:nvPr/>
        </p:nvGrpSpPr>
        <p:grpSpPr>
          <a:xfrm>
            <a:off x="220889" y="4984670"/>
            <a:ext cx="897877" cy="934082"/>
            <a:chOff x="5129684" y="1232940"/>
            <a:chExt cx="897877" cy="934082"/>
          </a:xfrm>
        </p:grpSpPr>
        <p:sp>
          <p:nvSpPr>
            <p:cNvPr id="103" name="Google Shape;103;p2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20000"/>
                  </a:srgbClr>
                </a:gs>
                <a:gs pos="20000">
                  <a:srgbClr val="32445A">
                    <a:alpha val="20000"/>
                  </a:srgbClr>
                </a:gs>
                <a:gs pos="100000">
                  <a:srgbClr val="B2CBC4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20000"/>
                  </a:srgbClr>
                </a:gs>
                <a:gs pos="20000">
                  <a:srgbClr val="32445A">
                    <a:alpha val="20000"/>
                  </a:srgbClr>
                </a:gs>
                <a:gs pos="100000">
                  <a:srgbClr val="B2CBC4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5" name="Google Shape;105;p2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20000"/>
                  </a:srgbClr>
                </a:gs>
                <a:gs pos="20000">
                  <a:srgbClr val="32445A">
                    <a:alpha val="20000"/>
                  </a:srgbClr>
                </a:gs>
                <a:gs pos="100000">
                  <a:srgbClr val="B2CBC4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>
            <a:spLocks noGrp="1"/>
          </p:cNvSpPr>
          <p:nvPr>
            <p:ph type="pic" idx="2"/>
          </p:nvPr>
        </p:nvSpPr>
        <p:spPr>
          <a:xfrm>
            <a:off x="5267324" y="575409"/>
            <a:ext cx="6373813" cy="573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550863" y="1776195"/>
            <a:ext cx="4500562" cy="453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 rot="5400000">
            <a:off x="4107182" y="-1442457"/>
            <a:ext cx="3978963" cy="110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PyGIwrq_n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nvlpubs.nist.gov/nistpubs/FIPS/NIST.FIPS.180-4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4113308_Design_of_a_proven_correct_SHA_circu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>
            <a:off x="1029810" y="309682"/>
            <a:ext cx="9561250" cy="9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en-AU" sz="2800">
                <a:latin typeface="Arial Black"/>
                <a:ea typeface="Arial Black"/>
                <a:cs typeface="Arial Black"/>
                <a:sym typeface="Arial Black"/>
              </a:rPr>
              <a:t>LPS-SHA1: Low Power and Simple Implementation of Secure Hashing Algorithm (SHA1)using VHDL Implemented on FPGA </a:t>
            </a:r>
            <a:endParaRPr sz="8000">
              <a:solidFill>
                <a:srgbClr val="52858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31304" y="1652331"/>
            <a:ext cx="1076076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 Tim Antony Yung, Laurice Sattouf, Dimitri Garcia, </a:t>
            </a:r>
            <a:r>
              <a:rPr lang="en-AU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Mohamed El-Hadedy</a:t>
            </a:r>
            <a:r>
              <a:rPr lang="en-AU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br>
              <a:rPr lang="en-AU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AU" sz="18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and Computer Engineering</a:t>
            </a:r>
            <a:r>
              <a:rPr lang="en-AU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br>
              <a:rPr lang="en-AU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AU" sz="18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of Engineering, California Polytechnic State University, Pomona</a:t>
            </a:r>
            <a:r>
              <a:rPr lang="en-AU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br>
              <a:rPr lang="en-AU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AU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Pomona, California 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</a:t>
            </a:r>
            <a:r>
              <a:rPr lang="en-AU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{choiyung, lsattouf, dimitrig, </a:t>
            </a:r>
            <a:r>
              <a:rPr lang="en-AU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mealy</a:t>
            </a:r>
            <a:r>
              <a:rPr lang="en-AU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}@cpp.edu </a:t>
            </a:r>
            <a:endParaRPr/>
          </a:p>
        </p:txBody>
      </p:sp>
      <p:pic>
        <p:nvPicPr>
          <p:cNvPr id="130" name="Google Shape;130;p1" descr="Padlock on computer motherboard"/>
          <p:cNvPicPr preferRelativeResize="0"/>
          <p:nvPr/>
        </p:nvPicPr>
        <p:blipFill rotWithShape="1">
          <a:blip r:embed="rId3">
            <a:alphaModFix/>
          </a:blip>
          <a:srcRect t="18848" b="34739"/>
          <a:stretch/>
        </p:blipFill>
        <p:spPr>
          <a:xfrm>
            <a:off x="1315177" y="3824169"/>
            <a:ext cx="8793019" cy="2724149"/>
          </a:xfrm>
          <a:custGeom>
            <a:avLst/>
            <a:gdLst/>
            <a:ahLst/>
            <a:cxnLst/>
            <a:rect l="l" t="t" r="r" b="b"/>
            <a:pathLst>
              <a:path w="12192000" h="3777175" extrusionOk="0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AU"/>
              <a:t>Results and Analysis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516B4-11B7-44CD-B155-42A420170E04}"/>
              </a:ext>
            </a:extLst>
          </p:cNvPr>
          <p:cNvSpPr txBox="1"/>
          <p:nvPr/>
        </p:nvSpPr>
        <p:spPr>
          <a:xfrm>
            <a:off x="3007150" y="3287411"/>
            <a:ext cx="602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4. Screenshot of  SHA-1 proposed design implementation 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2B611C-A084-4317-B96F-71768FE8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71" y="4156951"/>
            <a:ext cx="854068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7EF3FC-0F6C-48D6-A6E5-17D745038446}"/>
              </a:ext>
            </a:extLst>
          </p:cNvPr>
          <p:cNvSpPr txBox="1"/>
          <p:nvPr/>
        </p:nvSpPr>
        <p:spPr>
          <a:xfrm>
            <a:off x="3975756" y="5615366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5. Screenshot of  SHA-1 [10]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C62A4-6139-40EB-A3A6-0054107A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970" y="1788500"/>
            <a:ext cx="8540685" cy="15201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AU"/>
              <a:t>Comparison 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479841" y="1561325"/>
            <a:ext cx="6170448" cy="438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47500" lnSpcReduction="20000"/>
          </a:bodyPr>
          <a:lstStyle/>
          <a:p>
            <a:pPr marL="698500" indent="-571500">
              <a:spcBef>
                <a:spcPts val="0"/>
              </a:spcBef>
              <a:buSzPts val="2000"/>
            </a:pPr>
            <a:r>
              <a:rPr lang="en-US" sz="4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integration of byte to word conversion circuit and specialization of performing SHA1 may contribute to the reduced LUTs and Flip-Flops used in this design comparing to a multifunctional design.</a:t>
            </a:r>
          </a:p>
          <a:p>
            <a:pPr marL="698500" indent="-571500">
              <a:spcBef>
                <a:spcPts val="0"/>
              </a:spcBef>
              <a:buSzPts val="2000"/>
            </a:pPr>
            <a:r>
              <a:rPr lang="en-US" sz="4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There is room for improvement on power consumption for this design. </a:t>
            </a:r>
          </a:p>
          <a:p>
            <a:pPr marL="1155700" lvl="1" indent="-571500">
              <a:spcBef>
                <a:spcPts val="0"/>
              </a:spcBef>
              <a:buSzPts val="2000"/>
            </a:pPr>
            <a:r>
              <a:rPr lang="en-US" sz="3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sz="3600" baseline="-25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3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are generated by a combinational circuit, a possible improvement is to limit transition of signal on that logic to reduce power consumption, either by converting it to a sequential circuit or mask the activity of the circuit with an enable signal possibly from states signals to reduce signal transitions during idle states. </a:t>
            </a: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6035CD-09EB-4004-AD7A-B429A74C8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53198"/>
              </p:ext>
            </p:extLst>
          </p:nvPr>
        </p:nvGraphicFramePr>
        <p:xfrm>
          <a:off x="6982201" y="4289196"/>
          <a:ext cx="4876800" cy="1620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468644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015584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781501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8370543"/>
                    </a:ext>
                  </a:extLst>
                </a:gridCol>
              </a:tblGrid>
              <a:tr h="254738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LUT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 Flops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7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6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91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13C48-F54C-427E-B0FF-2D6A1B7A0ECB}"/>
              </a:ext>
            </a:extLst>
          </p:cNvPr>
          <p:cNvSpPr txBox="1"/>
          <p:nvPr/>
        </p:nvSpPr>
        <p:spPr>
          <a:xfrm>
            <a:off x="7092668" y="5946580"/>
            <a:ext cx="518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2. Comparing Results of SHA-1 Implementations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AU"/>
              <a:t>Conclusion</a:t>
            </a:r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12750" indent="-285750">
              <a:spcBef>
                <a:spcPts val="0"/>
              </a:spcBef>
              <a:buSzPts val="2000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hardware SHA1 digest core designed to reduce power consumption and resource usage was successfully implemented at register-transfer level by integrating byte to word conversion circuitry and eliminating usage of division circuit by separating message schedule counter into a 2-bit and 5-bit counters. A companion system was designed and implemented to handle serial byte stream message input via UART and output the resulting SHA1 digest to a VGA display. Future work includes further reduction of power consumption possibly by reducing idle state signal transitions.</a:t>
            </a: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922f1135b_0_0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Demonstration:</a:t>
            </a:r>
            <a:endParaRPr/>
          </a:p>
        </p:txBody>
      </p:sp>
      <p:sp>
        <p:nvSpPr>
          <p:cNvPr id="245" name="Google Shape;245;gd922f1135b_0_0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11090400" cy="397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 dirty="0"/>
              <a:t>Here is the link for our demonstration: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https://youtu.be/TPyGIwrq_no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2050" name="Picture 2" descr="Image result for demo">
            <a:extLst>
              <a:ext uri="{FF2B5EF4-FFF2-40B4-BE49-F238E27FC236}">
                <a16:creationId xmlns:a16="http://schemas.microsoft.com/office/drawing/2014/main" id="{5D41B074-A686-462A-9BC3-4F9563AA7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26" y="2665380"/>
            <a:ext cx="4515449" cy="306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AU"/>
              <a:t>SHA1: Introduction</a:t>
            </a:r>
            <a:endParaRPr/>
          </a:p>
        </p:txBody>
      </p:sp>
      <p:grpSp>
        <p:nvGrpSpPr>
          <p:cNvPr id="137" name="Google Shape;137;p2"/>
          <p:cNvGrpSpPr/>
          <p:nvPr/>
        </p:nvGrpSpPr>
        <p:grpSpPr>
          <a:xfrm>
            <a:off x="826896" y="1851938"/>
            <a:ext cx="897877" cy="934082"/>
            <a:chOff x="5129684" y="1232940"/>
            <a:chExt cx="897877" cy="934082"/>
          </a:xfrm>
        </p:grpSpPr>
        <p:sp>
          <p:nvSpPr>
            <p:cNvPr id="138" name="Google Shape;138;p2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20000"/>
                  </a:srgbClr>
                </a:gs>
                <a:gs pos="20000">
                  <a:srgbClr val="32445A">
                    <a:alpha val="20000"/>
                  </a:srgbClr>
                </a:gs>
                <a:gs pos="100000">
                  <a:srgbClr val="B2CBC4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20000"/>
                  </a:srgbClr>
                </a:gs>
                <a:gs pos="20000">
                  <a:srgbClr val="32445A">
                    <a:alpha val="20000"/>
                  </a:srgbClr>
                </a:gs>
                <a:gs pos="100000">
                  <a:srgbClr val="B2CBC4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20000"/>
                  </a:srgbClr>
                </a:gs>
                <a:gs pos="20000">
                  <a:srgbClr val="32445A">
                    <a:alpha val="20000"/>
                  </a:srgbClr>
                </a:gs>
                <a:gs pos="100000">
                  <a:srgbClr val="B2CBC4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7140575" y="1520825"/>
            <a:ext cx="450056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AU" b="0" i="0">
                <a:latin typeface="Roboto"/>
                <a:ea typeface="Roboto"/>
                <a:cs typeface="Roboto"/>
                <a:sym typeface="Roboto"/>
              </a:rPr>
              <a:t>Hash Secure Algorithm (SHA1) is a </a:t>
            </a:r>
            <a:r>
              <a:rPr lang="en-AU" i="0">
                <a:latin typeface="Roboto"/>
                <a:ea typeface="Roboto"/>
                <a:cs typeface="Roboto"/>
                <a:sym typeface="Roboto"/>
              </a:rPr>
              <a:t>cryptographic</a:t>
            </a:r>
            <a:r>
              <a:rPr lang="en-AU" b="1" i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AU" i="0">
                <a:latin typeface="Roboto"/>
                <a:ea typeface="Roboto"/>
                <a:cs typeface="Roboto"/>
                <a:sym typeface="Roboto"/>
              </a:rPr>
              <a:t>hash function </a:t>
            </a:r>
            <a:r>
              <a:rPr lang="en-AU" b="0" i="0">
                <a:latin typeface="Roboto"/>
                <a:ea typeface="Roboto"/>
                <a:cs typeface="Roboto"/>
                <a:sym typeface="Roboto"/>
              </a:rPr>
              <a:t>which takes an input and produces a 160- bit hash value known as a </a:t>
            </a:r>
            <a:r>
              <a:rPr lang="en-AU" b="1" i="0">
                <a:latin typeface="Roboto"/>
                <a:ea typeface="Roboto"/>
                <a:cs typeface="Roboto"/>
                <a:sym typeface="Roboto"/>
              </a:rPr>
              <a:t>message digest </a:t>
            </a:r>
            <a:r>
              <a:rPr lang="en-AU" b="0" i="0">
                <a:latin typeface="Roboto"/>
                <a:ea typeface="Roboto"/>
                <a:cs typeface="Roboto"/>
                <a:sym typeface="Roboto"/>
              </a:rPr>
              <a:t>– typically rendered as a hexadecimal number, 40 digits long. It was designed by the untitled Sates National Security Agency.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AU" b="0" i="0">
                <a:latin typeface="Roboto"/>
                <a:ea typeface="Roboto"/>
                <a:cs typeface="Roboto"/>
                <a:sym typeface="Roboto"/>
              </a:rPr>
              <a:t>Properties of SHA1: summarized in Table 1.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graphicFrame>
        <p:nvGraphicFramePr>
          <p:cNvPr id="142" name="Google Shape;142;p2"/>
          <p:cNvGraphicFramePr/>
          <p:nvPr/>
        </p:nvGraphicFramePr>
        <p:xfrm>
          <a:off x="683417" y="3034891"/>
          <a:ext cx="5773775" cy="1421300"/>
        </p:xfrm>
        <a:graphic>
          <a:graphicData uri="http://schemas.openxmlformats.org/drawingml/2006/table">
            <a:tbl>
              <a:tblPr firstRow="1" firstCol="1" bandRow="1">
                <a:noFill/>
                <a:tableStyleId>{F87F07C4-38B1-44B8-9677-B6BE03836536}</a:tableStyleId>
              </a:tblPr>
              <a:tblGrid>
                <a:gridCol w="122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36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700" u="none" strike="noStrike" cap="none"/>
                        <a:t>Algorithm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4650" marR="9465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700" u="none" strike="noStrike" cap="none"/>
                        <a:t>Message Size (bits) 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4650" marR="9465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700" u="none" strike="noStrike" cap="none"/>
                        <a:t>Block Size</a:t>
                      </a:r>
                      <a:endParaRPr sz="1700" u="none" strike="noStrike" cap="none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700" u="none" strike="noStrike" cap="none"/>
                        <a:t>(bits)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4650" marR="9465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700" u="none" strike="noStrike" cap="none"/>
                        <a:t>Word Size (bits)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4650" marR="9465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700" u="none" strike="noStrike" cap="none"/>
                        <a:t>Message Digest size (bits)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4650" marR="946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700" u="none" strike="noStrike" cap="none"/>
                        <a:t>SHA1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4650" marR="9465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700" u="none" strike="noStrike" cap="none"/>
                        <a:t>&lt; 2</a:t>
                      </a:r>
                      <a:r>
                        <a:rPr lang="en-AU" sz="1700" u="none" strike="noStrike" cap="none" baseline="30000"/>
                        <a:t>64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4650" marR="9465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700" u="none" strike="noStrike" cap="none"/>
                        <a:t>512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4650" marR="9465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700" u="none" strike="noStrike" cap="none"/>
                        <a:t>32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4650" marR="9465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700" u="none" strike="noStrike" cap="none"/>
                        <a:t>160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4650" marR="946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Google Shape;143;p2"/>
          <p:cNvSpPr txBox="1"/>
          <p:nvPr/>
        </p:nvSpPr>
        <p:spPr>
          <a:xfrm>
            <a:off x="1358899" y="4578977"/>
            <a:ext cx="44227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 1. Properties of secure Hash Function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1C65C28E-D5E5-4DB1-86E1-ED24C309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97" y="4654828"/>
            <a:ext cx="2383606" cy="184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AU" dirty="0"/>
              <a:t>Motivation and Target: </a:t>
            </a:r>
            <a:endParaRPr dirty="0"/>
          </a:p>
        </p:txBody>
      </p:sp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11090274" cy="28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63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AU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Although SHA1 is Broken Algorithm in Cryptography, but it is still used as part of other hash based cryptography schemes. Therefore, in this presentation:</a:t>
            </a:r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AU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SHA-1 hash function is explored in depth and various implementations that have been proposed in the international literature are considered.</a:t>
            </a:r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is presented to feed message as byte stream from a computer via UART to a 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Digilent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Nexys A7 development board and display resulting SHA1 digest by VGA output. </a:t>
            </a:r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AU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Design aspects of performance and power dissipation are considered to explore and compare current implementations.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6221655" y="549275"/>
            <a:ext cx="5338319" cy="25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AU" sz="5400"/>
              <a:t>Parameters and Operations used in SHA1 Algorithm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0" y="980825"/>
            <a:ext cx="670118" cy="1080000"/>
          </a:xfrm>
          <a:custGeom>
            <a:avLst/>
            <a:gdLst/>
            <a:ahLst/>
            <a:cxnLst/>
            <a:rect l="l" t="t" r="r" b="b"/>
            <a:pathLst>
              <a:path w="670118" h="1080000" extrusionOk="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B94B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159" y="3398842"/>
            <a:ext cx="4509532" cy="2773362"/>
          </a:xfrm>
          <a:custGeom>
            <a:avLst/>
            <a:gdLst/>
            <a:ahLst/>
            <a:cxnLst/>
            <a:rect l="l" t="t" r="r" b="b"/>
            <a:pathLst>
              <a:path w="5083992" h="2773362" extrusionOk="0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58" name="Google Shape;15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159" y="668351"/>
            <a:ext cx="4509532" cy="2773362"/>
          </a:xfrm>
          <a:custGeom>
            <a:avLst/>
            <a:gdLst/>
            <a:ahLst/>
            <a:cxnLst/>
            <a:rect l="l" t="t" r="r" b="b"/>
            <a:pathLst>
              <a:path w="5083992" h="2773362" extrusionOk="0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59" name="Google Shape;159;p4"/>
          <p:cNvGrpSpPr/>
          <p:nvPr/>
        </p:nvGrpSpPr>
        <p:grpSpPr>
          <a:xfrm>
            <a:off x="11407004" y="5009760"/>
            <a:ext cx="934080" cy="897876"/>
            <a:chOff x="7909909" y="1251044"/>
            <a:chExt cx="934080" cy="897876"/>
          </a:xfrm>
        </p:grpSpPr>
        <p:sp>
          <p:nvSpPr>
            <p:cNvPr id="160" name="Google Shape;160;p4"/>
            <p:cNvSpPr/>
            <p:nvPr/>
          </p:nvSpPr>
          <p:spPr>
            <a:xfrm rot="3600000">
              <a:off x="8220298" y="1428832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60000"/>
                  </a:srgbClr>
                </a:gs>
                <a:gs pos="20000">
                  <a:srgbClr val="32445A">
                    <a:alpha val="60000"/>
                  </a:srgbClr>
                </a:gs>
                <a:gs pos="100000">
                  <a:srgbClr val="B2CBC4">
                    <a:alpha val="6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rot="3600000">
              <a:off x="8066503" y="1339815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60000"/>
                  </a:srgbClr>
                </a:gs>
                <a:gs pos="20000">
                  <a:srgbClr val="32445A">
                    <a:alpha val="60000"/>
                  </a:srgbClr>
                </a:gs>
                <a:gs pos="100000">
                  <a:srgbClr val="B2CBC4"/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rot="3600000">
              <a:off x="8217173" y="1608753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32445A">
                    <a:alpha val="60000"/>
                  </a:srgbClr>
                </a:gs>
                <a:gs pos="20000">
                  <a:srgbClr val="32445A">
                    <a:alpha val="60000"/>
                  </a:srgbClr>
                </a:gs>
                <a:gs pos="100000">
                  <a:srgbClr val="B2CBC4">
                    <a:alpha val="6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163" name="Google Shape;16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151635" y="4193726"/>
            <a:ext cx="6931421" cy="211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51635" y="3229954"/>
            <a:ext cx="6931421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533159" y="6214030"/>
            <a:ext cx="36926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Federal Information (nist.gov)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AU"/>
              <a:t>SHA1: Stages for SHA1 Algorithm</a:t>
            </a:r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550863" y="2677306"/>
            <a:ext cx="5437187" cy="341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lang="en-AU"/>
              <a:t> Preprocessing </a:t>
            </a:r>
            <a:endParaRPr/>
          </a:p>
          <a:p>
            <a:pPr marL="914400" lvl="1" indent="-457200" algn="l" rtl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lang="en-AU" sz="2000"/>
              <a:t>Padding  the Message M. </a:t>
            </a:r>
            <a:endParaRPr/>
          </a:p>
          <a:p>
            <a:pPr marL="914400" lvl="1" indent="-457200" algn="l" rtl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lang="en-AU" sz="2000"/>
              <a:t>Parsing the message into message blocks.</a:t>
            </a:r>
            <a:endParaRPr/>
          </a:p>
          <a:p>
            <a:pPr marL="914400" lvl="1" indent="-457200" algn="l" rtl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lang="en-AU" sz="2000"/>
              <a:t>Setting the initial hash values </a:t>
            </a:r>
            <a:endParaRPr/>
          </a:p>
          <a:p>
            <a:pPr marL="457200" lvl="0" indent="-4572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lang="en-AU"/>
              <a:t> Hash Computation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0" y="754314"/>
            <a:ext cx="4713922" cy="4053972"/>
          </a:xfrm>
          <a:custGeom>
            <a:avLst/>
            <a:gdLst/>
            <a:ahLst/>
            <a:cxnLst/>
            <a:rect l="l" t="t" r="r" b="b"/>
            <a:pathLst>
              <a:path w="4713922" h="5759450" extrusionOk="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4" name="Google Shape;174;p5"/>
          <p:cNvSpPr txBox="1"/>
          <p:nvPr/>
        </p:nvSpPr>
        <p:spPr>
          <a:xfrm>
            <a:off x="5988048" y="4938462"/>
            <a:ext cx="6198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(PDF) Design of a proven correct SHA circuit (researchgate.net)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7617040" y="5398723"/>
            <a:ext cx="34622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Figure1. SHA1 algorithm steps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2455861" y="3513394"/>
            <a:ext cx="4056650" cy="231924"/>
          </a:xfrm>
          <a:prstGeom prst="rect">
            <a:avLst/>
          </a:prstGeom>
          <a:gradFill>
            <a:gsLst>
              <a:gs pos="0">
                <a:srgbClr val="8DB2A8"/>
              </a:gs>
              <a:gs pos="50000">
                <a:srgbClr val="7DAB9F"/>
              </a:gs>
              <a:gs pos="100000">
                <a:srgbClr val="6C998E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2455861" y="3050774"/>
            <a:ext cx="4589310" cy="221942"/>
          </a:xfrm>
          <a:prstGeom prst="rect">
            <a:avLst/>
          </a:prstGeom>
          <a:gradFill>
            <a:gsLst>
              <a:gs pos="0">
                <a:srgbClr val="8DB2A8"/>
              </a:gs>
              <a:gs pos="50000">
                <a:srgbClr val="7DAB9F"/>
              </a:gs>
              <a:gs pos="100000">
                <a:srgbClr val="6C998E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2455861" y="1770148"/>
            <a:ext cx="2600711" cy="221942"/>
          </a:xfrm>
          <a:prstGeom prst="rect">
            <a:avLst/>
          </a:prstGeom>
          <a:gradFill>
            <a:gsLst>
              <a:gs pos="0">
                <a:srgbClr val="8DB2A8"/>
              </a:gs>
              <a:gs pos="50000">
                <a:srgbClr val="7DAB9F"/>
              </a:gs>
              <a:gs pos="100000">
                <a:srgbClr val="6C998E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AU"/>
              <a:t>Preprocessing </a:t>
            </a:r>
            <a:endParaRPr/>
          </a:p>
        </p:txBody>
      </p:sp>
      <p:sp>
        <p:nvSpPr>
          <p:cNvPr id="184" name="Google Shape;184;p6"/>
          <p:cNvSpPr txBox="1">
            <a:spLocks noGrp="1"/>
          </p:cNvSpPr>
          <p:nvPr>
            <p:ph type="body" idx="1"/>
          </p:nvPr>
        </p:nvSpPr>
        <p:spPr>
          <a:xfrm>
            <a:off x="2455861" y="1523582"/>
            <a:ext cx="8557626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13716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Includes three different steps: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arenR"/>
            </a:pP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Padding the message M: </a:t>
            </a:r>
            <a:endParaRPr/>
          </a:p>
          <a:p>
            <a:pPr marL="800100" lvl="1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arenR"/>
            </a:pPr>
            <a:r>
              <a:rPr lang="en-AU" sz="1200">
                <a:latin typeface="Times New Roman"/>
                <a:ea typeface="Times New Roman"/>
                <a:cs typeface="Times New Roman"/>
                <a:sym typeface="Times New Roman"/>
              </a:rPr>
              <a:t>M is concatenated by bit 1, followed by k bits 0, followed by the 64-bit binary representation of number L.</a:t>
            </a:r>
            <a:endParaRPr/>
          </a:p>
          <a:p>
            <a:pPr marL="800100" lvl="1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arenR"/>
            </a:pPr>
            <a:r>
              <a:rPr lang="en-AU" sz="1200">
                <a:latin typeface="Times New Roman"/>
                <a:ea typeface="Times New Roman"/>
                <a:cs typeface="Times New Roman"/>
                <a:sym typeface="Times New Roman"/>
              </a:rPr>
              <a:t>k is the least non-negative solution to the equation: </a:t>
            </a:r>
            <a:endParaRPr/>
          </a:p>
          <a:p>
            <a:pPr marL="45720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AU" sz="1200">
                <a:latin typeface="Times New Roman"/>
                <a:ea typeface="Times New Roman"/>
                <a:cs typeface="Times New Roman"/>
                <a:sym typeface="Times New Roman"/>
              </a:rPr>
              <a:t>		(L+1+k) mod 512 = 448.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arenR"/>
            </a:pPr>
            <a:r>
              <a:rPr lang="en-AU" sz="1200">
                <a:latin typeface="Times New Roman"/>
                <a:ea typeface="Times New Roman"/>
                <a:cs typeface="Times New Roman"/>
                <a:sym typeface="Times New Roman"/>
              </a:rPr>
              <a:t>The result is that the padded message is a multiple of  512.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272415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AU" sz="12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arenR" startAt="2"/>
            </a:pP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Parsing the message into message blocks: 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         The message and its padding are parsed into N 512-bit blocks, M</a:t>
            </a:r>
            <a:r>
              <a:rPr lang="en-AU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, M</a:t>
            </a:r>
            <a:r>
              <a:rPr lang="en-AU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,…, M</a:t>
            </a:r>
            <a:r>
              <a:rPr lang="en-AU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(N)</a:t>
            </a: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3)   Setting the initial hash value, H</a:t>
            </a:r>
            <a:r>
              <a:rPr lang="en-AU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4360" marR="0" lvl="0" indent="-105727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the initial hash value, H</a:t>
            </a:r>
            <a:r>
              <a:rPr lang="en-AU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, shall consist of the following five 32-bit words, in hex: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4360" marR="0" lvl="0" indent="-105727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AU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 = 67452301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4360" marR="0" lvl="0" indent="-105727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AU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 = efcdab89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4360" marR="0" lvl="0" indent="-105727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AU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 = 98badcfe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4360" marR="0" lvl="0" indent="-105727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AU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 = 10325476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4360" marR="0" lvl="0" indent="-105727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AU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(4)</a:t>
            </a:r>
            <a:r>
              <a:rPr lang="en-AU" sz="1800">
                <a:latin typeface="Times New Roman"/>
                <a:ea typeface="Times New Roman"/>
                <a:cs typeface="Times New Roman"/>
                <a:sym typeface="Times New Roman"/>
              </a:rPr>
              <a:t> = c3d2e1f0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1112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7026879" y="164237"/>
            <a:ext cx="5078027" cy="638304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5D7C7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401714" y="3647149"/>
            <a:ext cx="5972453" cy="173715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D7C7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401714" y="1331650"/>
            <a:ext cx="5972453" cy="20973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D7C7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476971" y="493857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AU"/>
              <a:t>Hash computation: 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401714" y="1405887"/>
            <a:ext cx="5972453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AU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uses a sequence of logical functions, f0, f1…f79. Each function ft, where 0 ≤ t ≤ 79, operates on three 32-bit words, x, y, and z, and produces a 32-bit word as output. The function ft (x, y, z) is defined as follows: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AU" sz="1400" b="0" i="0" u="none" strike="noStrike" cap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AU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(x,y,z) = {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Ch (x, y, z) = (x ∧ y) ⊕ ( ¬ x ∧ z)                   0 ≤ t ≤ 19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Parity (x, y, z) =x ⊕ y ⊕ z                              20 ≤ t ≤ 39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Maj (x, y, z) = (x ∧ y) ⊕ (x ∧ z) ⊕ (y ∧ z)     40 ≤ t ≤ 59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Parity (x, y, z) = x ⊕ y ⊕ z                             60 ≤ t ≤ 79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1340528" y="147369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</a:pPr>
            <a:r>
              <a:rPr lang="en-AU"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</a:pPr>
            <a:r>
              <a:rPr lang="en-AU"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401714" y="3647149"/>
            <a:ext cx="513129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AU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 uses a sequence of eighty constant 32-bit words, K0, K1, …, K79, which are given by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13715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AU" sz="14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AU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{   5a827999 0       ≤ t ≤ 19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436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6ed9eba1 20     ≤ t ≤ 39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13716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8f1bbcdc 40      ≤ t ≤ 59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ca62c1d6 60     ≤ t ≤ 79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7026879" y="472809"/>
            <a:ext cx="5005323" cy="638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Using these functions and constants, each message block, M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M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M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processed in order, using the following steps for i=0 to N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 Preparing the Message schedular:</a:t>
            </a:r>
            <a:endParaRPr sz="1200" b="1" i="1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 M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0 ≤ t ≤15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3515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ROTL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t-3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⊕W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t-8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⊕W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t-14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⊕W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t-16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16≤t≤79		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Initialize the five working variables, a, b, c, d, and e, with the (i-1)</a:t>
            </a:r>
            <a:r>
              <a:rPr lang="en-AU" sz="1200" b="1" i="1" u="none" strike="noStrike" cap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AU" sz="12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hash value:</a:t>
            </a:r>
            <a:endParaRPr sz="1200" b="1" i="1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marR="0" lvl="0" indent="137159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(i-1)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marR="0" lvl="0" indent="13715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b=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(i-1)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marR="0" lvl="0" indent="13715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c=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(i-1)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marR="0" lvl="0" indent="13715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(i-1)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marR="0" lvl="0" indent="13715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e=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(i-1)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marR="0" lvl="0" indent="13715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 For t=0 to 79:</a:t>
            </a:r>
            <a:endParaRPr sz="1200" b="1" i="1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8680" marR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8680" marR="0" lvl="0" indent="9143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T= ROTL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(a)+ f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(b, c, d)+e+ K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+W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868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e=d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8680" marR="0" lvl="0" indent="9143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d=c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8680" marR="0" lvl="0" indent="9143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c=ROTL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(b)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8680" marR="0" lvl="0" indent="9143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b=a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8680" marR="0" lvl="0" indent="9143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a=T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 Compute the i</a:t>
            </a:r>
            <a:r>
              <a:rPr lang="en-AU" sz="1200" b="1" i="1" u="none" strike="noStrike" cap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</a:t>
            </a:r>
            <a:r>
              <a:rPr lang="en-AU" sz="12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hash value H</a:t>
            </a:r>
            <a:r>
              <a:rPr lang="en-AU" sz="1200" b="1" i="1" u="none" strike="noStrike" cap="none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(i):</a:t>
            </a:r>
            <a:endParaRPr sz="1200" b="1" i="1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marR="0" lvl="0" indent="137159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=a+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(i-1)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marR="0" lvl="0" indent="13715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=a+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(i-1)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marR="0" lvl="0" indent="13715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=a+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(i-1)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marR="0" lvl="0" indent="13715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=a+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(i-1)</a:t>
            </a:r>
            <a:endParaRPr/>
          </a:p>
          <a:p>
            <a:pPr marL="777240" marR="0" lvl="0" indent="137159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=a+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(i-1)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3716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steps will be repeated N time results a160-bit message digest of message M as follow: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3716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3716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</a:t>
            </a: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 H</a:t>
            </a:r>
            <a:r>
              <a:rPr lang="en-AU" sz="1100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AU" sz="11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3716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marR="0" lvl="0" indent="137159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550875" y="348699"/>
            <a:ext cx="35655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AU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of SHA1 Operation Blocks</a:t>
            </a: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550863" y="2678400"/>
            <a:ext cx="3565525" cy="34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AU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the architecture of  the SHA1 core algorithm as a visual aid for all the previous steps. </a:t>
            </a:r>
            <a:endParaRPr/>
          </a:p>
        </p:txBody>
      </p:sp>
      <p:pic>
        <p:nvPicPr>
          <p:cNvPr id="205" name="Google Shape;205;p8" descr="See the source 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5221" r="17713" b="1"/>
          <a:stretch/>
        </p:blipFill>
        <p:spPr>
          <a:xfrm>
            <a:off x="4743451" y="549275"/>
            <a:ext cx="6897687" cy="57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6044350" y="6375600"/>
            <a:ext cx="5811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AU" sz="1500">
                <a:solidFill>
                  <a:schemeClr val="lt1"/>
                </a:solidFill>
              </a:rPr>
              <a:t>Figure 2. Architecture of SHA1 Operation Blocks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AU" dirty="0"/>
              <a:t>Implementation</a:t>
            </a:r>
            <a:endParaRPr dirty="0"/>
          </a:p>
        </p:txBody>
      </p:sp>
      <p:pic>
        <p:nvPicPr>
          <p:cNvPr id="219" name="Google Shape;21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266" y="1991876"/>
            <a:ext cx="9159680" cy="361779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/>
          <p:nvPr/>
        </p:nvSpPr>
        <p:spPr>
          <a:xfrm>
            <a:off x="3315198" y="5720273"/>
            <a:ext cx="658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Figure 3. Schematic of the implemented design of SHA1 Algorithm 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036F8A-E85E-4F01-94C4-71248F31CB34}"/>
              </a:ext>
            </a:extLst>
          </p:cNvPr>
          <p:cNvSpPr/>
          <p:nvPr/>
        </p:nvSpPr>
        <p:spPr>
          <a:xfrm>
            <a:off x="9332536" y="659876"/>
            <a:ext cx="1621410" cy="100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7-Segment </a:t>
            </a:r>
            <a:r>
              <a:rPr lang="en-US" dirty="0" err="1"/>
              <a:t>Dissplay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CA260-BE04-49B6-9DAC-FF211E62E860}"/>
              </a:ext>
            </a:extLst>
          </p:cNvPr>
          <p:cNvSpPr/>
          <p:nvPr/>
        </p:nvSpPr>
        <p:spPr>
          <a:xfrm>
            <a:off x="6939699" y="1249550"/>
            <a:ext cx="1621410" cy="100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VGA communication </a:t>
            </a:r>
            <a:r>
              <a:rPr lang="en-US" dirty="0" err="1"/>
              <a:t>Portocol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1C0271-104B-42E0-891B-69E07135E0B9}"/>
              </a:ext>
            </a:extLst>
          </p:cNvPr>
          <p:cNvSpPr/>
          <p:nvPr/>
        </p:nvSpPr>
        <p:spPr>
          <a:xfrm>
            <a:off x="4772481" y="1753884"/>
            <a:ext cx="1621410" cy="100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SHA-1 Core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B09890-49B0-4CCB-8D8A-B7228CAD541A}"/>
              </a:ext>
            </a:extLst>
          </p:cNvPr>
          <p:cNvSpPr/>
          <p:nvPr/>
        </p:nvSpPr>
        <p:spPr>
          <a:xfrm>
            <a:off x="2605263" y="2258218"/>
            <a:ext cx="1621410" cy="100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 Communication protocol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39F7E3-57AF-4487-889F-0FA9CEDCBDC5}"/>
              </a:ext>
            </a:extLst>
          </p:cNvPr>
          <p:cNvSpPr/>
          <p:nvPr/>
        </p:nvSpPr>
        <p:spPr>
          <a:xfrm>
            <a:off x="436953" y="2570874"/>
            <a:ext cx="1621410" cy="100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 divider component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1335</Words>
  <Application>Microsoft Office PowerPoint</Application>
  <PresentationFormat>Widescreen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Black</vt:lpstr>
      <vt:lpstr>Times New Roman</vt:lpstr>
      <vt:lpstr>Arial</vt:lpstr>
      <vt:lpstr>Source Sans Pro</vt:lpstr>
      <vt:lpstr>Roboto</vt:lpstr>
      <vt:lpstr>Calibri</vt:lpstr>
      <vt:lpstr>3DFloatVTI</vt:lpstr>
      <vt:lpstr>LPS-SHA1: Low Power and Simple Implementation of Secure Hashing Algorithm (SHA1)using VHDL Implemented on FPGA </vt:lpstr>
      <vt:lpstr>SHA1: Introduction</vt:lpstr>
      <vt:lpstr>Motivation and Target: </vt:lpstr>
      <vt:lpstr>Parameters and Operations used in SHA1 Algorithm</vt:lpstr>
      <vt:lpstr>SHA1: Stages for SHA1 Algorithm</vt:lpstr>
      <vt:lpstr>Preprocessing </vt:lpstr>
      <vt:lpstr>Hash computation: </vt:lpstr>
      <vt:lpstr>Architecture of SHA1 Operation Blocks</vt:lpstr>
      <vt:lpstr>Implementation</vt:lpstr>
      <vt:lpstr>Results and Analysis</vt:lpstr>
      <vt:lpstr>Comparison </vt:lpstr>
      <vt:lpstr>Conclusion</vt:lpstr>
      <vt:lpstr>Demonstration: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LPS-SHA1: Low Power and Simple Implementation of Secure Hashing Algorithm (SHA1)using VHDL Implemented on FPGA </dc:title>
  <dc:creator>Laurice Sattouf</dc:creator>
  <cp:lastModifiedBy>Dimitri M. Garcia</cp:lastModifiedBy>
  <cp:revision>12</cp:revision>
  <dcterms:created xsi:type="dcterms:W3CDTF">2021-05-15T20:26:18Z</dcterms:created>
  <dcterms:modified xsi:type="dcterms:W3CDTF">2021-05-18T05:29:12Z</dcterms:modified>
</cp:coreProperties>
</file>