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7" r:id="rId1"/>
    <p:sldMasterId id="2147483753" r:id="rId2"/>
  </p:sldMasterIdLst>
  <p:sldIdLst>
    <p:sldId id="256" r:id="rId3"/>
    <p:sldId id="257" r:id="rId4"/>
    <p:sldId id="259" r:id="rId5"/>
    <p:sldId id="260" r:id="rId6"/>
    <p:sldId id="261" r:id="rId7"/>
    <p:sldId id="258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8T00:45:30.52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0 128,'0'6'0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2/17/2021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058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753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0549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8902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5455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051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3182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3838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1099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3933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862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75853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6922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8287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6555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893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5394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861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8707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3033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197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779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680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2/17/2021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347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66" r:id="rId5"/>
    <p:sldLayoutId id="2147483767" r:id="rId6"/>
    <p:sldLayoutId id="2147483772" r:id="rId7"/>
    <p:sldLayoutId id="2147483768" r:id="rId8"/>
    <p:sldLayoutId id="2147483769" r:id="rId9"/>
    <p:sldLayoutId id="2147483770" r:id="rId10"/>
    <p:sldLayoutId id="214748377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435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46" r:id="rId6"/>
    <p:sldLayoutId id="2147483741" r:id="rId7"/>
    <p:sldLayoutId id="2147483742" r:id="rId8"/>
    <p:sldLayoutId id="2147483743" r:id="rId9"/>
    <p:sldLayoutId id="2147483744" r:id="rId10"/>
    <p:sldLayoutId id="2147483745" r:id="rId11"/>
    <p:sldLayoutId id="2147483747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7">
            <a:extLst>
              <a:ext uri="{FF2B5EF4-FFF2-40B4-BE49-F238E27FC236}">
                <a16:creationId xmlns:a16="http://schemas.microsoft.com/office/drawing/2014/main" id="{EBDD1931-9E86-4402-9A68-33A2D9EF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AED1D94F-BC8C-4ABD-9133-E5FE8FD01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3" descr="A green light in the dark&#10;&#10;Description automatically generated with low confidence">
            <a:extLst>
              <a:ext uri="{FF2B5EF4-FFF2-40B4-BE49-F238E27FC236}">
                <a16:creationId xmlns:a16="http://schemas.microsoft.com/office/drawing/2014/main" id="{DF992907-E9FA-464F-A5BA-7B582D5A281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7651" b="235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DEAEBC2-37B3-41BC-B827-2A5D928A76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25512" y="494951"/>
            <a:ext cx="4023360" cy="572222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7200" i="1" dirty="0"/>
              <a:t>Lab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7C5163-DCBC-4BCE-AD35-76EBAED9EC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850392"/>
            <a:ext cx="5824728" cy="500176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/>
              <a:t>Group_D: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/>
              <a:t>            Laurice Sattouf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/>
              <a:t>            Choi Tim Anthony Young 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/>
              <a:t>             Dimitri Garcia 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/>
              <a:t>Professor: </a:t>
            </a:r>
          </a:p>
          <a:p>
            <a:r>
              <a:rPr lang="en-US"/>
              <a:t>               Mohamed El-Hadedy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/>
              <a:t>California Polytechnic State University Pomona, California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1" name="sketchy content container">
            <a:extLst>
              <a:ext uri="{FF2B5EF4-FFF2-40B4-BE49-F238E27FC236}">
                <a16:creationId xmlns:a16="http://schemas.microsoft.com/office/drawing/2014/main" id="{65C49067-A40C-4881-A0C6-21B612551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75" y="494951"/>
            <a:ext cx="6229604" cy="5722227"/>
          </a:xfrm>
          <a:custGeom>
            <a:avLst/>
            <a:gdLst>
              <a:gd name="connsiteX0" fmla="*/ 0 w 6229604"/>
              <a:gd name="connsiteY0" fmla="*/ 0 h 5722227"/>
              <a:gd name="connsiteX1" fmla="*/ 629882 w 6229604"/>
              <a:gd name="connsiteY1" fmla="*/ 0 h 5722227"/>
              <a:gd name="connsiteX2" fmla="*/ 1135172 w 6229604"/>
              <a:gd name="connsiteY2" fmla="*/ 0 h 5722227"/>
              <a:gd name="connsiteX3" fmla="*/ 1951943 w 6229604"/>
              <a:gd name="connsiteY3" fmla="*/ 0 h 5722227"/>
              <a:gd name="connsiteX4" fmla="*/ 2581825 w 6229604"/>
              <a:gd name="connsiteY4" fmla="*/ 0 h 5722227"/>
              <a:gd name="connsiteX5" fmla="*/ 3211707 w 6229604"/>
              <a:gd name="connsiteY5" fmla="*/ 0 h 5722227"/>
              <a:gd name="connsiteX6" fmla="*/ 4028477 w 6229604"/>
              <a:gd name="connsiteY6" fmla="*/ 0 h 5722227"/>
              <a:gd name="connsiteX7" fmla="*/ 4596063 w 6229604"/>
              <a:gd name="connsiteY7" fmla="*/ 0 h 5722227"/>
              <a:gd name="connsiteX8" fmla="*/ 5412834 w 6229604"/>
              <a:gd name="connsiteY8" fmla="*/ 0 h 5722227"/>
              <a:gd name="connsiteX9" fmla="*/ 6229604 w 6229604"/>
              <a:gd name="connsiteY9" fmla="*/ 0 h 5722227"/>
              <a:gd name="connsiteX10" fmla="*/ 6229604 w 6229604"/>
              <a:gd name="connsiteY10" fmla="*/ 635803 h 5722227"/>
              <a:gd name="connsiteX11" fmla="*/ 6229604 w 6229604"/>
              <a:gd name="connsiteY11" fmla="*/ 1271606 h 5722227"/>
              <a:gd name="connsiteX12" fmla="*/ 6229604 w 6229604"/>
              <a:gd name="connsiteY12" fmla="*/ 1964631 h 5722227"/>
              <a:gd name="connsiteX13" fmla="*/ 6229604 w 6229604"/>
              <a:gd name="connsiteY13" fmla="*/ 2428767 h 5722227"/>
              <a:gd name="connsiteX14" fmla="*/ 6229604 w 6229604"/>
              <a:gd name="connsiteY14" fmla="*/ 3064570 h 5722227"/>
              <a:gd name="connsiteX15" fmla="*/ 6229604 w 6229604"/>
              <a:gd name="connsiteY15" fmla="*/ 3700373 h 5722227"/>
              <a:gd name="connsiteX16" fmla="*/ 6229604 w 6229604"/>
              <a:gd name="connsiteY16" fmla="*/ 4336176 h 5722227"/>
              <a:gd name="connsiteX17" fmla="*/ 6229604 w 6229604"/>
              <a:gd name="connsiteY17" fmla="*/ 5029202 h 5722227"/>
              <a:gd name="connsiteX18" fmla="*/ 6229604 w 6229604"/>
              <a:gd name="connsiteY18" fmla="*/ 5722227 h 5722227"/>
              <a:gd name="connsiteX19" fmla="*/ 5475130 w 6229604"/>
              <a:gd name="connsiteY19" fmla="*/ 5722227 h 5722227"/>
              <a:gd name="connsiteX20" fmla="*/ 4907544 w 6229604"/>
              <a:gd name="connsiteY20" fmla="*/ 5722227 h 5722227"/>
              <a:gd name="connsiteX21" fmla="*/ 4090773 w 6229604"/>
              <a:gd name="connsiteY21" fmla="*/ 5722227 h 5722227"/>
              <a:gd name="connsiteX22" fmla="*/ 3398595 w 6229604"/>
              <a:gd name="connsiteY22" fmla="*/ 5722227 h 5722227"/>
              <a:gd name="connsiteX23" fmla="*/ 2831009 w 6229604"/>
              <a:gd name="connsiteY23" fmla="*/ 5722227 h 5722227"/>
              <a:gd name="connsiteX24" fmla="*/ 2138831 w 6229604"/>
              <a:gd name="connsiteY24" fmla="*/ 5722227 h 5722227"/>
              <a:gd name="connsiteX25" fmla="*/ 1633541 w 6229604"/>
              <a:gd name="connsiteY25" fmla="*/ 5722227 h 5722227"/>
              <a:gd name="connsiteX26" fmla="*/ 1128251 w 6229604"/>
              <a:gd name="connsiteY26" fmla="*/ 5722227 h 5722227"/>
              <a:gd name="connsiteX27" fmla="*/ 0 w 6229604"/>
              <a:gd name="connsiteY27" fmla="*/ 5722227 h 5722227"/>
              <a:gd name="connsiteX28" fmla="*/ 0 w 6229604"/>
              <a:gd name="connsiteY28" fmla="*/ 5200869 h 5722227"/>
              <a:gd name="connsiteX29" fmla="*/ 0 w 6229604"/>
              <a:gd name="connsiteY29" fmla="*/ 4450621 h 5722227"/>
              <a:gd name="connsiteX30" fmla="*/ 0 w 6229604"/>
              <a:gd name="connsiteY30" fmla="*/ 3872040 h 5722227"/>
              <a:gd name="connsiteX31" fmla="*/ 0 w 6229604"/>
              <a:gd name="connsiteY31" fmla="*/ 3407904 h 5722227"/>
              <a:gd name="connsiteX32" fmla="*/ 0 w 6229604"/>
              <a:gd name="connsiteY32" fmla="*/ 2714879 h 5722227"/>
              <a:gd name="connsiteX33" fmla="*/ 0 w 6229604"/>
              <a:gd name="connsiteY33" fmla="*/ 2193520 h 5722227"/>
              <a:gd name="connsiteX34" fmla="*/ 0 w 6229604"/>
              <a:gd name="connsiteY34" fmla="*/ 1500495 h 5722227"/>
              <a:gd name="connsiteX35" fmla="*/ 0 w 6229604"/>
              <a:gd name="connsiteY35" fmla="*/ 750248 h 5722227"/>
              <a:gd name="connsiteX36" fmla="*/ 0 w 6229604"/>
              <a:gd name="connsiteY36" fmla="*/ 0 h 5722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6229604" h="5722227" extrusionOk="0">
                <a:moveTo>
                  <a:pt x="0" y="0"/>
                </a:moveTo>
                <a:cubicBezTo>
                  <a:pt x="134765" y="733"/>
                  <a:pt x="359555" y="-15387"/>
                  <a:pt x="629882" y="0"/>
                </a:cubicBezTo>
                <a:cubicBezTo>
                  <a:pt x="900209" y="15387"/>
                  <a:pt x="965450" y="15937"/>
                  <a:pt x="1135172" y="0"/>
                </a:cubicBezTo>
                <a:cubicBezTo>
                  <a:pt x="1304894" y="-15937"/>
                  <a:pt x="1787212" y="10921"/>
                  <a:pt x="1951943" y="0"/>
                </a:cubicBezTo>
                <a:cubicBezTo>
                  <a:pt x="2116674" y="-10921"/>
                  <a:pt x="2378222" y="13313"/>
                  <a:pt x="2581825" y="0"/>
                </a:cubicBezTo>
                <a:cubicBezTo>
                  <a:pt x="2785428" y="-13313"/>
                  <a:pt x="2915218" y="19972"/>
                  <a:pt x="3211707" y="0"/>
                </a:cubicBezTo>
                <a:cubicBezTo>
                  <a:pt x="3508196" y="-19972"/>
                  <a:pt x="3832828" y="-34359"/>
                  <a:pt x="4028477" y="0"/>
                </a:cubicBezTo>
                <a:cubicBezTo>
                  <a:pt x="4224126" y="34359"/>
                  <a:pt x="4361257" y="4467"/>
                  <a:pt x="4596063" y="0"/>
                </a:cubicBezTo>
                <a:cubicBezTo>
                  <a:pt x="4830869" y="-4467"/>
                  <a:pt x="5091403" y="-7365"/>
                  <a:pt x="5412834" y="0"/>
                </a:cubicBezTo>
                <a:cubicBezTo>
                  <a:pt x="5734265" y="7365"/>
                  <a:pt x="6034988" y="-26786"/>
                  <a:pt x="6229604" y="0"/>
                </a:cubicBezTo>
                <a:cubicBezTo>
                  <a:pt x="6208296" y="256153"/>
                  <a:pt x="6219810" y="335049"/>
                  <a:pt x="6229604" y="635803"/>
                </a:cubicBezTo>
                <a:cubicBezTo>
                  <a:pt x="6239398" y="936557"/>
                  <a:pt x="6230184" y="1092448"/>
                  <a:pt x="6229604" y="1271606"/>
                </a:cubicBezTo>
                <a:cubicBezTo>
                  <a:pt x="6229024" y="1450764"/>
                  <a:pt x="6217841" y="1797531"/>
                  <a:pt x="6229604" y="1964631"/>
                </a:cubicBezTo>
                <a:cubicBezTo>
                  <a:pt x="6241367" y="2131731"/>
                  <a:pt x="6220367" y="2235822"/>
                  <a:pt x="6229604" y="2428767"/>
                </a:cubicBezTo>
                <a:cubicBezTo>
                  <a:pt x="6238841" y="2621712"/>
                  <a:pt x="6220929" y="2925917"/>
                  <a:pt x="6229604" y="3064570"/>
                </a:cubicBezTo>
                <a:cubicBezTo>
                  <a:pt x="6238279" y="3203223"/>
                  <a:pt x="6256755" y="3501958"/>
                  <a:pt x="6229604" y="3700373"/>
                </a:cubicBezTo>
                <a:cubicBezTo>
                  <a:pt x="6202453" y="3898788"/>
                  <a:pt x="6201714" y="4046823"/>
                  <a:pt x="6229604" y="4336176"/>
                </a:cubicBezTo>
                <a:cubicBezTo>
                  <a:pt x="6257494" y="4625529"/>
                  <a:pt x="6258821" y="4774033"/>
                  <a:pt x="6229604" y="5029202"/>
                </a:cubicBezTo>
                <a:cubicBezTo>
                  <a:pt x="6200387" y="5284371"/>
                  <a:pt x="6233334" y="5383875"/>
                  <a:pt x="6229604" y="5722227"/>
                </a:cubicBezTo>
                <a:cubicBezTo>
                  <a:pt x="6016393" y="5707881"/>
                  <a:pt x="5684528" y="5751176"/>
                  <a:pt x="5475130" y="5722227"/>
                </a:cubicBezTo>
                <a:cubicBezTo>
                  <a:pt x="5265732" y="5693278"/>
                  <a:pt x="5082862" y="5732690"/>
                  <a:pt x="4907544" y="5722227"/>
                </a:cubicBezTo>
                <a:cubicBezTo>
                  <a:pt x="4732226" y="5711764"/>
                  <a:pt x="4474837" y="5716289"/>
                  <a:pt x="4090773" y="5722227"/>
                </a:cubicBezTo>
                <a:cubicBezTo>
                  <a:pt x="3706709" y="5728165"/>
                  <a:pt x="3645902" y="5723973"/>
                  <a:pt x="3398595" y="5722227"/>
                </a:cubicBezTo>
                <a:cubicBezTo>
                  <a:pt x="3151288" y="5720481"/>
                  <a:pt x="3001606" y="5732695"/>
                  <a:pt x="2831009" y="5722227"/>
                </a:cubicBezTo>
                <a:cubicBezTo>
                  <a:pt x="2660412" y="5711759"/>
                  <a:pt x="2424161" y="5689878"/>
                  <a:pt x="2138831" y="5722227"/>
                </a:cubicBezTo>
                <a:cubicBezTo>
                  <a:pt x="1853501" y="5754576"/>
                  <a:pt x="1788223" y="5720540"/>
                  <a:pt x="1633541" y="5722227"/>
                </a:cubicBezTo>
                <a:cubicBezTo>
                  <a:pt x="1478859" y="5723915"/>
                  <a:pt x="1324151" y="5739059"/>
                  <a:pt x="1128251" y="5722227"/>
                </a:cubicBezTo>
                <a:cubicBezTo>
                  <a:pt x="932351" y="5705396"/>
                  <a:pt x="522340" y="5691488"/>
                  <a:pt x="0" y="5722227"/>
                </a:cubicBezTo>
                <a:cubicBezTo>
                  <a:pt x="-8445" y="5596771"/>
                  <a:pt x="-11215" y="5344833"/>
                  <a:pt x="0" y="5200869"/>
                </a:cubicBezTo>
                <a:cubicBezTo>
                  <a:pt x="11215" y="5056905"/>
                  <a:pt x="20310" y="4693766"/>
                  <a:pt x="0" y="4450621"/>
                </a:cubicBezTo>
                <a:cubicBezTo>
                  <a:pt x="-20310" y="4207476"/>
                  <a:pt x="817" y="4075053"/>
                  <a:pt x="0" y="3872040"/>
                </a:cubicBezTo>
                <a:cubicBezTo>
                  <a:pt x="-817" y="3669027"/>
                  <a:pt x="-21729" y="3595882"/>
                  <a:pt x="0" y="3407904"/>
                </a:cubicBezTo>
                <a:cubicBezTo>
                  <a:pt x="21729" y="3219926"/>
                  <a:pt x="-30605" y="3052469"/>
                  <a:pt x="0" y="2714879"/>
                </a:cubicBezTo>
                <a:cubicBezTo>
                  <a:pt x="30605" y="2377289"/>
                  <a:pt x="-16081" y="2430808"/>
                  <a:pt x="0" y="2193520"/>
                </a:cubicBezTo>
                <a:cubicBezTo>
                  <a:pt x="16081" y="1956232"/>
                  <a:pt x="18120" y="1817979"/>
                  <a:pt x="0" y="1500495"/>
                </a:cubicBezTo>
                <a:cubicBezTo>
                  <a:pt x="-18120" y="1183011"/>
                  <a:pt x="23969" y="972269"/>
                  <a:pt x="0" y="750248"/>
                </a:cubicBezTo>
                <a:cubicBezTo>
                  <a:pt x="-23969" y="528227"/>
                  <a:pt x="-3769" y="358360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6508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7" name="Rectangle 71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8A6490-1E0B-4657-9955-261AFD155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US" sz="5600"/>
              <a:t>Assignment </a:t>
            </a:r>
          </a:p>
        </p:txBody>
      </p:sp>
      <p:sp>
        <p:nvSpPr>
          <p:cNvPr id="78" name="Rectangle 6">
            <a:extLst>
              <a:ext uri="{FF2B5EF4-FFF2-40B4-BE49-F238E27FC236}">
                <a16:creationId xmlns:a16="http://schemas.microsoft.com/office/drawing/2014/main" id="{3CE8AF5E-D374-4CF1-90CC-35CF73B81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0936" y="2386584"/>
            <a:ext cx="4114800" cy="18288"/>
          </a:xfrm>
          <a:custGeom>
            <a:avLst/>
            <a:gdLst>
              <a:gd name="connsiteX0" fmla="*/ 0 w 4114800"/>
              <a:gd name="connsiteY0" fmla="*/ 0 h 18288"/>
              <a:gd name="connsiteX1" fmla="*/ 768096 w 4114800"/>
              <a:gd name="connsiteY1" fmla="*/ 0 h 18288"/>
              <a:gd name="connsiteX2" fmla="*/ 1495044 w 4114800"/>
              <a:gd name="connsiteY2" fmla="*/ 0 h 18288"/>
              <a:gd name="connsiteX3" fmla="*/ 2221992 w 4114800"/>
              <a:gd name="connsiteY3" fmla="*/ 0 h 18288"/>
              <a:gd name="connsiteX4" fmla="*/ 2784348 w 4114800"/>
              <a:gd name="connsiteY4" fmla="*/ 0 h 18288"/>
              <a:gd name="connsiteX5" fmla="*/ 3387852 w 4114800"/>
              <a:gd name="connsiteY5" fmla="*/ 0 h 18288"/>
              <a:gd name="connsiteX6" fmla="*/ 4114800 w 4114800"/>
              <a:gd name="connsiteY6" fmla="*/ 0 h 18288"/>
              <a:gd name="connsiteX7" fmla="*/ 4114800 w 4114800"/>
              <a:gd name="connsiteY7" fmla="*/ 18288 h 18288"/>
              <a:gd name="connsiteX8" fmla="*/ 3429000 w 4114800"/>
              <a:gd name="connsiteY8" fmla="*/ 18288 h 18288"/>
              <a:gd name="connsiteX9" fmla="*/ 2866644 w 4114800"/>
              <a:gd name="connsiteY9" fmla="*/ 18288 h 18288"/>
              <a:gd name="connsiteX10" fmla="*/ 2304288 w 4114800"/>
              <a:gd name="connsiteY10" fmla="*/ 18288 h 18288"/>
              <a:gd name="connsiteX11" fmla="*/ 1577340 w 4114800"/>
              <a:gd name="connsiteY11" fmla="*/ 18288 h 18288"/>
              <a:gd name="connsiteX12" fmla="*/ 973836 w 4114800"/>
              <a:gd name="connsiteY12" fmla="*/ 18288 h 18288"/>
              <a:gd name="connsiteX13" fmla="*/ 0 w 4114800"/>
              <a:gd name="connsiteY13" fmla="*/ 18288 h 18288"/>
              <a:gd name="connsiteX14" fmla="*/ 0 w 4114800"/>
              <a:gd name="connsiteY1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114800" h="18288" fill="none" extrusionOk="0">
                <a:moveTo>
                  <a:pt x="0" y="0"/>
                </a:moveTo>
                <a:cubicBezTo>
                  <a:pt x="338280" y="-26110"/>
                  <a:pt x="483942" y="6555"/>
                  <a:pt x="768096" y="0"/>
                </a:cubicBezTo>
                <a:cubicBezTo>
                  <a:pt x="1052250" y="-6555"/>
                  <a:pt x="1331484" y="24616"/>
                  <a:pt x="1495044" y="0"/>
                </a:cubicBezTo>
                <a:cubicBezTo>
                  <a:pt x="1658604" y="-24616"/>
                  <a:pt x="2056661" y="-33562"/>
                  <a:pt x="2221992" y="0"/>
                </a:cubicBezTo>
                <a:cubicBezTo>
                  <a:pt x="2387323" y="33562"/>
                  <a:pt x="2629463" y="-20094"/>
                  <a:pt x="2784348" y="0"/>
                </a:cubicBezTo>
                <a:cubicBezTo>
                  <a:pt x="2939233" y="20094"/>
                  <a:pt x="3151981" y="1524"/>
                  <a:pt x="3387852" y="0"/>
                </a:cubicBezTo>
                <a:cubicBezTo>
                  <a:pt x="3623723" y="-1524"/>
                  <a:pt x="3882724" y="26165"/>
                  <a:pt x="4114800" y="0"/>
                </a:cubicBezTo>
                <a:cubicBezTo>
                  <a:pt x="4114300" y="8855"/>
                  <a:pt x="4114909" y="14521"/>
                  <a:pt x="4114800" y="18288"/>
                </a:cubicBezTo>
                <a:cubicBezTo>
                  <a:pt x="3910038" y="37744"/>
                  <a:pt x="3683432" y="-3969"/>
                  <a:pt x="3429000" y="18288"/>
                </a:cubicBezTo>
                <a:cubicBezTo>
                  <a:pt x="3174568" y="40545"/>
                  <a:pt x="3085815" y="44166"/>
                  <a:pt x="2866644" y="18288"/>
                </a:cubicBezTo>
                <a:cubicBezTo>
                  <a:pt x="2647473" y="-7590"/>
                  <a:pt x="2580474" y="31338"/>
                  <a:pt x="2304288" y="18288"/>
                </a:cubicBezTo>
                <a:cubicBezTo>
                  <a:pt x="2028102" y="5238"/>
                  <a:pt x="1863008" y="-2001"/>
                  <a:pt x="1577340" y="18288"/>
                </a:cubicBezTo>
                <a:cubicBezTo>
                  <a:pt x="1291672" y="38577"/>
                  <a:pt x="1243931" y="9893"/>
                  <a:pt x="973836" y="18288"/>
                </a:cubicBezTo>
                <a:cubicBezTo>
                  <a:pt x="703741" y="26683"/>
                  <a:pt x="317656" y="-5910"/>
                  <a:pt x="0" y="18288"/>
                </a:cubicBezTo>
                <a:cubicBezTo>
                  <a:pt x="683" y="12014"/>
                  <a:pt x="724" y="5908"/>
                  <a:pt x="0" y="0"/>
                </a:cubicBezTo>
                <a:close/>
              </a:path>
              <a:path w="4114800" h="18288" stroke="0" extrusionOk="0">
                <a:moveTo>
                  <a:pt x="0" y="0"/>
                </a:moveTo>
                <a:cubicBezTo>
                  <a:pt x="276109" y="5266"/>
                  <a:pt x="325589" y="-19584"/>
                  <a:pt x="644652" y="0"/>
                </a:cubicBezTo>
                <a:cubicBezTo>
                  <a:pt x="963715" y="19584"/>
                  <a:pt x="1064991" y="6066"/>
                  <a:pt x="1207008" y="0"/>
                </a:cubicBezTo>
                <a:cubicBezTo>
                  <a:pt x="1349025" y="-6066"/>
                  <a:pt x="1791724" y="14506"/>
                  <a:pt x="1975104" y="0"/>
                </a:cubicBezTo>
                <a:cubicBezTo>
                  <a:pt x="2158484" y="-14506"/>
                  <a:pt x="2397469" y="20822"/>
                  <a:pt x="2619756" y="0"/>
                </a:cubicBezTo>
                <a:cubicBezTo>
                  <a:pt x="2842043" y="-20822"/>
                  <a:pt x="2992157" y="20388"/>
                  <a:pt x="3264408" y="0"/>
                </a:cubicBezTo>
                <a:cubicBezTo>
                  <a:pt x="3536659" y="-20388"/>
                  <a:pt x="3855620" y="38211"/>
                  <a:pt x="4114800" y="0"/>
                </a:cubicBezTo>
                <a:cubicBezTo>
                  <a:pt x="4113902" y="7180"/>
                  <a:pt x="4114969" y="13790"/>
                  <a:pt x="4114800" y="18288"/>
                </a:cubicBezTo>
                <a:cubicBezTo>
                  <a:pt x="3968901" y="8593"/>
                  <a:pt x="3623428" y="17559"/>
                  <a:pt x="3429000" y="18288"/>
                </a:cubicBezTo>
                <a:cubicBezTo>
                  <a:pt x="3234572" y="19017"/>
                  <a:pt x="3085079" y="41804"/>
                  <a:pt x="2866644" y="18288"/>
                </a:cubicBezTo>
                <a:cubicBezTo>
                  <a:pt x="2648209" y="-5228"/>
                  <a:pt x="2451737" y="24580"/>
                  <a:pt x="2180844" y="18288"/>
                </a:cubicBezTo>
                <a:cubicBezTo>
                  <a:pt x="1909951" y="11996"/>
                  <a:pt x="1681589" y="12244"/>
                  <a:pt x="1495044" y="18288"/>
                </a:cubicBezTo>
                <a:cubicBezTo>
                  <a:pt x="1308499" y="24332"/>
                  <a:pt x="1136614" y="21789"/>
                  <a:pt x="850392" y="18288"/>
                </a:cubicBezTo>
                <a:cubicBezTo>
                  <a:pt x="564170" y="14787"/>
                  <a:pt x="210636" y="54701"/>
                  <a:pt x="0" y="18288"/>
                </a:cubicBezTo>
                <a:cubicBezTo>
                  <a:pt x="571" y="10093"/>
                  <a:pt x="-125" y="8407"/>
                  <a:pt x="0" y="0"/>
                </a:cubicBezTo>
                <a:close/>
              </a:path>
            </a:pathLst>
          </a:custGeom>
          <a:solidFill>
            <a:srgbClr val="0FCA00"/>
          </a:solidFill>
          <a:ln w="38100" cap="rnd">
            <a:solidFill>
              <a:srgbClr val="0FCA00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482EB-0EDD-406B-9F44-3CDCE0E813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en-US" b="0" i="0" dirty="0">
                <a:effectLst/>
                <a:latin typeface="Open Sans"/>
              </a:rPr>
              <a:t>Implementing  Decoder Nx2^N using  Generic, decoder 2x4 network ,and for loop in VHDL.</a:t>
            </a:r>
          </a:p>
          <a:p>
            <a:r>
              <a:rPr lang="en-US" dirty="0">
                <a:latin typeface="Open Sans"/>
              </a:rPr>
              <a:t>This figure is showing the circuit of the implemented design.</a:t>
            </a:r>
          </a:p>
          <a:p>
            <a:endParaRPr lang="en-US" b="0" i="0" dirty="0">
              <a:effectLst/>
              <a:latin typeface="Open Sans"/>
            </a:endParaRPr>
          </a:p>
          <a:p>
            <a:endParaRPr lang="en-US" b="0" i="0" dirty="0">
              <a:effectLst/>
              <a:latin typeface="Open Sans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5755403" y="1971579"/>
              <a:ext cx="360" cy="216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37403" y="1956150"/>
                <a:ext cx="36000" cy="32709"/>
              </a:xfrm>
              <a:prstGeom prst="rect">
                <a:avLst/>
              </a:prstGeom>
            </p:spPr>
          </p:pic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65404B3B-BE50-4E16-80B5-617509BC92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0478" y="640080"/>
            <a:ext cx="6737538" cy="5448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003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7000">
              <a:srgbClr val="C5C56F"/>
            </a:gs>
            <a:gs pos="0">
              <a:srgbClr val="92D050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DE393-1B98-44AB-B96F-746F9EE95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Steps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A13842-F6F3-461F-A304-86B3677682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Decoder2x4 entity created.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Decoder Nx2^N entity created. Using “</a:t>
            </a:r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generic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 allows us to change the size of the decoder to the desired value of N.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the “</a:t>
            </a:r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generate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in the RTL allows to generate all the components needed.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our code: we created 6x64 decoder for the purpose of getting the mission done, but the implementation is only 5x32</a:t>
            </a:r>
          </a:p>
        </p:txBody>
      </p:sp>
    </p:spTree>
    <p:extLst>
      <p:ext uri="{BB962C8B-B14F-4D97-AF65-F5344CB8AC3E}">
        <p14:creationId xmlns:p14="http://schemas.microsoft.com/office/powerpoint/2010/main" val="2527838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6906711-0AFB-47DD-A4B6-4E94B38B8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A91F649-894C-41F6-A21D-3D1AC558E9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877832"/>
          </a:xfrm>
          <a:custGeom>
            <a:avLst/>
            <a:gdLst>
              <a:gd name="connsiteX0" fmla="*/ 6789701 w 12192000"/>
              <a:gd name="connsiteY0" fmla="*/ 2809623 h 2877832"/>
              <a:gd name="connsiteX1" fmla="*/ 6788702 w 12192000"/>
              <a:gd name="connsiteY1" fmla="*/ 2809701 h 2877832"/>
              <a:gd name="connsiteX2" fmla="*/ 6788476 w 12192000"/>
              <a:gd name="connsiteY2" fmla="*/ 2810235 h 2877832"/>
              <a:gd name="connsiteX3" fmla="*/ 0 w 12192000"/>
              <a:gd name="connsiteY3" fmla="*/ 0 h 2877832"/>
              <a:gd name="connsiteX4" fmla="*/ 12192000 w 12192000"/>
              <a:gd name="connsiteY4" fmla="*/ 0 h 2877832"/>
              <a:gd name="connsiteX5" fmla="*/ 12192000 w 12192000"/>
              <a:gd name="connsiteY5" fmla="*/ 1915388 h 2877832"/>
              <a:gd name="connsiteX6" fmla="*/ 12061096 w 12192000"/>
              <a:gd name="connsiteY6" fmla="*/ 1954428 h 2877832"/>
              <a:gd name="connsiteX7" fmla="*/ 11676800 w 12192000"/>
              <a:gd name="connsiteY7" fmla="*/ 2058003 h 2877832"/>
              <a:gd name="connsiteX8" fmla="*/ 10425355 w 12192000"/>
              <a:gd name="connsiteY8" fmla="*/ 2341542 h 2877832"/>
              <a:gd name="connsiteX9" fmla="*/ 9424022 w 12192000"/>
              <a:gd name="connsiteY9" fmla="*/ 2516704 h 2877832"/>
              <a:gd name="connsiteX10" fmla="*/ 8458419 w 12192000"/>
              <a:gd name="connsiteY10" fmla="*/ 2650405 h 2877832"/>
              <a:gd name="connsiteX11" fmla="*/ 7715970 w 12192000"/>
              <a:gd name="connsiteY11" fmla="*/ 2730352 h 2877832"/>
              <a:gd name="connsiteX12" fmla="*/ 6951716 w 12192000"/>
              <a:gd name="connsiteY12" fmla="*/ 2796132 h 2877832"/>
              <a:gd name="connsiteX13" fmla="*/ 6936303 w 12192000"/>
              <a:gd name="connsiteY13" fmla="*/ 2798203 h 2877832"/>
              <a:gd name="connsiteX14" fmla="*/ 6790448 w 12192000"/>
              <a:gd name="connsiteY14" fmla="*/ 2809564 h 2877832"/>
              <a:gd name="connsiteX15" fmla="*/ 6799941 w 12192000"/>
              <a:gd name="connsiteY15" fmla="*/ 2811384 h 2877832"/>
              <a:gd name="connsiteX16" fmla="*/ 6835432 w 12192000"/>
              <a:gd name="connsiteY16" fmla="*/ 2809677 h 2877832"/>
              <a:gd name="connsiteX17" fmla="*/ 6884003 w 12192000"/>
              <a:gd name="connsiteY17" fmla="*/ 2806699 h 2877832"/>
              <a:gd name="connsiteX18" fmla="*/ 7578771 w 12192000"/>
              <a:gd name="connsiteY18" fmla="*/ 2774172 h 2877832"/>
              <a:gd name="connsiteX19" fmla="*/ 8623845 w 12192000"/>
              <a:gd name="connsiteY19" fmla="*/ 2687275 h 2877832"/>
              <a:gd name="connsiteX20" fmla="*/ 9479970 w 12192000"/>
              <a:gd name="connsiteY20" fmla="*/ 2583369 h 2877832"/>
              <a:gd name="connsiteX21" fmla="*/ 10629308 w 12192000"/>
              <a:gd name="connsiteY21" fmla="*/ 2389212 h 2877832"/>
              <a:gd name="connsiteX22" fmla="*/ 11998498 w 12192000"/>
              <a:gd name="connsiteY22" fmla="*/ 2063218 h 2877832"/>
              <a:gd name="connsiteX23" fmla="*/ 12192000 w 12192000"/>
              <a:gd name="connsiteY23" fmla="*/ 2006219 h 2877832"/>
              <a:gd name="connsiteX24" fmla="*/ 12192000 w 12192000"/>
              <a:gd name="connsiteY24" fmla="*/ 2060956 h 2877832"/>
              <a:gd name="connsiteX25" fmla="*/ 11829257 w 12192000"/>
              <a:gd name="connsiteY25" fmla="*/ 2166255 h 2877832"/>
              <a:gd name="connsiteX26" fmla="*/ 10939183 w 12192000"/>
              <a:gd name="connsiteY26" fmla="*/ 2380770 h 2877832"/>
              <a:gd name="connsiteX27" fmla="*/ 9985530 w 12192000"/>
              <a:gd name="connsiteY27" fmla="*/ 2560775 h 2877832"/>
              <a:gd name="connsiteX28" fmla="*/ 9186882 w 12192000"/>
              <a:gd name="connsiteY28" fmla="*/ 2676722 h 2877832"/>
              <a:gd name="connsiteX29" fmla="*/ 8578198 w 12192000"/>
              <a:gd name="connsiteY29" fmla="*/ 2746241 h 2877832"/>
              <a:gd name="connsiteX30" fmla="*/ 7864358 w 12192000"/>
              <a:gd name="connsiteY30" fmla="*/ 2807692 h 2877832"/>
              <a:gd name="connsiteX31" fmla="*/ 6935502 w 12192000"/>
              <a:gd name="connsiteY31" fmla="*/ 2859086 h 2877832"/>
              <a:gd name="connsiteX32" fmla="*/ 6477750 w 12192000"/>
              <a:gd name="connsiteY32" fmla="*/ 2872989 h 2877832"/>
              <a:gd name="connsiteX33" fmla="*/ 6362294 w 12192000"/>
              <a:gd name="connsiteY33" fmla="*/ 2877832 h 2877832"/>
              <a:gd name="connsiteX34" fmla="*/ 6057129 w 12192000"/>
              <a:gd name="connsiteY34" fmla="*/ 2877832 h 2877832"/>
              <a:gd name="connsiteX35" fmla="*/ 5977784 w 12192000"/>
              <a:gd name="connsiteY35" fmla="*/ 2873238 h 2877832"/>
              <a:gd name="connsiteX36" fmla="*/ 5265087 w 12192000"/>
              <a:gd name="connsiteY36" fmla="*/ 2836989 h 2877832"/>
              <a:gd name="connsiteX37" fmla="*/ 4346277 w 12192000"/>
              <a:gd name="connsiteY37" fmla="*/ 2774919 h 2877832"/>
              <a:gd name="connsiteX38" fmla="*/ 3373045 w 12192000"/>
              <a:gd name="connsiteY38" fmla="*/ 2676350 h 2877832"/>
              <a:gd name="connsiteX39" fmla="*/ 2362173 w 12192000"/>
              <a:gd name="connsiteY39" fmla="*/ 2557423 h 2877832"/>
              <a:gd name="connsiteX40" fmla="*/ 1233178 w 12192000"/>
              <a:gd name="connsiteY40" fmla="*/ 2384247 h 2877832"/>
              <a:gd name="connsiteX41" fmla="*/ 68500 w 12192000"/>
              <a:gd name="connsiteY41" fmla="*/ 2144540 h 2877832"/>
              <a:gd name="connsiteX42" fmla="*/ 0 w 12192000"/>
              <a:gd name="connsiteY42" fmla="*/ 2127185 h 2877832"/>
              <a:gd name="connsiteX43" fmla="*/ 0 w 12192000"/>
              <a:gd name="connsiteY43" fmla="*/ 2070696 h 2877832"/>
              <a:gd name="connsiteX44" fmla="*/ 72441 w 12192000"/>
              <a:gd name="connsiteY44" fmla="*/ 2089473 h 2877832"/>
              <a:gd name="connsiteX45" fmla="*/ 600716 w 12192000"/>
              <a:gd name="connsiteY45" fmla="*/ 2207843 h 2877832"/>
              <a:gd name="connsiteX46" fmla="*/ 1769512 w 12192000"/>
              <a:gd name="connsiteY46" fmla="*/ 2418011 h 2877832"/>
              <a:gd name="connsiteX47" fmla="*/ 2613554 w 12192000"/>
              <a:gd name="connsiteY47" fmla="*/ 2534953 h 2877832"/>
              <a:gd name="connsiteX48" fmla="*/ 2581134 w 12192000"/>
              <a:gd name="connsiteY48" fmla="*/ 2525022 h 2877832"/>
              <a:gd name="connsiteX49" fmla="*/ 1112635 w 12192000"/>
              <a:gd name="connsiteY49" fmla="*/ 2192325 h 2877832"/>
              <a:gd name="connsiteX50" fmla="*/ 420412 w 12192000"/>
              <a:gd name="connsiteY50" fmla="*/ 1992892 h 2877832"/>
              <a:gd name="connsiteX51" fmla="*/ 0 w 12192000"/>
              <a:gd name="connsiteY51" fmla="*/ 1853975 h 28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877832">
                <a:moveTo>
                  <a:pt x="6789701" y="2809623"/>
                </a:moveTo>
                <a:lnTo>
                  <a:pt x="6788702" y="2809701"/>
                </a:lnTo>
                <a:lnTo>
                  <a:pt x="6788476" y="281023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1915388"/>
                </a:lnTo>
                <a:lnTo>
                  <a:pt x="12061096" y="1954428"/>
                </a:lnTo>
                <a:cubicBezTo>
                  <a:pt x="11933500" y="1990642"/>
                  <a:pt x="11805390" y="2025171"/>
                  <a:pt x="11676800" y="2058003"/>
                </a:cubicBezTo>
                <a:cubicBezTo>
                  <a:pt x="11262789" y="2165510"/>
                  <a:pt x="10845343" y="2259112"/>
                  <a:pt x="10425355" y="2341542"/>
                </a:cubicBezTo>
                <a:cubicBezTo>
                  <a:pt x="10092810" y="2406753"/>
                  <a:pt x="9759033" y="2465150"/>
                  <a:pt x="9424022" y="2516704"/>
                </a:cubicBezTo>
                <a:cubicBezTo>
                  <a:pt x="9102997" y="2566361"/>
                  <a:pt x="8781133" y="2610928"/>
                  <a:pt x="8458419" y="2650405"/>
                </a:cubicBezTo>
                <a:cubicBezTo>
                  <a:pt x="8211360" y="2680571"/>
                  <a:pt x="7963792" y="2706144"/>
                  <a:pt x="7715970" y="2730352"/>
                </a:cubicBezTo>
                <a:lnTo>
                  <a:pt x="6951716" y="2796132"/>
                </a:lnTo>
                <a:lnTo>
                  <a:pt x="6936303" y="2798203"/>
                </a:lnTo>
                <a:lnTo>
                  <a:pt x="6790448" y="2809564"/>
                </a:lnTo>
                <a:lnTo>
                  <a:pt x="6799941" y="2811384"/>
                </a:lnTo>
                <a:cubicBezTo>
                  <a:pt x="6811623" y="2811850"/>
                  <a:pt x="6823734" y="2809677"/>
                  <a:pt x="6835432" y="2809677"/>
                </a:cubicBezTo>
                <a:cubicBezTo>
                  <a:pt x="6851580" y="2809677"/>
                  <a:pt x="6867729" y="2807070"/>
                  <a:pt x="6884003" y="2806699"/>
                </a:cubicBezTo>
                <a:cubicBezTo>
                  <a:pt x="7115805" y="2801237"/>
                  <a:pt x="7347351" y="2789070"/>
                  <a:pt x="7578771" y="2774172"/>
                </a:cubicBezTo>
                <a:cubicBezTo>
                  <a:pt x="7927552" y="2751704"/>
                  <a:pt x="8276080" y="2723525"/>
                  <a:pt x="8623845" y="2687275"/>
                </a:cubicBezTo>
                <a:cubicBezTo>
                  <a:pt x="8909939" y="2657977"/>
                  <a:pt x="9195310" y="2623342"/>
                  <a:pt x="9479970" y="2583369"/>
                </a:cubicBezTo>
                <a:cubicBezTo>
                  <a:pt x="9864901" y="2528995"/>
                  <a:pt x="10248014" y="2464281"/>
                  <a:pt x="10629308" y="2389212"/>
                </a:cubicBezTo>
                <a:cubicBezTo>
                  <a:pt x="11090114" y="2298092"/>
                  <a:pt x="11546975" y="2190586"/>
                  <a:pt x="11998498" y="2063218"/>
                </a:cubicBezTo>
                <a:lnTo>
                  <a:pt x="12192000" y="2006219"/>
                </a:lnTo>
                <a:lnTo>
                  <a:pt x="12192000" y="2060956"/>
                </a:lnTo>
                <a:lnTo>
                  <a:pt x="11829257" y="2166255"/>
                </a:lnTo>
                <a:cubicBezTo>
                  <a:pt x="11534769" y="2245952"/>
                  <a:pt x="11238120" y="2316838"/>
                  <a:pt x="10939183" y="2380770"/>
                </a:cubicBezTo>
                <a:cubicBezTo>
                  <a:pt x="10622824" y="2448552"/>
                  <a:pt x="10304941" y="2508549"/>
                  <a:pt x="9985530" y="2560775"/>
                </a:cubicBezTo>
                <a:cubicBezTo>
                  <a:pt x="9720036" y="2604224"/>
                  <a:pt x="9453814" y="2642869"/>
                  <a:pt x="9186882" y="2676722"/>
                </a:cubicBezTo>
                <a:cubicBezTo>
                  <a:pt x="8984197" y="2702296"/>
                  <a:pt x="8781514" y="2726379"/>
                  <a:pt x="8578198" y="2746241"/>
                </a:cubicBezTo>
                <a:cubicBezTo>
                  <a:pt x="8340547" y="2768961"/>
                  <a:pt x="8102644" y="2790436"/>
                  <a:pt x="7864358" y="2807692"/>
                </a:cubicBezTo>
                <a:cubicBezTo>
                  <a:pt x="7554994" y="2830036"/>
                  <a:pt x="7245502" y="2847914"/>
                  <a:pt x="6935502" y="2859086"/>
                </a:cubicBezTo>
                <a:cubicBezTo>
                  <a:pt x="6782917" y="2864549"/>
                  <a:pt x="6630334" y="2868397"/>
                  <a:pt x="6477750" y="2872989"/>
                </a:cubicBezTo>
                <a:cubicBezTo>
                  <a:pt x="6439195" y="2870905"/>
                  <a:pt x="6400529" y="2872530"/>
                  <a:pt x="6362294" y="2877832"/>
                </a:cubicBezTo>
                <a:lnTo>
                  <a:pt x="6057129" y="2877832"/>
                </a:lnTo>
                <a:lnTo>
                  <a:pt x="5977784" y="2873238"/>
                </a:lnTo>
                <a:cubicBezTo>
                  <a:pt x="5740261" y="2860825"/>
                  <a:pt x="5502739" y="2847046"/>
                  <a:pt x="5265087" y="2836989"/>
                </a:cubicBezTo>
                <a:cubicBezTo>
                  <a:pt x="4958267" y="2824573"/>
                  <a:pt x="4651826" y="2804093"/>
                  <a:pt x="4346277" y="2774919"/>
                </a:cubicBezTo>
                <a:cubicBezTo>
                  <a:pt x="4021654" y="2744007"/>
                  <a:pt x="3697795" y="2709372"/>
                  <a:pt x="3373045" y="2676350"/>
                </a:cubicBezTo>
                <a:cubicBezTo>
                  <a:pt x="3035412" y="2642088"/>
                  <a:pt x="2698456" y="2602449"/>
                  <a:pt x="2362173" y="2557423"/>
                </a:cubicBezTo>
                <a:cubicBezTo>
                  <a:pt x="1984692" y="2507270"/>
                  <a:pt x="1608364" y="2449544"/>
                  <a:pt x="1233178" y="2384247"/>
                </a:cubicBezTo>
                <a:cubicBezTo>
                  <a:pt x="842181" y="2315534"/>
                  <a:pt x="453758" y="2237046"/>
                  <a:pt x="68500" y="2144540"/>
                </a:cubicBezTo>
                <a:lnTo>
                  <a:pt x="0" y="2127185"/>
                </a:lnTo>
                <a:lnTo>
                  <a:pt x="0" y="2070696"/>
                </a:lnTo>
                <a:lnTo>
                  <a:pt x="72441" y="2089473"/>
                </a:lnTo>
                <a:cubicBezTo>
                  <a:pt x="247961" y="2131651"/>
                  <a:pt x="424164" y="2170911"/>
                  <a:pt x="600716" y="2207843"/>
                </a:cubicBezTo>
                <a:cubicBezTo>
                  <a:pt x="988279" y="2288657"/>
                  <a:pt x="1378133" y="2357555"/>
                  <a:pt x="1769512" y="2418011"/>
                </a:cubicBezTo>
                <a:cubicBezTo>
                  <a:pt x="2052426" y="2461587"/>
                  <a:pt x="2335725" y="2501684"/>
                  <a:pt x="2613554" y="2534953"/>
                </a:cubicBezTo>
                <a:cubicBezTo>
                  <a:pt x="2605544" y="2537560"/>
                  <a:pt x="2594611" y="2527504"/>
                  <a:pt x="2581134" y="2525022"/>
                </a:cubicBezTo>
                <a:cubicBezTo>
                  <a:pt x="2087178" y="2433070"/>
                  <a:pt x="1597684" y="2322177"/>
                  <a:pt x="1112635" y="2192325"/>
                </a:cubicBezTo>
                <a:cubicBezTo>
                  <a:pt x="880453" y="2130254"/>
                  <a:pt x="649713" y="2063776"/>
                  <a:pt x="420412" y="1992892"/>
                </a:cubicBezTo>
                <a:lnTo>
                  <a:pt x="0" y="1853975"/>
                </a:lnTo>
                <a:close/>
              </a:path>
            </a:pathLst>
          </a:custGeom>
          <a:solidFill>
            <a:srgbClr val="D5C2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EA2587-5238-4BE3-9302-594C73FE0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390525"/>
            <a:ext cx="10909640" cy="15103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dirty="0">
                <a:solidFill>
                  <a:srgbClr val="FFFFFF"/>
                </a:solidFill>
              </a:rPr>
              <a:t>Test Bench Results:</a:t>
            </a:r>
          </a:p>
        </p:txBody>
      </p:sp>
      <p:sp>
        <p:nvSpPr>
          <p:cNvPr id="15" name="Rectangle 7">
            <a:extLst>
              <a:ext uri="{FF2B5EF4-FFF2-40B4-BE49-F238E27FC236}">
                <a16:creationId xmlns:a16="http://schemas.microsoft.com/office/drawing/2014/main" id="{56037404-66BD-46B5-9323-1B53131967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1753266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38100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5523860-8012-4204-BB60-41C18DF10A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Simulation from Vivado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8AC566E-AF0B-41DB-80D7-B793A48CC9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399" y="3010890"/>
            <a:ext cx="10439401" cy="2826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393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5500">
              <a:srgbClr val="92D050"/>
            </a:gs>
            <a:gs pos="37000">
              <a:srgbClr val="92D050"/>
            </a:gs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59AB4C8-9178-4F7A-8404-6890510B5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4E874A-D6E2-4349-AA29-395B78C8F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356388"/>
            <a:ext cx="10909640" cy="275901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9300"/>
              <a:t>Power and Resources </a:t>
            </a:r>
          </a:p>
        </p:txBody>
      </p:sp>
      <p:sp>
        <p:nvSpPr>
          <p:cNvPr id="19" name="Date Placeholder 26">
            <a:extLst>
              <a:ext uri="{FF2B5EF4-FFF2-40B4-BE49-F238E27FC236}">
                <a16:creationId xmlns:a16="http://schemas.microsoft.com/office/drawing/2014/main" id="{CFDC8673-ECDC-4BBF-85A0-B3C8BF5D5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Footer Placeholder 27">
            <a:extLst>
              <a:ext uri="{FF2B5EF4-FFF2-40B4-BE49-F238E27FC236}">
                <a16:creationId xmlns:a16="http://schemas.microsoft.com/office/drawing/2014/main" id="{98563585-019D-4DED-B8F2-11788F2B3D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Slide Number Placeholder 28">
            <a:extLst>
              <a:ext uri="{FF2B5EF4-FFF2-40B4-BE49-F238E27FC236}">
                <a16:creationId xmlns:a16="http://schemas.microsoft.com/office/drawing/2014/main" id="{41D92710-32AD-4D92-A7BE-0C32FB75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ectangle 6">
            <a:extLst>
              <a:ext uri="{FF2B5EF4-FFF2-40B4-BE49-F238E27FC236}">
                <a16:creationId xmlns:a16="http://schemas.microsoft.com/office/drawing/2014/main" id="{E6C0DD6B-6AA3-448F-9B99-8386295BC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10000" y="3166330"/>
            <a:ext cx="4572000" cy="27432"/>
          </a:xfrm>
          <a:custGeom>
            <a:avLst/>
            <a:gdLst>
              <a:gd name="connsiteX0" fmla="*/ 0 w 4572000"/>
              <a:gd name="connsiteY0" fmla="*/ 0 h 27432"/>
              <a:gd name="connsiteX1" fmla="*/ 607423 w 4572000"/>
              <a:gd name="connsiteY1" fmla="*/ 0 h 27432"/>
              <a:gd name="connsiteX2" fmla="*/ 1123406 w 4572000"/>
              <a:gd name="connsiteY2" fmla="*/ 0 h 27432"/>
              <a:gd name="connsiteX3" fmla="*/ 1685109 w 4572000"/>
              <a:gd name="connsiteY3" fmla="*/ 0 h 27432"/>
              <a:gd name="connsiteX4" fmla="*/ 2383971 w 4572000"/>
              <a:gd name="connsiteY4" fmla="*/ 0 h 27432"/>
              <a:gd name="connsiteX5" fmla="*/ 2991394 w 4572000"/>
              <a:gd name="connsiteY5" fmla="*/ 0 h 27432"/>
              <a:gd name="connsiteX6" fmla="*/ 3553097 w 4572000"/>
              <a:gd name="connsiteY6" fmla="*/ 0 h 27432"/>
              <a:gd name="connsiteX7" fmla="*/ 4572000 w 4572000"/>
              <a:gd name="connsiteY7" fmla="*/ 0 h 27432"/>
              <a:gd name="connsiteX8" fmla="*/ 4572000 w 4572000"/>
              <a:gd name="connsiteY8" fmla="*/ 27432 h 27432"/>
              <a:gd name="connsiteX9" fmla="*/ 3918857 w 4572000"/>
              <a:gd name="connsiteY9" fmla="*/ 27432 h 27432"/>
              <a:gd name="connsiteX10" fmla="*/ 3357154 w 4572000"/>
              <a:gd name="connsiteY10" fmla="*/ 27432 h 27432"/>
              <a:gd name="connsiteX11" fmla="*/ 2612571 w 4572000"/>
              <a:gd name="connsiteY11" fmla="*/ 27432 h 27432"/>
              <a:gd name="connsiteX12" fmla="*/ 2005149 w 4572000"/>
              <a:gd name="connsiteY12" fmla="*/ 27432 h 27432"/>
              <a:gd name="connsiteX13" fmla="*/ 1489166 w 4572000"/>
              <a:gd name="connsiteY13" fmla="*/ 27432 h 27432"/>
              <a:gd name="connsiteX14" fmla="*/ 790303 w 4572000"/>
              <a:gd name="connsiteY14" fmla="*/ 27432 h 27432"/>
              <a:gd name="connsiteX15" fmla="*/ 0 w 4572000"/>
              <a:gd name="connsiteY15" fmla="*/ 27432 h 27432"/>
              <a:gd name="connsiteX16" fmla="*/ 0 w 457200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27432" fill="none" extrusionOk="0">
                <a:moveTo>
                  <a:pt x="0" y="0"/>
                </a:moveTo>
                <a:cubicBezTo>
                  <a:pt x="150397" y="-23421"/>
                  <a:pt x="474161" y="9174"/>
                  <a:pt x="607423" y="0"/>
                </a:cubicBezTo>
                <a:cubicBezTo>
                  <a:pt x="740685" y="-9174"/>
                  <a:pt x="868821" y="-4258"/>
                  <a:pt x="1123406" y="0"/>
                </a:cubicBezTo>
                <a:cubicBezTo>
                  <a:pt x="1377991" y="4258"/>
                  <a:pt x="1567664" y="-12410"/>
                  <a:pt x="1685109" y="0"/>
                </a:cubicBezTo>
                <a:cubicBezTo>
                  <a:pt x="1802554" y="12410"/>
                  <a:pt x="2193086" y="-14353"/>
                  <a:pt x="2383971" y="0"/>
                </a:cubicBezTo>
                <a:cubicBezTo>
                  <a:pt x="2574856" y="14353"/>
                  <a:pt x="2697477" y="-26142"/>
                  <a:pt x="2991394" y="0"/>
                </a:cubicBezTo>
                <a:cubicBezTo>
                  <a:pt x="3285311" y="26142"/>
                  <a:pt x="3423667" y="26544"/>
                  <a:pt x="3553097" y="0"/>
                </a:cubicBezTo>
                <a:cubicBezTo>
                  <a:pt x="3682527" y="-26544"/>
                  <a:pt x="4344147" y="50350"/>
                  <a:pt x="4572000" y="0"/>
                </a:cubicBezTo>
                <a:cubicBezTo>
                  <a:pt x="4571027" y="8304"/>
                  <a:pt x="4571522" y="21512"/>
                  <a:pt x="4572000" y="27432"/>
                </a:cubicBezTo>
                <a:cubicBezTo>
                  <a:pt x="4438349" y="5490"/>
                  <a:pt x="4090129" y="31231"/>
                  <a:pt x="3918857" y="27432"/>
                </a:cubicBezTo>
                <a:cubicBezTo>
                  <a:pt x="3747585" y="23633"/>
                  <a:pt x="3498826" y="6883"/>
                  <a:pt x="3357154" y="27432"/>
                </a:cubicBezTo>
                <a:cubicBezTo>
                  <a:pt x="3215482" y="47981"/>
                  <a:pt x="2784289" y="56849"/>
                  <a:pt x="2612571" y="27432"/>
                </a:cubicBezTo>
                <a:cubicBezTo>
                  <a:pt x="2440853" y="-1985"/>
                  <a:pt x="2261292" y="25951"/>
                  <a:pt x="2005149" y="27432"/>
                </a:cubicBezTo>
                <a:cubicBezTo>
                  <a:pt x="1749006" y="28913"/>
                  <a:pt x="1700078" y="34342"/>
                  <a:pt x="1489166" y="27432"/>
                </a:cubicBezTo>
                <a:cubicBezTo>
                  <a:pt x="1278254" y="20522"/>
                  <a:pt x="1077188" y="56916"/>
                  <a:pt x="790303" y="27432"/>
                </a:cubicBezTo>
                <a:cubicBezTo>
                  <a:pt x="503418" y="-2052"/>
                  <a:pt x="359168" y="57044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572000" h="27432" stroke="0" extrusionOk="0">
                <a:moveTo>
                  <a:pt x="0" y="0"/>
                </a:moveTo>
                <a:cubicBezTo>
                  <a:pt x="155698" y="6780"/>
                  <a:pt x="465972" y="13197"/>
                  <a:pt x="607423" y="0"/>
                </a:cubicBezTo>
                <a:cubicBezTo>
                  <a:pt x="748874" y="-13197"/>
                  <a:pt x="1014133" y="22994"/>
                  <a:pt x="1123406" y="0"/>
                </a:cubicBezTo>
                <a:cubicBezTo>
                  <a:pt x="1232679" y="-22994"/>
                  <a:pt x="1639431" y="-2997"/>
                  <a:pt x="1867989" y="0"/>
                </a:cubicBezTo>
                <a:cubicBezTo>
                  <a:pt x="2096547" y="2997"/>
                  <a:pt x="2265668" y="29557"/>
                  <a:pt x="2475411" y="0"/>
                </a:cubicBezTo>
                <a:cubicBezTo>
                  <a:pt x="2685154" y="-29557"/>
                  <a:pt x="2951491" y="73"/>
                  <a:pt x="3082834" y="0"/>
                </a:cubicBezTo>
                <a:cubicBezTo>
                  <a:pt x="3214177" y="-73"/>
                  <a:pt x="3641000" y="-33478"/>
                  <a:pt x="3827417" y="0"/>
                </a:cubicBezTo>
                <a:cubicBezTo>
                  <a:pt x="4013834" y="33478"/>
                  <a:pt x="4345917" y="14255"/>
                  <a:pt x="4572000" y="0"/>
                </a:cubicBezTo>
                <a:cubicBezTo>
                  <a:pt x="4572485" y="9333"/>
                  <a:pt x="4573278" y="19699"/>
                  <a:pt x="4572000" y="27432"/>
                </a:cubicBezTo>
                <a:cubicBezTo>
                  <a:pt x="4318030" y="43025"/>
                  <a:pt x="4161104" y="34314"/>
                  <a:pt x="4010297" y="27432"/>
                </a:cubicBezTo>
                <a:cubicBezTo>
                  <a:pt x="3859490" y="20550"/>
                  <a:pt x="3592529" y="6613"/>
                  <a:pt x="3357154" y="27432"/>
                </a:cubicBezTo>
                <a:cubicBezTo>
                  <a:pt x="3121779" y="48251"/>
                  <a:pt x="2884285" y="3780"/>
                  <a:pt x="2704011" y="27432"/>
                </a:cubicBezTo>
                <a:cubicBezTo>
                  <a:pt x="2523737" y="51084"/>
                  <a:pt x="2295944" y="32081"/>
                  <a:pt x="2096589" y="27432"/>
                </a:cubicBezTo>
                <a:cubicBezTo>
                  <a:pt x="1897234" y="22783"/>
                  <a:pt x="1623782" y="52518"/>
                  <a:pt x="1352006" y="27432"/>
                </a:cubicBezTo>
                <a:cubicBezTo>
                  <a:pt x="1080230" y="2346"/>
                  <a:pt x="869959" y="12864"/>
                  <a:pt x="607423" y="27432"/>
                </a:cubicBezTo>
                <a:cubicBezTo>
                  <a:pt x="344887" y="42000"/>
                  <a:pt x="188100" y="40051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8100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Table&#10;&#10;Description automatically generated">
            <a:extLst>
              <a:ext uri="{FF2B5EF4-FFF2-40B4-BE49-F238E27FC236}">
                <a16:creationId xmlns:a16="http://schemas.microsoft.com/office/drawing/2014/main" id="{087C1D68-A0D3-489C-A1B0-B5636ED8CF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278" y="3721847"/>
            <a:ext cx="10257183" cy="1677486"/>
          </a:xfrm>
        </p:spPr>
      </p:pic>
    </p:spTree>
    <p:extLst>
      <p:ext uri="{BB962C8B-B14F-4D97-AF65-F5344CB8AC3E}">
        <p14:creationId xmlns:p14="http://schemas.microsoft.com/office/powerpoint/2010/main" val="4284562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7000">
              <a:srgbClr val="C5C56F"/>
            </a:gs>
            <a:gs pos="0">
              <a:srgbClr val="92D050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B602DB-7A3B-4940-A035-F3DB23253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600" dirty="0"/>
              <a:t>Work Distribution </a:t>
            </a: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2395728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8100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89B88-5CD6-4909-9599-D6CEA6CA78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1562" y="2441448"/>
            <a:ext cx="6251110" cy="3483864"/>
          </a:xfrm>
        </p:spPr>
        <p:txBody>
          <a:bodyPr>
            <a:noAutofit/>
          </a:bodyPr>
          <a:lstStyle/>
          <a:p>
            <a:pPr marL="342900" marR="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all worked individually on the code and then we had a discussion session to combine all the work. </a:t>
            </a:r>
          </a:p>
          <a:p>
            <a:pPr marL="342900" marR="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Anthony mainly worked on the nested loop, the decoder layers fully, and the script for the input file.</a:t>
            </a:r>
          </a:p>
          <a:p>
            <a:pPr marL="342900" marR="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Dimitri worked on connecting the Mux to the design, creating testbench.</a:t>
            </a:r>
          </a:p>
          <a:p>
            <a:pPr marL="342900" marR="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Laurice did a different implementation to avoid creating extra Decoders in Anthony’s code, but it wasn’t successful. Plus, the textio file for testing.</a:t>
            </a:r>
          </a:p>
          <a:p>
            <a:pPr marL="342900" marR="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had a zoom meeting to demo and cover all missing areas</a:t>
            </a:r>
          </a:p>
          <a:p>
            <a:pPr marL="342900" marR="0" lvl="0" indent="-34290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Documentation and reports were evenly distributed, and it covered all the steps of our successfully implemented design.</a:t>
            </a:r>
          </a:p>
        </p:txBody>
      </p:sp>
      <p:pic>
        <p:nvPicPr>
          <p:cNvPr id="5" name="Picture 4" descr="Working space background">
            <a:extLst>
              <a:ext uri="{FF2B5EF4-FFF2-40B4-BE49-F238E27FC236}">
                <a16:creationId xmlns:a16="http://schemas.microsoft.com/office/drawing/2014/main" id="{895D8757-BA02-4B05-9D24-BDACD7C728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670" r="-1" b="-1"/>
          <a:stretch/>
        </p:blipFill>
        <p:spPr>
          <a:xfrm>
            <a:off x="-75862" y="-40004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534401324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SketchyVTI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4650E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Custom 2">
      <a:majorFont>
        <a:latin typeface="Modern Love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ppt/theme/theme2.xml><?xml version="1.0" encoding="utf-8"?>
<a:theme xmlns:a="http://schemas.openxmlformats.org/drawingml/2006/main" name="BrushVTI">
  <a:themeElements>
    <a:clrScheme name="AnalogousFromDarkSeedLeftStep">
      <a:dk1>
        <a:srgbClr val="000000"/>
      </a:dk1>
      <a:lt1>
        <a:srgbClr val="FFFFFF"/>
      </a:lt1>
      <a:dk2>
        <a:srgbClr val="243C22"/>
      </a:dk2>
      <a:lt2>
        <a:srgbClr val="E8E2E2"/>
      </a:lt2>
      <a:accent1>
        <a:srgbClr val="37B0AC"/>
      </a:accent1>
      <a:accent2>
        <a:srgbClr val="2DB578"/>
      </a:accent2>
      <a:accent3>
        <a:srgbClr val="39B649"/>
      </a:accent3>
      <a:accent4>
        <a:srgbClr val="53B52C"/>
      </a:accent4>
      <a:accent5>
        <a:srgbClr val="8AAE36"/>
      </a:accent5>
      <a:accent6>
        <a:srgbClr val="B2A32C"/>
      </a:accent6>
      <a:hlink>
        <a:srgbClr val="618D2F"/>
      </a:hlink>
      <a:folHlink>
        <a:srgbClr val="7F7F7F"/>
      </a:folHlink>
    </a:clrScheme>
    <a:fontScheme name="Custom 3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264</TotalTime>
  <Words>256</Words>
  <Application>Microsoft Office PowerPoint</Application>
  <PresentationFormat>Widescreen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6" baseType="lpstr">
      <vt:lpstr>Arial</vt:lpstr>
      <vt:lpstr>Calibri</vt:lpstr>
      <vt:lpstr>Century Gothic</vt:lpstr>
      <vt:lpstr>Modern Love</vt:lpstr>
      <vt:lpstr>Open Sans</vt:lpstr>
      <vt:lpstr>Symbol</vt:lpstr>
      <vt:lpstr>The Hand</vt:lpstr>
      <vt:lpstr>Times New Roman</vt:lpstr>
      <vt:lpstr>SketchyVTI</vt:lpstr>
      <vt:lpstr>BrushVTI</vt:lpstr>
      <vt:lpstr>Lab 2</vt:lpstr>
      <vt:lpstr>Assignment </vt:lpstr>
      <vt:lpstr>Coding Steps </vt:lpstr>
      <vt:lpstr>Test Bench Results:</vt:lpstr>
      <vt:lpstr>Power and Resources </vt:lpstr>
      <vt:lpstr>Work Distribution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1</dc:title>
  <dc:creator>Laurice Sattouf</dc:creator>
  <cp:lastModifiedBy>Laurice Sattouf</cp:lastModifiedBy>
  <cp:revision>17</cp:revision>
  <dcterms:created xsi:type="dcterms:W3CDTF">2021-02-09T03:22:07Z</dcterms:created>
  <dcterms:modified xsi:type="dcterms:W3CDTF">2021-02-18T01:54:58Z</dcterms:modified>
</cp:coreProperties>
</file>