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53" r:id="rId2"/>
  </p:sldMasterIdLst>
  <p:sldIdLst>
    <p:sldId id="256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9D828-82EB-47AF-AC9C-566FAE9D475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EA203A-2617-41B7-99EE-A62E46B83476}">
      <dgm:prSet/>
      <dgm:spPr/>
      <dgm:t>
        <a:bodyPr/>
        <a:lstStyle/>
        <a:p>
          <a:r>
            <a:rPr lang="en-US" b="1"/>
            <a:t>Designing Binary to BCD unit:</a:t>
          </a:r>
          <a:endParaRPr lang="en-US"/>
        </a:p>
      </dgm:t>
    </dgm:pt>
    <dgm:pt modelId="{619A579A-6180-4FA3-95B8-1C4D8F444D7C}" type="parTrans" cxnId="{E1232800-49C6-4A0B-9E0B-8CA6215F186A}">
      <dgm:prSet/>
      <dgm:spPr/>
      <dgm:t>
        <a:bodyPr/>
        <a:lstStyle/>
        <a:p>
          <a:endParaRPr lang="en-US"/>
        </a:p>
      </dgm:t>
    </dgm:pt>
    <dgm:pt modelId="{98C7AEAA-D0CB-424F-9D6E-0D90A233136C}" type="sibTrans" cxnId="{E1232800-49C6-4A0B-9E0B-8CA6215F186A}">
      <dgm:prSet/>
      <dgm:spPr/>
      <dgm:t>
        <a:bodyPr/>
        <a:lstStyle/>
        <a:p>
          <a:endParaRPr lang="en-US"/>
        </a:p>
      </dgm:t>
    </dgm:pt>
    <dgm:pt modelId="{46674A1B-DD69-4F57-92FE-1513E0CC0F7F}">
      <dgm:prSet/>
      <dgm:spPr/>
      <dgm:t>
        <a:bodyPr/>
        <a:lstStyle/>
        <a:p>
          <a:r>
            <a:rPr lang="en-US" dirty="0"/>
            <a:t>To achieve this task, we created the design using combinational circuit and K-maps, where our input is Binary, and the output is BCD from 0 to 9:</a:t>
          </a:r>
        </a:p>
      </dgm:t>
    </dgm:pt>
    <dgm:pt modelId="{1643EFDE-348B-48E0-91E6-9B947A511BC4}" type="parTrans" cxnId="{E9E7217A-B877-4AF1-BDA5-0F6D5A8EE9FF}">
      <dgm:prSet/>
      <dgm:spPr/>
      <dgm:t>
        <a:bodyPr/>
        <a:lstStyle/>
        <a:p>
          <a:endParaRPr lang="en-US"/>
        </a:p>
      </dgm:t>
    </dgm:pt>
    <dgm:pt modelId="{3CA7D07E-2A26-4056-B874-5AC301BB9670}" type="sibTrans" cxnId="{E9E7217A-B877-4AF1-BDA5-0F6D5A8EE9FF}">
      <dgm:prSet/>
      <dgm:spPr/>
      <dgm:t>
        <a:bodyPr/>
        <a:lstStyle/>
        <a:p>
          <a:endParaRPr lang="en-US"/>
        </a:p>
      </dgm:t>
    </dgm:pt>
    <dgm:pt modelId="{448FF89A-51A3-4715-87E4-78E908289CA0}">
      <dgm:prSet/>
      <dgm:spPr/>
      <dgm:t>
        <a:bodyPr/>
        <a:lstStyle/>
        <a:p>
          <a:r>
            <a:rPr lang="en-US" b="1"/>
            <a:t>2. BCD to 7-segment Decoder:</a:t>
          </a:r>
          <a:endParaRPr lang="en-US"/>
        </a:p>
      </dgm:t>
    </dgm:pt>
    <dgm:pt modelId="{96BB9BA3-AD7C-422C-BB3B-7B2BE709AA7C}" type="parTrans" cxnId="{326E6590-501E-4D8E-B06E-45005162A81A}">
      <dgm:prSet/>
      <dgm:spPr/>
      <dgm:t>
        <a:bodyPr/>
        <a:lstStyle/>
        <a:p>
          <a:endParaRPr lang="en-US"/>
        </a:p>
      </dgm:t>
    </dgm:pt>
    <dgm:pt modelId="{64AC0D4D-02CF-47A5-97DA-3C89EC88AFA0}" type="sibTrans" cxnId="{326E6590-501E-4D8E-B06E-45005162A81A}">
      <dgm:prSet/>
      <dgm:spPr/>
      <dgm:t>
        <a:bodyPr/>
        <a:lstStyle/>
        <a:p>
          <a:endParaRPr lang="en-US"/>
        </a:p>
      </dgm:t>
    </dgm:pt>
    <dgm:pt modelId="{529A1BED-E8E9-4F10-8584-5EADDB2D2946}">
      <dgm:prSet/>
      <dgm:spPr/>
      <dgm:t>
        <a:bodyPr/>
        <a:lstStyle/>
        <a:p>
          <a:r>
            <a:rPr lang="en-US" dirty="0"/>
            <a:t>The board we are using to perform this lab, Nexys A7-100T, has 7-segment display with common anode as we could see in Figure (2). Therefore, the segment will be on when logic “0” is applied. </a:t>
          </a:r>
        </a:p>
      </dgm:t>
    </dgm:pt>
    <dgm:pt modelId="{F205443A-0D17-4B62-80A0-6404A0AC5001}" type="parTrans" cxnId="{0B233DD6-0379-44E0-B023-A07B4C9313A9}">
      <dgm:prSet/>
      <dgm:spPr/>
      <dgm:t>
        <a:bodyPr/>
        <a:lstStyle/>
        <a:p>
          <a:endParaRPr lang="en-US"/>
        </a:p>
      </dgm:t>
    </dgm:pt>
    <dgm:pt modelId="{7C1BCBDC-CE51-420F-A1F8-BC5D9F1AA0ED}" type="sibTrans" cxnId="{0B233DD6-0379-44E0-B023-A07B4C9313A9}">
      <dgm:prSet/>
      <dgm:spPr/>
      <dgm:t>
        <a:bodyPr/>
        <a:lstStyle/>
        <a:p>
          <a:endParaRPr lang="en-US"/>
        </a:p>
      </dgm:t>
    </dgm:pt>
    <dgm:pt modelId="{04AE74C3-BAF4-4DD1-A193-6EBB9A29D6B3}">
      <dgm:prSet/>
      <dgm:spPr/>
      <dgm:t>
        <a:bodyPr/>
        <a:lstStyle/>
        <a:p>
          <a:r>
            <a:rPr lang="en-US" b="1" dirty="0"/>
            <a:t>3. Using two displays to show results:</a:t>
          </a:r>
          <a:endParaRPr lang="en-US" dirty="0"/>
        </a:p>
      </dgm:t>
    </dgm:pt>
    <dgm:pt modelId="{F7335B46-E06C-418E-A2AB-B09B4DB4DCAF}" type="parTrans" cxnId="{4286E3E8-634B-43B9-AB89-CD7C8321A6F6}">
      <dgm:prSet/>
      <dgm:spPr/>
      <dgm:t>
        <a:bodyPr/>
        <a:lstStyle/>
        <a:p>
          <a:endParaRPr lang="en-US"/>
        </a:p>
      </dgm:t>
    </dgm:pt>
    <dgm:pt modelId="{3F96B3F7-350C-47D0-A2C2-DFBDC6BE439F}" type="sibTrans" cxnId="{4286E3E8-634B-43B9-AB89-CD7C8321A6F6}">
      <dgm:prSet/>
      <dgm:spPr/>
      <dgm:t>
        <a:bodyPr/>
        <a:lstStyle/>
        <a:p>
          <a:endParaRPr lang="en-US"/>
        </a:p>
      </dgm:t>
    </dgm:pt>
    <dgm:pt modelId="{C3738B36-AA85-4CBB-A29A-6348A8B6D6E5}">
      <dgm:prSet/>
      <dgm:spPr/>
      <dgm:t>
        <a:bodyPr/>
        <a:lstStyle/>
        <a:p>
          <a:r>
            <a:rPr lang="en-US" dirty="0"/>
            <a:t>To enable a specific Display from the 8 Display provided on the board, we used </a:t>
          </a:r>
          <a:r>
            <a:rPr lang="en-US" dirty="0" err="1"/>
            <a:t>top_an</a:t>
          </a:r>
          <a:r>
            <a:rPr lang="en-US" dirty="0"/>
            <a:t> that selects which display will be on. We are asked to turn on Display 0 and 4.</a:t>
          </a:r>
        </a:p>
      </dgm:t>
    </dgm:pt>
    <dgm:pt modelId="{44F64E40-28D8-42F5-993F-E412544F3FEE}" type="parTrans" cxnId="{74600388-C76C-4623-9270-F084782C05FD}">
      <dgm:prSet/>
      <dgm:spPr/>
      <dgm:t>
        <a:bodyPr/>
        <a:lstStyle/>
        <a:p>
          <a:endParaRPr lang="en-US"/>
        </a:p>
      </dgm:t>
    </dgm:pt>
    <dgm:pt modelId="{101648BE-CF5E-4F1C-80D8-C0665A529E55}" type="sibTrans" cxnId="{74600388-C76C-4623-9270-F084782C05FD}">
      <dgm:prSet/>
      <dgm:spPr/>
      <dgm:t>
        <a:bodyPr/>
        <a:lstStyle/>
        <a:p>
          <a:endParaRPr lang="en-US"/>
        </a:p>
      </dgm:t>
    </dgm:pt>
    <dgm:pt modelId="{26AD6EA7-C9F7-4228-A844-A1F9596F3885}" type="pres">
      <dgm:prSet presAssocID="{82D9D828-82EB-47AF-AC9C-566FAE9D4753}" presName="diagram" presStyleCnt="0">
        <dgm:presLayoutVars>
          <dgm:dir/>
          <dgm:resizeHandles val="exact"/>
        </dgm:presLayoutVars>
      </dgm:prSet>
      <dgm:spPr/>
    </dgm:pt>
    <dgm:pt modelId="{05CE3856-FC26-42E3-9406-04F2B805DAB8}" type="pres">
      <dgm:prSet presAssocID="{B8EA203A-2617-41B7-99EE-A62E46B83476}" presName="node" presStyleLbl="node1" presStyleIdx="0" presStyleCnt="6" custScaleX="57956">
        <dgm:presLayoutVars>
          <dgm:bulletEnabled val="1"/>
        </dgm:presLayoutVars>
      </dgm:prSet>
      <dgm:spPr/>
    </dgm:pt>
    <dgm:pt modelId="{5821717F-AE20-4BA9-818C-88ABE3ADFC3A}" type="pres">
      <dgm:prSet presAssocID="{98C7AEAA-D0CB-424F-9D6E-0D90A233136C}" presName="sibTrans" presStyleCnt="0"/>
      <dgm:spPr/>
    </dgm:pt>
    <dgm:pt modelId="{01028181-1D59-473A-B668-9B29DAAB321F}" type="pres">
      <dgm:prSet presAssocID="{46674A1B-DD69-4F57-92FE-1513E0CC0F7F}" presName="node" presStyleLbl="node1" presStyleIdx="1" presStyleCnt="6" custScaleX="151646" custLinFactNeighborX="344" custLinFactNeighborY="-108">
        <dgm:presLayoutVars>
          <dgm:bulletEnabled val="1"/>
        </dgm:presLayoutVars>
      </dgm:prSet>
      <dgm:spPr/>
    </dgm:pt>
    <dgm:pt modelId="{9FFF8BA8-817F-4838-A4D3-7D19DB83E919}" type="pres">
      <dgm:prSet presAssocID="{3CA7D07E-2A26-4056-B874-5AC301BB9670}" presName="sibTrans" presStyleCnt="0"/>
      <dgm:spPr/>
    </dgm:pt>
    <dgm:pt modelId="{D31AEF11-F9B5-427B-9091-09DC3C8C4ACC}" type="pres">
      <dgm:prSet presAssocID="{448FF89A-51A3-4715-87E4-78E908289CA0}" presName="node" presStyleLbl="node1" presStyleIdx="2" presStyleCnt="6" custScaleX="56269">
        <dgm:presLayoutVars>
          <dgm:bulletEnabled val="1"/>
        </dgm:presLayoutVars>
      </dgm:prSet>
      <dgm:spPr/>
    </dgm:pt>
    <dgm:pt modelId="{6BD9E9B5-39E8-4E77-A7E1-33E5B6031971}" type="pres">
      <dgm:prSet presAssocID="{64AC0D4D-02CF-47A5-97DA-3C89EC88AFA0}" presName="sibTrans" presStyleCnt="0"/>
      <dgm:spPr/>
    </dgm:pt>
    <dgm:pt modelId="{6F6BF18E-F931-420B-99F0-5FF422A1473E}" type="pres">
      <dgm:prSet presAssocID="{529A1BED-E8E9-4F10-8584-5EADDB2D2946}" presName="node" presStyleLbl="node1" presStyleIdx="3" presStyleCnt="6" custScaleX="151751">
        <dgm:presLayoutVars>
          <dgm:bulletEnabled val="1"/>
        </dgm:presLayoutVars>
      </dgm:prSet>
      <dgm:spPr/>
    </dgm:pt>
    <dgm:pt modelId="{4F7C716A-547B-489E-9CDB-67AB7F02C33E}" type="pres">
      <dgm:prSet presAssocID="{7C1BCBDC-CE51-420F-A1F8-BC5D9F1AA0ED}" presName="sibTrans" presStyleCnt="0"/>
      <dgm:spPr/>
    </dgm:pt>
    <dgm:pt modelId="{D3A6BD78-FDE5-4566-AEAB-59E013BD32A6}" type="pres">
      <dgm:prSet presAssocID="{04AE74C3-BAF4-4DD1-A193-6EBB9A29D6B3}" presName="node" presStyleLbl="node1" presStyleIdx="4" presStyleCnt="6" custScaleX="57591">
        <dgm:presLayoutVars>
          <dgm:bulletEnabled val="1"/>
        </dgm:presLayoutVars>
      </dgm:prSet>
      <dgm:spPr/>
    </dgm:pt>
    <dgm:pt modelId="{0835E17D-3709-4BD1-8135-99B485D6998F}" type="pres">
      <dgm:prSet presAssocID="{3F96B3F7-350C-47D0-A2C2-DFBDC6BE439F}" presName="sibTrans" presStyleCnt="0"/>
      <dgm:spPr/>
    </dgm:pt>
    <dgm:pt modelId="{2F592725-C0EC-41B5-ADD4-9E6AAE28184D}" type="pres">
      <dgm:prSet presAssocID="{C3738B36-AA85-4CBB-A29A-6348A8B6D6E5}" presName="node" presStyleLbl="node1" presStyleIdx="5" presStyleCnt="6" custScaleX="154318">
        <dgm:presLayoutVars>
          <dgm:bulletEnabled val="1"/>
        </dgm:presLayoutVars>
      </dgm:prSet>
      <dgm:spPr/>
    </dgm:pt>
  </dgm:ptLst>
  <dgm:cxnLst>
    <dgm:cxn modelId="{E1232800-49C6-4A0B-9E0B-8CA6215F186A}" srcId="{82D9D828-82EB-47AF-AC9C-566FAE9D4753}" destId="{B8EA203A-2617-41B7-99EE-A62E46B83476}" srcOrd="0" destOrd="0" parTransId="{619A579A-6180-4FA3-95B8-1C4D8F444D7C}" sibTransId="{98C7AEAA-D0CB-424F-9D6E-0D90A233136C}"/>
    <dgm:cxn modelId="{352E9E2C-C903-456C-BFC1-78E4F2483537}" type="presOf" srcId="{448FF89A-51A3-4715-87E4-78E908289CA0}" destId="{D31AEF11-F9B5-427B-9091-09DC3C8C4ACC}" srcOrd="0" destOrd="0" presId="urn:microsoft.com/office/officeart/2005/8/layout/default"/>
    <dgm:cxn modelId="{48673532-0200-4DCF-B415-4F7CC94C53A4}" type="presOf" srcId="{82D9D828-82EB-47AF-AC9C-566FAE9D4753}" destId="{26AD6EA7-C9F7-4228-A844-A1F9596F3885}" srcOrd="0" destOrd="0" presId="urn:microsoft.com/office/officeart/2005/8/layout/default"/>
    <dgm:cxn modelId="{FA246567-D151-4A75-A58B-A2F8D32DA23E}" type="presOf" srcId="{C3738B36-AA85-4CBB-A29A-6348A8B6D6E5}" destId="{2F592725-C0EC-41B5-ADD4-9E6AAE28184D}" srcOrd="0" destOrd="0" presId="urn:microsoft.com/office/officeart/2005/8/layout/default"/>
    <dgm:cxn modelId="{83714D54-3EC3-48B0-9BF3-4A0856719973}" type="presOf" srcId="{B8EA203A-2617-41B7-99EE-A62E46B83476}" destId="{05CE3856-FC26-42E3-9406-04F2B805DAB8}" srcOrd="0" destOrd="0" presId="urn:microsoft.com/office/officeart/2005/8/layout/default"/>
    <dgm:cxn modelId="{D37A0A58-D2BD-4D97-AA75-7B26D712A4F1}" type="presOf" srcId="{46674A1B-DD69-4F57-92FE-1513E0CC0F7F}" destId="{01028181-1D59-473A-B668-9B29DAAB321F}" srcOrd="0" destOrd="0" presId="urn:microsoft.com/office/officeart/2005/8/layout/default"/>
    <dgm:cxn modelId="{E9E7217A-B877-4AF1-BDA5-0F6D5A8EE9FF}" srcId="{82D9D828-82EB-47AF-AC9C-566FAE9D4753}" destId="{46674A1B-DD69-4F57-92FE-1513E0CC0F7F}" srcOrd="1" destOrd="0" parTransId="{1643EFDE-348B-48E0-91E6-9B947A511BC4}" sibTransId="{3CA7D07E-2A26-4056-B874-5AC301BB9670}"/>
    <dgm:cxn modelId="{74600388-C76C-4623-9270-F084782C05FD}" srcId="{82D9D828-82EB-47AF-AC9C-566FAE9D4753}" destId="{C3738B36-AA85-4CBB-A29A-6348A8B6D6E5}" srcOrd="5" destOrd="0" parTransId="{44F64E40-28D8-42F5-993F-E412544F3FEE}" sibTransId="{101648BE-CF5E-4F1C-80D8-C0665A529E55}"/>
    <dgm:cxn modelId="{326E6590-501E-4D8E-B06E-45005162A81A}" srcId="{82D9D828-82EB-47AF-AC9C-566FAE9D4753}" destId="{448FF89A-51A3-4715-87E4-78E908289CA0}" srcOrd="2" destOrd="0" parTransId="{96BB9BA3-AD7C-422C-BB3B-7B2BE709AA7C}" sibTransId="{64AC0D4D-02CF-47A5-97DA-3C89EC88AFA0}"/>
    <dgm:cxn modelId="{0B233DD6-0379-44E0-B023-A07B4C9313A9}" srcId="{82D9D828-82EB-47AF-AC9C-566FAE9D4753}" destId="{529A1BED-E8E9-4F10-8584-5EADDB2D2946}" srcOrd="3" destOrd="0" parTransId="{F205443A-0D17-4B62-80A0-6404A0AC5001}" sibTransId="{7C1BCBDC-CE51-420F-A1F8-BC5D9F1AA0ED}"/>
    <dgm:cxn modelId="{59184FDB-66C9-479A-9BA6-3D328227C82F}" type="presOf" srcId="{529A1BED-E8E9-4F10-8584-5EADDB2D2946}" destId="{6F6BF18E-F931-420B-99F0-5FF422A1473E}" srcOrd="0" destOrd="0" presId="urn:microsoft.com/office/officeart/2005/8/layout/default"/>
    <dgm:cxn modelId="{BAF944DD-F5B7-4AF0-91E5-3146C78F1D3C}" type="presOf" srcId="{04AE74C3-BAF4-4DD1-A193-6EBB9A29D6B3}" destId="{D3A6BD78-FDE5-4566-AEAB-59E013BD32A6}" srcOrd="0" destOrd="0" presId="urn:microsoft.com/office/officeart/2005/8/layout/default"/>
    <dgm:cxn modelId="{4286E3E8-634B-43B9-AB89-CD7C8321A6F6}" srcId="{82D9D828-82EB-47AF-AC9C-566FAE9D4753}" destId="{04AE74C3-BAF4-4DD1-A193-6EBB9A29D6B3}" srcOrd="4" destOrd="0" parTransId="{F7335B46-E06C-418E-A2AB-B09B4DB4DCAF}" sibTransId="{3F96B3F7-350C-47D0-A2C2-DFBDC6BE439F}"/>
    <dgm:cxn modelId="{9E6E6735-38A4-4B99-9A53-012C9C0FACF4}" type="presParOf" srcId="{26AD6EA7-C9F7-4228-A844-A1F9596F3885}" destId="{05CE3856-FC26-42E3-9406-04F2B805DAB8}" srcOrd="0" destOrd="0" presId="urn:microsoft.com/office/officeart/2005/8/layout/default"/>
    <dgm:cxn modelId="{44982B85-9193-496F-82BB-ED3541B31788}" type="presParOf" srcId="{26AD6EA7-C9F7-4228-A844-A1F9596F3885}" destId="{5821717F-AE20-4BA9-818C-88ABE3ADFC3A}" srcOrd="1" destOrd="0" presId="urn:microsoft.com/office/officeart/2005/8/layout/default"/>
    <dgm:cxn modelId="{006EE500-F465-45DA-A724-B9648D08C575}" type="presParOf" srcId="{26AD6EA7-C9F7-4228-A844-A1F9596F3885}" destId="{01028181-1D59-473A-B668-9B29DAAB321F}" srcOrd="2" destOrd="0" presId="urn:microsoft.com/office/officeart/2005/8/layout/default"/>
    <dgm:cxn modelId="{50000983-90F9-4371-8115-C6D1E0FA334B}" type="presParOf" srcId="{26AD6EA7-C9F7-4228-A844-A1F9596F3885}" destId="{9FFF8BA8-817F-4838-A4D3-7D19DB83E919}" srcOrd="3" destOrd="0" presId="urn:microsoft.com/office/officeart/2005/8/layout/default"/>
    <dgm:cxn modelId="{0C256905-20BE-47C6-97CE-E222D0EA027F}" type="presParOf" srcId="{26AD6EA7-C9F7-4228-A844-A1F9596F3885}" destId="{D31AEF11-F9B5-427B-9091-09DC3C8C4ACC}" srcOrd="4" destOrd="0" presId="urn:microsoft.com/office/officeart/2005/8/layout/default"/>
    <dgm:cxn modelId="{D98A5480-025F-4386-9D67-272EEF69ED0A}" type="presParOf" srcId="{26AD6EA7-C9F7-4228-A844-A1F9596F3885}" destId="{6BD9E9B5-39E8-4E77-A7E1-33E5B6031971}" srcOrd="5" destOrd="0" presId="urn:microsoft.com/office/officeart/2005/8/layout/default"/>
    <dgm:cxn modelId="{0CBEE252-DE31-4C06-99A7-43A602AF65C5}" type="presParOf" srcId="{26AD6EA7-C9F7-4228-A844-A1F9596F3885}" destId="{6F6BF18E-F931-420B-99F0-5FF422A1473E}" srcOrd="6" destOrd="0" presId="urn:microsoft.com/office/officeart/2005/8/layout/default"/>
    <dgm:cxn modelId="{6C0D5F5D-517A-43A1-A7DB-588D7CB402DE}" type="presParOf" srcId="{26AD6EA7-C9F7-4228-A844-A1F9596F3885}" destId="{4F7C716A-547B-489E-9CDB-67AB7F02C33E}" srcOrd="7" destOrd="0" presId="urn:microsoft.com/office/officeart/2005/8/layout/default"/>
    <dgm:cxn modelId="{06295354-4965-4A88-BC9C-D92079FECB81}" type="presParOf" srcId="{26AD6EA7-C9F7-4228-A844-A1F9596F3885}" destId="{D3A6BD78-FDE5-4566-AEAB-59E013BD32A6}" srcOrd="8" destOrd="0" presId="urn:microsoft.com/office/officeart/2005/8/layout/default"/>
    <dgm:cxn modelId="{09F57FE0-07E6-4F81-BD07-F811A89F0503}" type="presParOf" srcId="{26AD6EA7-C9F7-4228-A844-A1F9596F3885}" destId="{0835E17D-3709-4BD1-8135-99B485D6998F}" srcOrd="9" destOrd="0" presId="urn:microsoft.com/office/officeart/2005/8/layout/default"/>
    <dgm:cxn modelId="{F93E588A-0225-4F4B-AF29-2327C7F5EDFB}" type="presParOf" srcId="{26AD6EA7-C9F7-4228-A844-A1F9596F3885}" destId="{2F592725-C0EC-41B5-ADD4-9E6AAE28184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E3856-FC26-42E3-9406-04F2B805DAB8}">
      <dsp:nvSpPr>
        <dsp:cNvPr id="0" name=""/>
        <dsp:cNvSpPr/>
      </dsp:nvSpPr>
      <dsp:spPr>
        <a:xfrm>
          <a:off x="412864" y="1800"/>
          <a:ext cx="1603219" cy="16597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Designing Binary to BCD unit:</a:t>
          </a:r>
          <a:endParaRPr lang="en-US" sz="2600" kern="1200"/>
        </a:p>
      </dsp:txBody>
      <dsp:txXfrm>
        <a:off x="412864" y="1800"/>
        <a:ext cx="1603219" cy="1659761"/>
      </dsp:txXfrm>
    </dsp:sp>
    <dsp:sp modelId="{01028181-1D59-473A-B668-9B29DAAB321F}">
      <dsp:nvSpPr>
        <dsp:cNvPr id="0" name=""/>
        <dsp:cNvSpPr/>
      </dsp:nvSpPr>
      <dsp:spPr>
        <a:xfrm>
          <a:off x="2302226" y="8"/>
          <a:ext cx="4194937" cy="1659761"/>
        </a:xfrm>
        <a:prstGeom prst="rect">
          <a:avLst/>
        </a:prstGeom>
        <a:solidFill>
          <a:schemeClr val="accent2">
            <a:hueOff val="-489910"/>
            <a:satOff val="-2263"/>
            <a:lumOff val="-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achieve this task, we created the design using combinational circuit and K-maps, where our input is Binary, and the output is BCD from 0 to 9:</a:t>
          </a:r>
        </a:p>
      </dsp:txBody>
      <dsp:txXfrm>
        <a:off x="2302226" y="8"/>
        <a:ext cx="4194937" cy="1659761"/>
      </dsp:txXfrm>
    </dsp:sp>
    <dsp:sp modelId="{D31AEF11-F9B5-427B-9091-09DC3C8C4ACC}">
      <dsp:nvSpPr>
        <dsp:cNvPr id="0" name=""/>
        <dsp:cNvSpPr/>
      </dsp:nvSpPr>
      <dsp:spPr>
        <a:xfrm>
          <a:off x="434745" y="1938189"/>
          <a:ext cx="1556552" cy="1659761"/>
        </a:xfrm>
        <a:prstGeom prst="rect">
          <a:avLst/>
        </a:prstGeom>
        <a:solidFill>
          <a:schemeClr val="accent2">
            <a:hueOff val="-979820"/>
            <a:satOff val="-4526"/>
            <a:lumOff val="-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2. BCD to 7-segment Decoder:</a:t>
          </a:r>
          <a:endParaRPr lang="en-US" sz="2600" kern="1200"/>
        </a:p>
      </dsp:txBody>
      <dsp:txXfrm>
        <a:off x="434745" y="1938189"/>
        <a:ext cx="1556552" cy="1659761"/>
      </dsp:txXfrm>
    </dsp:sp>
    <dsp:sp modelId="{6F6BF18E-F931-420B-99F0-5FF422A1473E}">
      <dsp:nvSpPr>
        <dsp:cNvPr id="0" name=""/>
        <dsp:cNvSpPr/>
      </dsp:nvSpPr>
      <dsp:spPr>
        <a:xfrm>
          <a:off x="2267924" y="1938189"/>
          <a:ext cx="4197841" cy="1659761"/>
        </a:xfrm>
        <a:prstGeom prst="rect">
          <a:avLst/>
        </a:prstGeom>
        <a:solidFill>
          <a:schemeClr val="accent2">
            <a:hueOff val="-1469730"/>
            <a:satOff val="-6788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board we are using to perform this lab, Nexys A7-100T, has 7-segment display with common anode as we could see in Figure (2). Therefore, the segment will be on when logic “0” is applied. </a:t>
          </a:r>
        </a:p>
      </dsp:txBody>
      <dsp:txXfrm>
        <a:off x="2267924" y="1938189"/>
        <a:ext cx="4197841" cy="1659761"/>
      </dsp:txXfrm>
    </dsp:sp>
    <dsp:sp modelId="{D3A6BD78-FDE5-4566-AEAB-59E013BD32A6}">
      <dsp:nvSpPr>
        <dsp:cNvPr id="0" name=""/>
        <dsp:cNvSpPr/>
      </dsp:nvSpPr>
      <dsp:spPr>
        <a:xfrm>
          <a:off x="380955" y="3874578"/>
          <a:ext cx="1593122" cy="1659761"/>
        </a:xfrm>
        <a:prstGeom prst="rect">
          <a:avLst/>
        </a:prstGeom>
        <a:solidFill>
          <a:schemeClr val="accent2">
            <a:hueOff val="-1959640"/>
            <a:satOff val="-9051"/>
            <a:lumOff val="-1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3. Using two displays to show results:</a:t>
          </a:r>
          <a:endParaRPr lang="en-US" sz="2600" kern="1200" dirty="0"/>
        </a:p>
      </dsp:txBody>
      <dsp:txXfrm>
        <a:off x="380955" y="3874578"/>
        <a:ext cx="1593122" cy="1659761"/>
      </dsp:txXfrm>
    </dsp:sp>
    <dsp:sp modelId="{2F592725-C0EC-41B5-ADD4-9E6AAE28184D}">
      <dsp:nvSpPr>
        <dsp:cNvPr id="0" name=""/>
        <dsp:cNvSpPr/>
      </dsp:nvSpPr>
      <dsp:spPr>
        <a:xfrm>
          <a:off x="2250704" y="3874578"/>
          <a:ext cx="4268852" cy="1659761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enable a specific Display from the 8 Display provided on the board, we used </a:t>
          </a:r>
          <a:r>
            <a:rPr lang="en-US" sz="2600" kern="1200" dirty="0" err="1"/>
            <a:t>top_an</a:t>
          </a:r>
          <a:r>
            <a:rPr lang="en-US" sz="2600" kern="1200" dirty="0"/>
            <a:t> that selects which display will be on. We are asked to turn on Display 0 and 4.</a:t>
          </a:r>
        </a:p>
      </dsp:txBody>
      <dsp:txXfrm>
        <a:off x="2250704" y="3874578"/>
        <a:ext cx="4268852" cy="1659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46:08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9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3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8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2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3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4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66" r:id="rId5"/>
    <p:sldLayoutId id="2147483767" r:id="rId6"/>
    <p:sldLayoutId id="2147483772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46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227257-FCC0-4F83-9EF9-025C67294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3" b="1538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AEBC2-37B3-41BC-B827-2A5D928A7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i="1" dirty="0"/>
              <a:t>Lab 3</a:t>
            </a:r>
          </a:p>
        </p:txBody>
      </p:sp>
      <p:sp>
        <p:nvSpPr>
          <p:cNvPr id="13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5163-DCBC-4BCE-AD35-76EBAED9E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Group_D: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            Laurice Sattouf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            Choi Tim Anthony Young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             Dimitri Garcia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Professor: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               Mohamed El-Hadedy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California Polytechnic State University Pomona, California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24650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E6A207B-97BE-4DE3-B7BA-6EB713664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6490-1E0B-4657-9955-261AFD15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16" y="640080"/>
            <a:ext cx="3432048" cy="1714065"/>
          </a:xfrm>
        </p:spPr>
        <p:txBody>
          <a:bodyPr anchor="b">
            <a:normAutofit/>
          </a:bodyPr>
          <a:lstStyle/>
          <a:p>
            <a:r>
              <a:rPr lang="en-US" sz="4100"/>
              <a:t>Assignment 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2529151"/>
            <a:ext cx="3376602" cy="18288"/>
          </a:xfrm>
          <a:custGeom>
            <a:avLst/>
            <a:gdLst>
              <a:gd name="connsiteX0" fmla="*/ 0 w 3376602"/>
              <a:gd name="connsiteY0" fmla="*/ 0 h 18288"/>
              <a:gd name="connsiteX1" fmla="*/ 641554 w 3376602"/>
              <a:gd name="connsiteY1" fmla="*/ 0 h 18288"/>
              <a:gd name="connsiteX2" fmla="*/ 1316875 w 3376602"/>
              <a:gd name="connsiteY2" fmla="*/ 0 h 18288"/>
              <a:gd name="connsiteX3" fmla="*/ 2025961 w 3376602"/>
              <a:gd name="connsiteY3" fmla="*/ 0 h 18288"/>
              <a:gd name="connsiteX4" fmla="*/ 2735048 w 3376602"/>
              <a:gd name="connsiteY4" fmla="*/ 0 h 18288"/>
              <a:gd name="connsiteX5" fmla="*/ 3376602 w 3376602"/>
              <a:gd name="connsiteY5" fmla="*/ 0 h 18288"/>
              <a:gd name="connsiteX6" fmla="*/ 3376602 w 3376602"/>
              <a:gd name="connsiteY6" fmla="*/ 18288 h 18288"/>
              <a:gd name="connsiteX7" fmla="*/ 2633750 w 3376602"/>
              <a:gd name="connsiteY7" fmla="*/ 18288 h 18288"/>
              <a:gd name="connsiteX8" fmla="*/ 1890897 w 3376602"/>
              <a:gd name="connsiteY8" fmla="*/ 18288 h 18288"/>
              <a:gd name="connsiteX9" fmla="*/ 1215577 w 3376602"/>
              <a:gd name="connsiteY9" fmla="*/ 18288 h 18288"/>
              <a:gd name="connsiteX10" fmla="*/ 0 w 3376602"/>
              <a:gd name="connsiteY10" fmla="*/ 18288 h 18288"/>
              <a:gd name="connsiteX11" fmla="*/ 0 w 337660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6602" h="18288" fill="none" extrusionOk="0">
                <a:moveTo>
                  <a:pt x="0" y="0"/>
                </a:moveTo>
                <a:cubicBezTo>
                  <a:pt x="154337" y="-26787"/>
                  <a:pt x="393692" y="25344"/>
                  <a:pt x="641554" y="0"/>
                </a:cubicBezTo>
                <a:cubicBezTo>
                  <a:pt x="889416" y="-25344"/>
                  <a:pt x="1078313" y="12271"/>
                  <a:pt x="1316875" y="0"/>
                </a:cubicBezTo>
                <a:cubicBezTo>
                  <a:pt x="1555437" y="-12271"/>
                  <a:pt x="1698513" y="30110"/>
                  <a:pt x="2025961" y="0"/>
                </a:cubicBezTo>
                <a:cubicBezTo>
                  <a:pt x="2353409" y="-30110"/>
                  <a:pt x="2474986" y="1722"/>
                  <a:pt x="2735048" y="0"/>
                </a:cubicBezTo>
                <a:cubicBezTo>
                  <a:pt x="2995110" y="-1722"/>
                  <a:pt x="3097437" y="28961"/>
                  <a:pt x="3376602" y="0"/>
                </a:cubicBezTo>
                <a:cubicBezTo>
                  <a:pt x="3375893" y="8157"/>
                  <a:pt x="3376189" y="12125"/>
                  <a:pt x="3376602" y="18288"/>
                </a:cubicBezTo>
                <a:cubicBezTo>
                  <a:pt x="3037458" y="40377"/>
                  <a:pt x="2857195" y="34928"/>
                  <a:pt x="2633750" y="18288"/>
                </a:cubicBezTo>
                <a:cubicBezTo>
                  <a:pt x="2410305" y="1648"/>
                  <a:pt x="2066994" y="17360"/>
                  <a:pt x="1890897" y="18288"/>
                </a:cubicBezTo>
                <a:cubicBezTo>
                  <a:pt x="1714800" y="19216"/>
                  <a:pt x="1521080" y="47858"/>
                  <a:pt x="1215577" y="18288"/>
                </a:cubicBezTo>
                <a:cubicBezTo>
                  <a:pt x="910074" y="-11282"/>
                  <a:pt x="278912" y="6176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376602" h="18288" stroke="0" extrusionOk="0">
                <a:moveTo>
                  <a:pt x="0" y="0"/>
                </a:moveTo>
                <a:cubicBezTo>
                  <a:pt x="304565" y="-9016"/>
                  <a:pt x="402571" y="29762"/>
                  <a:pt x="641554" y="0"/>
                </a:cubicBezTo>
                <a:cubicBezTo>
                  <a:pt x="880537" y="-29762"/>
                  <a:pt x="963871" y="-12492"/>
                  <a:pt x="1215577" y="0"/>
                </a:cubicBezTo>
                <a:cubicBezTo>
                  <a:pt x="1467283" y="12492"/>
                  <a:pt x="1723274" y="15353"/>
                  <a:pt x="1958429" y="0"/>
                </a:cubicBezTo>
                <a:cubicBezTo>
                  <a:pt x="2193584" y="-15353"/>
                  <a:pt x="2347125" y="7922"/>
                  <a:pt x="2599984" y="0"/>
                </a:cubicBezTo>
                <a:cubicBezTo>
                  <a:pt x="2852843" y="-7922"/>
                  <a:pt x="3186422" y="-30763"/>
                  <a:pt x="3376602" y="0"/>
                </a:cubicBezTo>
                <a:cubicBezTo>
                  <a:pt x="3376338" y="4493"/>
                  <a:pt x="3376986" y="9472"/>
                  <a:pt x="3376602" y="18288"/>
                </a:cubicBezTo>
                <a:cubicBezTo>
                  <a:pt x="3080522" y="-5475"/>
                  <a:pt x="3038559" y="47323"/>
                  <a:pt x="2701282" y="18288"/>
                </a:cubicBezTo>
                <a:cubicBezTo>
                  <a:pt x="2364005" y="-10747"/>
                  <a:pt x="2245031" y="49099"/>
                  <a:pt x="1958429" y="18288"/>
                </a:cubicBezTo>
                <a:cubicBezTo>
                  <a:pt x="1671827" y="-12523"/>
                  <a:pt x="1619741" y="31109"/>
                  <a:pt x="1384407" y="18288"/>
                </a:cubicBezTo>
                <a:cubicBezTo>
                  <a:pt x="1149073" y="5467"/>
                  <a:pt x="947712" y="-11758"/>
                  <a:pt x="709086" y="18288"/>
                </a:cubicBezTo>
                <a:cubicBezTo>
                  <a:pt x="470460" y="48334"/>
                  <a:pt x="186882" y="50183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A40D2"/>
          </a:solidFill>
          <a:ln w="38100" cap="rnd">
            <a:solidFill>
              <a:srgbClr val="FA40D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82EB-0EDD-406B-9F44-3CDCE0E8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016" y="2803470"/>
            <a:ext cx="3432048" cy="3414450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binary to BCD converter unit that takes four inputs and produce BCD values from (0-9).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a 7SEG decoder. 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 two units of the BCD to display the results.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Define all possible corner cases using a testbench.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5781071-8A6D-44EC-ADAD-5039E85E1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1573625"/>
            <a:ext cx="6903720" cy="37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DE393-1B98-44AB-B96F-746F9EE9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Coding Steps 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0A58296-BE91-47EA-A9B3-5639F0EE8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9933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8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16C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A2587-5238-4BE3-9302-594C73FE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Schematic 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F59230-3A84-4109-896E-ED033C82A7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47" y="3067050"/>
            <a:ext cx="8446258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9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E874A-D6E2-4349-AA29-395B78C8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6388"/>
            <a:ext cx="10909640" cy="275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9300"/>
              <a:t>Power and Resources </a:t>
            </a:r>
          </a:p>
        </p:txBody>
      </p:sp>
      <p:sp>
        <p:nvSpPr>
          <p:cNvPr id="49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12C328-9BDA-457D-A295-3C08D47ADB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820865"/>
            <a:ext cx="11548872" cy="83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6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895D8757-BA02-4B05-9D24-BDACD7C72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198" b="115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B602DB-7A3B-4940-A035-F3DB232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n-US" sz="5000"/>
              <a:t>Work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B88-5CD6-4909-9599-D6CEA6CA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had a meeting to brainstorm and explain the main idea of the lab, and we created the schematic so that everyone would work individually to achieve the most optimized design.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had a zoom meeting to choose the design with less power consuming, then we were able to demo our implemented design and cover all the corner cases.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Documentation and reports were evenly distributed, and it covered all the steps of our successfully implemented design.</a:t>
            </a:r>
          </a:p>
        </p:txBody>
      </p:sp>
      <p:sp>
        <p:nvSpPr>
          <p:cNvPr id="18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1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C22"/>
      </a:dk2>
      <a:lt2>
        <a:srgbClr val="E8E2E2"/>
      </a:lt2>
      <a:accent1>
        <a:srgbClr val="37B0AC"/>
      </a:accent1>
      <a:accent2>
        <a:srgbClr val="2DB578"/>
      </a:accent2>
      <a:accent3>
        <a:srgbClr val="39B649"/>
      </a:accent3>
      <a:accent4>
        <a:srgbClr val="53B52C"/>
      </a:accent4>
      <a:accent5>
        <a:srgbClr val="8AAE36"/>
      </a:accent5>
      <a:accent6>
        <a:srgbClr val="B2A32C"/>
      </a:accent6>
      <a:hlink>
        <a:srgbClr val="618D2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</TotalTime>
  <Words>298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Modern Love</vt:lpstr>
      <vt:lpstr>Symbol</vt:lpstr>
      <vt:lpstr>The Hand</vt:lpstr>
      <vt:lpstr>Times New Roman</vt:lpstr>
      <vt:lpstr>SketchyVTI</vt:lpstr>
      <vt:lpstr>BrushVTI</vt:lpstr>
      <vt:lpstr>Lab 3</vt:lpstr>
      <vt:lpstr>Assignment </vt:lpstr>
      <vt:lpstr>Coding Steps </vt:lpstr>
      <vt:lpstr>Schematic </vt:lpstr>
      <vt:lpstr>Power and Resources </vt:lpstr>
      <vt:lpstr>Work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Laurice Sattouf</dc:creator>
  <cp:lastModifiedBy>Laurice Sattouf</cp:lastModifiedBy>
  <cp:revision>13</cp:revision>
  <dcterms:created xsi:type="dcterms:W3CDTF">2021-02-09T03:22:07Z</dcterms:created>
  <dcterms:modified xsi:type="dcterms:W3CDTF">2021-02-24T21:58:53Z</dcterms:modified>
</cp:coreProperties>
</file>