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  <p:sldMasterId id="2147483753" r:id="rId2"/>
  </p:sldMasterIdLst>
  <p:sldIdLst>
    <p:sldId id="256" r:id="rId3"/>
    <p:sldId id="257" r:id="rId4"/>
    <p:sldId id="259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D9D828-82EB-47AF-AC9C-566FAE9D4753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8EA203A-2617-41B7-99EE-A62E46B83476}">
      <dgm:prSet/>
      <dgm:spPr/>
      <dgm:t>
        <a:bodyPr/>
        <a:lstStyle/>
        <a:p>
          <a:r>
            <a:rPr lang="en-US" dirty="0"/>
            <a:t>Step1</a:t>
          </a:r>
        </a:p>
      </dgm:t>
    </dgm:pt>
    <dgm:pt modelId="{619A579A-6180-4FA3-95B8-1C4D8F444D7C}" type="parTrans" cxnId="{E1232800-49C6-4A0B-9E0B-8CA6215F186A}">
      <dgm:prSet/>
      <dgm:spPr/>
      <dgm:t>
        <a:bodyPr/>
        <a:lstStyle/>
        <a:p>
          <a:endParaRPr lang="en-US"/>
        </a:p>
      </dgm:t>
    </dgm:pt>
    <dgm:pt modelId="{98C7AEAA-D0CB-424F-9D6E-0D90A233136C}" type="sibTrans" cxnId="{E1232800-49C6-4A0B-9E0B-8CA6215F186A}">
      <dgm:prSet/>
      <dgm:spPr/>
      <dgm:t>
        <a:bodyPr/>
        <a:lstStyle/>
        <a:p>
          <a:endParaRPr lang="en-US"/>
        </a:p>
      </dgm:t>
    </dgm:pt>
    <dgm:pt modelId="{46674A1B-DD69-4F57-92FE-1513E0CC0F7F}">
      <dgm:prSet custT="1"/>
      <dgm:spPr/>
      <dgm:t>
        <a:bodyPr/>
        <a:lstStyle/>
        <a:p>
          <a:r>
            <a:rPr lang="en-US" sz="2000" dirty="0"/>
            <a:t>Design the component of BCD counter and make it generic so that we could create all 8 unites of the counter (16 digits total) using the original component.</a:t>
          </a:r>
        </a:p>
      </dgm:t>
    </dgm:pt>
    <dgm:pt modelId="{1643EFDE-348B-48E0-91E6-9B947A511BC4}" type="parTrans" cxnId="{E9E7217A-B877-4AF1-BDA5-0F6D5A8EE9FF}">
      <dgm:prSet/>
      <dgm:spPr/>
      <dgm:t>
        <a:bodyPr/>
        <a:lstStyle/>
        <a:p>
          <a:endParaRPr lang="en-US"/>
        </a:p>
      </dgm:t>
    </dgm:pt>
    <dgm:pt modelId="{3CA7D07E-2A26-4056-B874-5AC301BB9670}" type="sibTrans" cxnId="{E9E7217A-B877-4AF1-BDA5-0F6D5A8EE9FF}">
      <dgm:prSet/>
      <dgm:spPr/>
      <dgm:t>
        <a:bodyPr/>
        <a:lstStyle/>
        <a:p>
          <a:endParaRPr lang="en-US"/>
        </a:p>
      </dgm:t>
    </dgm:pt>
    <dgm:pt modelId="{448FF89A-51A3-4715-87E4-78E908289CA0}">
      <dgm:prSet/>
      <dgm:spPr/>
      <dgm:t>
        <a:bodyPr/>
        <a:lstStyle/>
        <a:p>
          <a:r>
            <a:rPr lang="en-US" dirty="0"/>
            <a:t>Step2</a:t>
          </a:r>
        </a:p>
      </dgm:t>
    </dgm:pt>
    <dgm:pt modelId="{96BB9BA3-AD7C-422C-BB3B-7B2BE709AA7C}" type="parTrans" cxnId="{326E6590-501E-4D8E-B06E-45005162A81A}">
      <dgm:prSet/>
      <dgm:spPr/>
      <dgm:t>
        <a:bodyPr/>
        <a:lstStyle/>
        <a:p>
          <a:endParaRPr lang="en-US"/>
        </a:p>
      </dgm:t>
    </dgm:pt>
    <dgm:pt modelId="{64AC0D4D-02CF-47A5-97DA-3C89EC88AFA0}" type="sibTrans" cxnId="{326E6590-501E-4D8E-B06E-45005162A81A}">
      <dgm:prSet/>
      <dgm:spPr/>
      <dgm:t>
        <a:bodyPr/>
        <a:lstStyle/>
        <a:p>
          <a:endParaRPr lang="en-US"/>
        </a:p>
      </dgm:t>
    </dgm:pt>
    <dgm:pt modelId="{529A1BED-E8E9-4F10-8584-5EADDB2D2946}">
      <dgm:prSet custT="1"/>
      <dgm:spPr/>
      <dgm:t>
        <a:bodyPr/>
        <a:lstStyle/>
        <a:p>
          <a:r>
            <a:rPr lang="en-US" sz="1500" dirty="0"/>
            <a:t> </a:t>
          </a:r>
          <a:r>
            <a:rPr lang="en-US" sz="2400" dirty="0"/>
            <a:t>Apply the coding techniques to develop the cascaded counter </a:t>
          </a:r>
          <a:endParaRPr lang="en-US" sz="1500" dirty="0"/>
        </a:p>
      </dgm:t>
    </dgm:pt>
    <dgm:pt modelId="{F205443A-0D17-4B62-80A0-6404A0AC5001}" type="parTrans" cxnId="{0B233DD6-0379-44E0-B023-A07B4C9313A9}">
      <dgm:prSet/>
      <dgm:spPr/>
      <dgm:t>
        <a:bodyPr/>
        <a:lstStyle/>
        <a:p>
          <a:endParaRPr lang="en-US"/>
        </a:p>
      </dgm:t>
    </dgm:pt>
    <dgm:pt modelId="{7C1BCBDC-CE51-420F-A1F8-BC5D9F1AA0ED}" type="sibTrans" cxnId="{0B233DD6-0379-44E0-B023-A07B4C9313A9}">
      <dgm:prSet/>
      <dgm:spPr/>
      <dgm:t>
        <a:bodyPr/>
        <a:lstStyle/>
        <a:p>
          <a:endParaRPr lang="en-US"/>
        </a:p>
      </dgm:t>
    </dgm:pt>
    <dgm:pt modelId="{04AE74C3-BAF4-4DD1-A193-6EBB9A29D6B3}">
      <dgm:prSet/>
      <dgm:spPr/>
      <dgm:t>
        <a:bodyPr/>
        <a:lstStyle/>
        <a:p>
          <a:r>
            <a:rPr lang="en-US" dirty="0"/>
            <a:t>Step 3</a:t>
          </a:r>
        </a:p>
      </dgm:t>
    </dgm:pt>
    <dgm:pt modelId="{F7335B46-E06C-418E-A2AB-B09B4DB4DCAF}" type="parTrans" cxnId="{4286E3E8-634B-43B9-AB89-CD7C8321A6F6}">
      <dgm:prSet/>
      <dgm:spPr/>
      <dgm:t>
        <a:bodyPr/>
        <a:lstStyle/>
        <a:p>
          <a:endParaRPr lang="en-US"/>
        </a:p>
      </dgm:t>
    </dgm:pt>
    <dgm:pt modelId="{3F96B3F7-350C-47D0-A2C2-DFBDC6BE439F}" type="sibTrans" cxnId="{4286E3E8-634B-43B9-AB89-CD7C8321A6F6}">
      <dgm:prSet/>
      <dgm:spPr/>
      <dgm:t>
        <a:bodyPr/>
        <a:lstStyle/>
        <a:p>
          <a:endParaRPr lang="en-US"/>
        </a:p>
      </dgm:t>
    </dgm:pt>
    <dgm:pt modelId="{C3738B36-AA85-4CBB-A29A-6348A8B6D6E5}">
      <dgm:prSet custT="1"/>
      <dgm:spPr/>
      <dgm:t>
        <a:bodyPr/>
        <a:lstStyle/>
        <a:p>
          <a:pPr>
            <a:buFont typeface="+mj-lt"/>
            <a:buAutoNum type="alphaLcPeriod"/>
          </a:pPr>
          <a:r>
            <a:rPr lang="en-US" sz="2400" dirty="0"/>
            <a:t>Use the 7-segment display which contains the following: Clock divider, The decoder,  The Multiplexer, and  BCD to segments units.</a:t>
          </a:r>
        </a:p>
      </dgm:t>
    </dgm:pt>
    <dgm:pt modelId="{44F64E40-28D8-42F5-993F-E412544F3FEE}" type="parTrans" cxnId="{74600388-C76C-4623-9270-F084782C05FD}">
      <dgm:prSet/>
      <dgm:spPr/>
      <dgm:t>
        <a:bodyPr/>
        <a:lstStyle/>
        <a:p>
          <a:endParaRPr lang="en-US"/>
        </a:p>
      </dgm:t>
    </dgm:pt>
    <dgm:pt modelId="{101648BE-CF5E-4F1C-80D8-C0665A529E55}" type="sibTrans" cxnId="{74600388-C76C-4623-9270-F084782C05FD}">
      <dgm:prSet/>
      <dgm:spPr/>
      <dgm:t>
        <a:bodyPr/>
        <a:lstStyle/>
        <a:p>
          <a:endParaRPr lang="en-US"/>
        </a:p>
      </dgm:t>
    </dgm:pt>
    <dgm:pt modelId="{22D096C5-A05C-4758-B2DA-5331200AB6CC}" type="pres">
      <dgm:prSet presAssocID="{82D9D828-82EB-47AF-AC9C-566FAE9D4753}" presName="diagram" presStyleCnt="0">
        <dgm:presLayoutVars>
          <dgm:dir/>
          <dgm:resizeHandles val="exact"/>
        </dgm:presLayoutVars>
      </dgm:prSet>
      <dgm:spPr/>
    </dgm:pt>
    <dgm:pt modelId="{57E0190D-37DC-47AD-AE98-47DF4D34D629}" type="pres">
      <dgm:prSet presAssocID="{B8EA203A-2617-41B7-99EE-A62E46B83476}" presName="node" presStyleLbl="node1" presStyleIdx="0" presStyleCnt="6" custScaleX="61171">
        <dgm:presLayoutVars>
          <dgm:bulletEnabled val="1"/>
        </dgm:presLayoutVars>
      </dgm:prSet>
      <dgm:spPr/>
    </dgm:pt>
    <dgm:pt modelId="{5F3482B4-C849-43ED-8319-3CFA0B62823A}" type="pres">
      <dgm:prSet presAssocID="{98C7AEAA-D0CB-424F-9D6E-0D90A233136C}" presName="sibTrans" presStyleCnt="0"/>
      <dgm:spPr/>
    </dgm:pt>
    <dgm:pt modelId="{46D49618-9079-4212-83A6-EA2D43552890}" type="pres">
      <dgm:prSet presAssocID="{46674A1B-DD69-4F57-92FE-1513E0CC0F7F}" presName="node" presStyleLbl="node1" presStyleIdx="1" presStyleCnt="6" custScaleX="199004" custLinFactNeighborX="14623" custLinFactNeighborY="-5883">
        <dgm:presLayoutVars>
          <dgm:bulletEnabled val="1"/>
        </dgm:presLayoutVars>
      </dgm:prSet>
      <dgm:spPr/>
    </dgm:pt>
    <dgm:pt modelId="{F633F6A5-68C4-42E8-9365-CFCD98002355}" type="pres">
      <dgm:prSet presAssocID="{3CA7D07E-2A26-4056-B874-5AC301BB9670}" presName="sibTrans" presStyleCnt="0"/>
      <dgm:spPr/>
    </dgm:pt>
    <dgm:pt modelId="{655984ED-17E7-40C9-80A7-A624A1229DFD}" type="pres">
      <dgm:prSet presAssocID="{448FF89A-51A3-4715-87E4-78E908289CA0}" presName="node" presStyleLbl="node1" presStyleIdx="2" presStyleCnt="6" custScaleX="62052" custLinFactNeighborX="-644" custLinFactNeighborY="8270">
        <dgm:presLayoutVars>
          <dgm:bulletEnabled val="1"/>
        </dgm:presLayoutVars>
      </dgm:prSet>
      <dgm:spPr/>
    </dgm:pt>
    <dgm:pt modelId="{163BC6B5-941A-45AB-BFDE-3FF407BF646E}" type="pres">
      <dgm:prSet presAssocID="{64AC0D4D-02CF-47A5-97DA-3C89EC88AFA0}" presName="sibTrans" presStyleCnt="0"/>
      <dgm:spPr/>
    </dgm:pt>
    <dgm:pt modelId="{2AE42513-6E7F-45A9-85CC-AF86AEFF1999}" type="pres">
      <dgm:prSet presAssocID="{529A1BED-E8E9-4F10-8584-5EADDB2D2946}" presName="node" presStyleLbl="node1" presStyleIdx="3" presStyleCnt="6" custScaleX="193662" custScaleY="89924" custLinFactNeighborX="54458" custLinFactNeighborY="1663">
        <dgm:presLayoutVars>
          <dgm:bulletEnabled val="1"/>
        </dgm:presLayoutVars>
      </dgm:prSet>
      <dgm:spPr/>
    </dgm:pt>
    <dgm:pt modelId="{403D764C-6B79-4F1C-BE92-F057324C8181}" type="pres">
      <dgm:prSet presAssocID="{7C1BCBDC-CE51-420F-A1F8-BC5D9F1AA0ED}" presName="sibTrans" presStyleCnt="0"/>
      <dgm:spPr/>
    </dgm:pt>
    <dgm:pt modelId="{5006ECD8-2872-4000-B62D-B65598F9AC4C}" type="pres">
      <dgm:prSet presAssocID="{04AE74C3-BAF4-4DD1-A193-6EBB9A29D6B3}" presName="node" presStyleLbl="node1" presStyleIdx="4" presStyleCnt="6" custScaleX="65440" custLinFactNeighborX="-49673" custLinFactNeighborY="2552">
        <dgm:presLayoutVars>
          <dgm:bulletEnabled val="1"/>
        </dgm:presLayoutVars>
      </dgm:prSet>
      <dgm:spPr/>
    </dgm:pt>
    <dgm:pt modelId="{E5FFD3E6-C77A-45F9-8364-A243EA242B0B}" type="pres">
      <dgm:prSet presAssocID="{3F96B3F7-350C-47D0-A2C2-DFBDC6BE439F}" presName="sibTrans" presStyleCnt="0"/>
      <dgm:spPr/>
    </dgm:pt>
    <dgm:pt modelId="{44C9404A-1469-461C-B227-2B611FCEE2CC}" type="pres">
      <dgm:prSet presAssocID="{C3738B36-AA85-4CBB-A29A-6348A8B6D6E5}" presName="node" presStyleLbl="node1" presStyleIdx="5" presStyleCnt="6" custScaleX="195099" custLinFactNeighborX="333" custLinFactNeighborY="664">
        <dgm:presLayoutVars>
          <dgm:bulletEnabled val="1"/>
        </dgm:presLayoutVars>
      </dgm:prSet>
      <dgm:spPr/>
    </dgm:pt>
  </dgm:ptLst>
  <dgm:cxnLst>
    <dgm:cxn modelId="{E1232800-49C6-4A0B-9E0B-8CA6215F186A}" srcId="{82D9D828-82EB-47AF-AC9C-566FAE9D4753}" destId="{B8EA203A-2617-41B7-99EE-A62E46B83476}" srcOrd="0" destOrd="0" parTransId="{619A579A-6180-4FA3-95B8-1C4D8F444D7C}" sibTransId="{98C7AEAA-D0CB-424F-9D6E-0D90A233136C}"/>
    <dgm:cxn modelId="{FA271153-AEF3-418C-91A9-0D67DCD51B95}" type="presOf" srcId="{46674A1B-DD69-4F57-92FE-1513E0CC0F7F}" destId="{46D49618-9079-4212-83A6-EA2D43552890}" srcOrd="0" destOrd="0" presId="urn:microsoft.com/office/officeart/2005/8/layout/default"/>
    <dgm:cxn modelId="{E9E7217A-B877-4AF1-BDA5-0F6D5A8EE9FF}" srcId="{82D9D828-82EB-47AF-AC9C-566FAE9D4753}" destId="{46674A1B-DD69-4F57-92FE-1513E0CC0F7F}" srcOrd="1" destOrd="0" parTransId="{1643EFDE-348B-48E0-91E6-9B947A511BC4}" sibTransId="{3CA7D07E-2A26-4056-B874-5AC301BB9670}"/>
    <dgm:cxn modelId="{74600388-C76C-4623-9270-F084782C05FD}" srcId="{82D9D828-82EB-47AF-AC9C-566FAE9D4753}" destId="{C3738B36-AA85-4CBB-A29A-6348A8B6D6E5}" srcOrd="5" destOrd="0" parTransId="{44F64E40-28D8-42F5-993F-E412544F3FEE}" sibTransId="{101648BE-CF5E-4F1C-80D8-C0665A529E55}"/>
    <dgm:cxn modelId="{326E6590-501E-4D8E-B06E-45005162A81A}" srcId="{82D9D828-82EB-47AF-AC9C-566FAE9D4753}" destId="{448FF89A-51A3-4715-87E4-78E908289CA0}" srcOrd="2" destOrd="0" parTransId="{96BB9BA3-AD7C-422C-BB3B-7B2BE709AA7C}" sibTransId="{64AC0D4D-02CF-47A5-97DA-3C89EC88AFA0}"/>
    <dgm:cxn modelId="{05712CB2-CFB8-4E26-8021-8DF79D07C745}" type="presOf" srcId="{04AE74C3-BAF4-4DD1-A193-6EBB9A29D6B3}" destId="{5006ECD8-2872-4000-B62D-B65598F9AC4C}" srcOrd="0" destOrd="0" presId="urn:microsoft.com/office/officeart/2005/8/layout/default"/>
    <dgm:cxn modelId="{056CCFB5-82D0-4898-B731-264F24BEF937}" type="presOf" srcId="{C3738B36-AA85-4CBB-A29A-6348A8B6D6E5}" destId="{44C9404A-1469-461C-B227-2B611FCEE2CC}" srcOrd="0" destOrd="0" presId="urn:microsoft.com/office/officeart/2005/8/layout/default"/>
    <dgm:cxn modelId="{475280B7-6E2E-496D-AC9A-AD61E08D4289}" type="presOf" srcId="{B8EA203A-2617-41B7-99EE-A62E46B83476}" destId="{57E0190D-37DC-47AD-AE98-47DF4D34D629}" srcOrd="0" destOrd="0" presId="urn:microsoft.com/office/officeart/2005/8/layout/default"/>
    <dgm:cxn modelId="{0B233DD6-0379-44E0-B023-A07B4C9313A9}" srcId="{82D9D828-82EB-47AF-AC9C-566FAE9D4753}" destId="{529A1BED-E8E9-4F10-8584-5EADDB2D2946}" srcOrd="3" destOrd="0" parTransId="{F205443A-0D17-4B62-80A0-6404A0AC5001}" sibTransId="{7C1BCBDC-CE51-420F-A1F8-BC5D9F1AA0ED}"/>
    <dgm:cxn modelId="{532EC2D9-822F-4120-97A8-752842E8C3B6}" type="presOf" srcId="{82D9D828-82EB-47AF-AC9C-566FAE9D4753}" destId="{22D096C5-A05C-4758-B2DA-5331200AB6CC}" srcOrd="0" destOrd="0" presId="urn:microsoft.com/office/officeart/2005/8/layout/default"/>
    <dgm:cxn modelId="{4286E3E8-634B-43B9-AB89-CD7C8321A6F6}" srcId="{82D9D828-82EB-47AF-AC9C-566FAE9D4753}" destId="{04AE74C3-BAF4-4DD1-A193-6EBB9A29D6B3}" srcOrd="4" destOrd="0" parTransId="{F7335B46-E06C-418E-A2AB-B09B4DB4DCAF}" sibTransId="{3F96B3F7-350C-47D0-A2C2-DFBDC6BE439F}"/>
    <dgm:cxn modelId="{0E39EAF0-4E42-4A97-AC93-C07FB3442E9E}" type="presOf" srcId="{448FF89A-51A3-4715-87E4-78E908289CA0}" destId="{655984ED-17E7-40C9-80A7-A624A1229DFD}" srcOrd="0" destOrd="0" presId="urn:microsoft.com/office/officeart/2005/8/layout/default"/>
    <dgm:cxn modelId="{7AE812FE-34A6-4A7A-82FD-77F6BA4BB2D5}" type="presOf" srcId="{529A1BED-E8E9-4F10-8584-5EADDB2D2946}" destId="{2AE42513-6E7F-45A9-85CC-AF86AEFF1999}" srcOrd="0" destOrd="0" presId="urn:microsoft.com/office/officeart/2005/8/layout/default"/>
    <dgm:cxn modelId="{1F48E78D-2E77-45D3-B3D2-735979DBFB6A}" type="presParOf" srcId="{22D096C5-A05C-4758-B2DA-5331200AB6CC}" destId="{57E0190D-37DC-47AD-AE98-47DF4D34D629}" srcOrd="0" destOrd="0" presId="urn:microsoft.com/office/officeart/2005/8/layout/default"/>
    <dgm:cxn modelId="{42C81794-5C8A-492A-9ACF-629344933360}" type="presParOf" srcId="{22D096C5-A05C-4758-B2DA-5331200AB6CC}" destId="{5F3482B4-C849-43ED-8319-3CFA0B62823A}" srcOrd="1" destOrd="0" presId="urn:microsoft.com/office/officeart/2005/8/layout/default"/>
    <dgm:cxn modelId="{6F2F39DA-321E-4A9D-ACCF-B9E9F9199A0A}" type="presParOf" srcId="{22D096C5-A05C-4758-B2DA-5331200AB6CC}" destId="{46D49618-9079-4212-83A6-EA2D43552890}" srcOrd="2" destOrd="0" presId="urn:microsoft.com/office/officeart/2005/8/layout/default"/>
    <dgm:cxn modelId="{6D18867C-4083-4CB7-9927-99D85824FD99}" type="presParOf" srcId="{22D096C5-A05C-4758-B2DA-5331200AB6CC}" destId="{F633F6A5-68C4-42E8-9365-CFCD98002355}" srcOrd="3" destOrd="0" presId="urn:microsoft.com/office/officeart/2005/8/layout/default"/>
    <dgm:cxn modelId="{70741D13-0E98-4AFA-A491-D7FA4685EE58}" type="presParOf" srcId="{22D096C5-A05C-4758-B2DA-5331200AB6CC}" destId="{655984ED-17E7-40C9-80A7-A624A1229DFD}" srcOrd="4" destOrd="0" presId="urn:microsoft.com/office/officeart/2005/8/layout/default"/>
    <dgm:cxn modelId="{370A6499-CF90-4821-9B1E-43FB96005B8F}" type="presParOf" srcId="{22D096C5-A05C-4758-B2DA-5331200AB6CC}" destId="{163BC6B5-941A-45AB-BFDE-3FF407BF646E}" srcOrd="5" destOrd="0" presId="urn:microsoft.com/office/officeart/2005/8/layout/default"/>
    <dgm:cxn modelId="{E0D53654-B472-4EAB-BE6C-5A5799A3BA1A}" type="presParOf" srcId="{22D096C5-A05C-4758-B2DA-5331200AB6CC}" destId="{2AE42513-6E7F-45A9-85CC-AF86AEFF1999}" srcOrd="6" destOrd="0" presId="urn:microsoft.com/office/officeart/2005/8/layout/default"/>
    <dgm:cxn modelId="{B1A15F0A-F1F5-45E8-BC3A-13F94DC3392A}" type="presParOf" srcId="{22D096C5-A05C-4758-B2DA-5331200AB6CC}" destId="{403D764C-6B79-4F1C-BE92-F057324C8181}" srcOrd="7" destOrd="0" presId="urn:microsoft.com/office/officeart/2005/8/layout/default"/>
    <dgm:cxn modelId="{B23CA36D-3A4C-4872-96B4-2FE06BE72058}" type="presParOf" srcId="{22D096C5-A05C-4758-B2DA-5331200AB6CC}" destId="{5006ECD8-2872-4000-B62D-B65598F9AC4C}" srcOrd="8" destOrd="0" presId="urn:microsoft.com/office/officeart/2005/8/layout/default"/>
    <dgm:cxn modelId="{23972A5F-31B9-4F93-BAC6-793F75ECB383}" type="presParOf" srcId="{22D096C5-A05C-4758-B2DA-5331200AB6CC}" destId="{E5FFD3E6-C77A-45F9-8364-A243EA242B0B}" srcOrd="9" destOrd="0" presId="urn:microsoft.com/office/officeart/2005/8/layout/default"/>
    <dgm:cxn modelId="{92D03D77-1768-4978-8DB1-F13831637D70}" type="presParOf" srcId="{22D096C5-A05C-4758-B2DA-5331200AB6CC}" destId="{44C9404A-1469-461C-B227-2B611FCEE2C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0190D-37DC-47AD-AE98-47DF4D34D629}">
      <dsp:nvSpPr>
        <dsp:cNvPr id="0" name=""/>
        <dsp:cNvSpPr/>
      </dsp:nvSpPr>
      <dsp:spPr>
        <a:xfrm>
          <a:off x="4675" y="217441"/>
          <a:ext cx="1560245" cy="153037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Step1</a:t>
          </a:r>
        </a:p>
      </dsp:txBody>
      <dsp:txXfrm>
        <a:off x="4675" y="217441"/>
        <a:ext cx="1560245" cy="1530377"/>
      </dsp:txXfrm>
    </dsp:sp>
    <dsp:sp modelId="{46D49618-9079-4212-83A6-EA2D43552890}">
      <dsp:nvSpPr>
        <dsp:cNvPr id="0" name=""/>
        <dsp:cNvSpPr/>
      </dsp:nvSpPr>
      <dsp:spPr>
        <a:xfrm>
          <a:off x="1824658" y="127409"/>
          <a:ext cx="5075853" cy="153037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Design the component of BCD counter and make it generic so that we could create all 8 unites of the counter (16 digits total) using the original component.</a:t>
          </a:r>
        </a:p>
      </dsp:txBody>
      <dsp:txXfrm>
        <a:off x="1824658" y="127409"/>
        <a:ext cx="5075853" cy="1530377"/>
      </dsp:txXfrm>
    </dsp:sp>
    <dsp:sp modelId="{655984ED-17E7-40C9-80A7-A624A1229DFD}">
      <dsp:nvSpPr>
        <dsp:cNvPr id="0" name=""/>
        <dsp:cNvSpPr/>
      </dsp:nvSpPr>
      <dsp:spPr>
        <a:xfrm>
          <a:off x="45141" y="2129444"/>
          <a:ext cx="1582716" cy="153037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Step2</a:t>
          </a:r>
        </a:p>
      </dsp:txBody>
      <dsp:txXfrm>
        <a:off x="45141" y="2129444"/>
        <a:ext cx="1582716" cy="1530377"/>
      </dsp:txXfrm>
    </dsp:sp>
    <dsp:sp modelId="{2AE42513-6E7F-45A9-85CC-AF86AEFF1999}">
      <dsp:nvSpPr>
        <dsp:cNvPr id="0" name=""/>
        <dsp:cNvSpPr/>
      </dsp:nvSpPr>
      <dsp:spPr>
        <a:xfrm>
          <a:off x="1960913" y="2105432"/>
          <a:ext cx="4939598" cy="137617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</a:t>
          </a:r>
          <a:r>
            <a:rPr lang="en-US" sz="2400" kern="1200" dirty="0"/>
            <a:t>Apply the coding techniques to develop the cascaded counter </a:t>
          </a:r>
          <a:endParaRPr lang="en-US" sz="1500" kern="1200" dirty="0"/>
        </a:p>
      </dsp:txBody>
      <dsp:txXfrm>
        <a:off x="1960913" y="2105432"/>
        <a:ext cx="4939598" cy="1376176"/>
      </dsp:txXfrm>
    </dsp:sp>
    <dsp:sp modelId="{5006ECD8-2872-4000-B62D-B65598F9AC4C}">
      <dsp:nvSpPr>
        <dsp:cNvPr id="0" name=""/>
        <dsp:cNvSpPr/>
      </dsp:nvSpPr>
      <dsp:spPr>
        <a:xfrm>
          <a:off x="0" y="3827377"/>
          <a:ext cx="1669131" cy="153037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Step 3</a:t>
          </a:r>
        </a:p>
      </dsp:txBody>
      <dsp:txXfrm>
        <a:off x="0" y="3827377"/>
        <a:ext cx="1669131" cy="1530377"/>
      </dsp:txXfrm>
    </dsp:sp>
    <dsp:sp modelId="{44C9404A-1469-461C-B227-2B611FCEE2CC}">
      <dsp:nvSpPr>
        <dsp:cNvPr id="0" name=""/>
        <dsp:cNvSpPr/>
      </dsp:nvSpPr>
      <dsp:spPr>
        <a:xfrm>
          <a:off x="1924260" y="3798483"/>
          <a:ext cx="4976251" cy="153037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kern="1200" dirty="0"/>
            <a:t>Use the 7-segment display which contains the following: Clock divider, The decoder,  The Multiplexer, and  BCD to segments units.</a:t>
          </a:r>
        </a:p>
      </dsp:txBody>
      <dsp:txXfrm>
        <a:off x="1924260" y="3798483"/>
        <a:ext cx="4976251" cy="1530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3:49:27.7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3:48:03.5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5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5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4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90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45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5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18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83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09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93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6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58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922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28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55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9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39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6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70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03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9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7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8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34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66" r:id="rId5"/>
    <p:sldLayoutId id="2147483767" r:id="rId6"/>
    <p:sldLayoutId id="2147483772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3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46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93" name="Rectangle 19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AEBC2-37B3-41BC-B827-2A5D928A7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i="1" dirty="0"/>
              <a:t>Lab 4</a:t>
            </a:r>
          </a:p>
        </p:txBody>
      </p:sp>
      <p:sp>
        <p:nvSpPr>
          <p:cNvPr id="194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CD6E56"/>
          </a:solidFill>
          <a:ln w="38100" cap="rnd">
            <a:solidFill>
              <a:srgbClr val="CD6E5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C5163-DCBC-4BCE-AD35-76EBAED9E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/>
              <a:t>Group_D: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/>
              <a:t>            Laurice Sattouf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/>
              <a:t>            Choi Tim Anthony Young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/>
              <a:t>             Dimitri Garcia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/>
              <a:t>Professor: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/>
              <a:t>               Mohamed El-Hadedy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/>
              <a:t>California Polytechnic State University Pomona, California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b="1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227257-FCC0-4F83-9EF9-025C672941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7" r="7749" b="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65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51A0227-072A-4F5F-928C-E2C3E5C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A6490-1E0B-4657-9955-261AFD15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62856"/>
            <a:ext cx="3419856" cy="1600200"/>
          </a:xfrm>
        </p:spPr>
        <p:txBody>
          <a:bodyPr anchor="ctr">
            <a:normAutofit/>
          </a:bodyPr>
          <a:lstStyle/>
          <a:p>
            <a:r>
              <a:rPr lang="en-US" sz="4100" dirty="0"/>
              <a:t>Assignment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54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4562856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rgbClr val="11CB00"/>
          </a:solidFill>
          <a:ln w="34925">
            <a:solidFill>
              <a:srgbClr val="11CB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82EB-0EDD-406B-9F44-3CDCE0E81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4562856"/>
            <a:ext cx="6894576" cy="1600200"/>
          </a:xfrm>
        </p:spPr>
        <p:txBody>
          <a:bodyPr anchor="ctr">
            <a:normAutofit/>
          </a:bodyPr>
          <a:lstStyle/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Design a BCD counter counting up and down based on the value specified on an input switch.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Use all the displays available (8 units) of the BCD to display the results.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Design the implementation with two different reset buttons so that we could reset the counter or the displays separately. 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Define all possible corner cases using a testbench textio. 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4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160702-5ADB-437F-A0EA-B068A3D5BA3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3296" y="1155345"/>
            <a:ext cx="5471160" cy="22978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1E933E-74A7-4927-BAEE-7A3AF0532C0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1230573"/>
            <a:ext cx="5471160" cy="214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0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3DE393-1B98-44AB-B96F-746F9EE9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6000"/>
              <a:t>Coding Steps </a:t>
            </a: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0A58296-BE91-47EA-A9B3-5639F0EE8F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6953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783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A2587-5238-4BE3-9302-594C73FE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Schematic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27CE14"/>
          </a:solidFill>
          <a:ln w="34925">
            <a:solidFill>
              <a:srgbClr val="27CE1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C24E82C-1D07-4EDB-9553-32AF3A34D12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0936" y="2020824"/>
            <a:ext cx="10917936" cy="48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9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E874A-D6E2-4349-AA29-395B78C8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56388"/>
            <a:ext cx="10909640" cy="2759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9300"/>
              <a:t>Power and Resources </a:t>
            </a:r>
          </a:p>
        </p:txBody>
      </p:sp>
      <p:sp>
        <p:nvSpPr>
          <p:cNvPr id="49" name="Date Placeholder 26">
            <a:extLst>
              <a:ext uri="{FF2B5EF4-FFF2-40B4-BE49-F238E27FC236}">
                <a16:creationId xmlns:a16="http://schemas.microsoft.com/office/drawing/2014/main" id="{CFDC8673-ECDC-4BBF-85A0-B3C8BF5D5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Footer Placeholder 27">
            <a:extLst>
              <a:ext uri="{FF2B5EF4-FFF2-40B4-BE49-F238E27FC236}">
                <a16:creationId xmlns:a16="http://schemas.microsoft.com/office/drawing/2014/main" id="{98563585-019D-4DED-B8F2-11788F2B3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Slide Number Placeholder 28">
            <a:extLst>
              <a:ext uri="{FF2B5EF4-FFF2-40B4-BE49-F238E27FC236}">
                <a16:creationId xmlns:a16="http://schemas.microsoft.com/office/drawing/2014/main" id="{41D92710-32AD-4D92-A7BE-0C32FB75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3166330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B3FF52D-A584-4FA3-801D-15FE4859182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79407"/>
            <a:ext cx="10515600" cy="138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6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602DB-7A3B-4940-A035-F3DB232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7200"/>
              <a:t>Work Distribution 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9B88-5CD6-4909-9599-D6CEA6CA7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had a meeting to brainstorm and explain the main idea of the lab, and we created the schematic so that everyone would work individually to achieve the most optimized design.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had a zoom meeting to choose the design with less power consuming, then we were able to demo our implemented design and cover all the corner cases.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Documentation and reports were evenly distributed, and it covered all the steps of our successfully implemented design.</a:t>
            </a:r>
          </a:p>
        </p:txBody>
      </p:sp>
      <p:pic>
        <p:nvPicPr>
          <p:cNvPr id="5" name="Picture 4" descr="Working space background">
            <a:extLst>
              <a:ext uri="{FF2B5EF4-FFF2-40B4-BE49-F238E27FC236}">
                <a16:creationId xmlns:a16="http://schemas.microsoft.com/office/drawing/2014/main" id="{895D8757-BA02-4B05-9D24-BDACD7C72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82" r="2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0132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43C22"/>
      </a:dk2>
      <a:lt2>
        <a:srgbClr val="E8E2E2"/>
      </a:lt2>
      <a:accent1>
        <a:srgbClr val="37B0AC"/>
      </a:accent1>
      <a:accent2>
        <a:srgbClr val="2DB578"/>
      </a:accent2>
      <a:accent3>
        <a:srgbClr val="39B649"/>
      </a:accent3>
      <a:accent4>
        <a:srgbClr val="53B52C"/>
      </a:accent4>
      <a:accent5>
        <a:srgbClr val="8AAE36"/>
      </a:accent5>
      <a:accent6>
        <a:srgbClr val="B2A32C"/>
      </a:accent6>
      <a:hlink>
        <a:srgbClr val="618D2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148</TotalTime>
  <Words>255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Century Gothic</vt:lpstr>
      <vt:lpstr>Modern Love</vt:lpstr>
      <vt:lpstr>Symbol</vt:lpstr>
      <vt:lpstr>The Hand</vt:lpstr>
      <vt:lpstr>Times New Roman</vt:lpstr>
      <vt:lpstr>SketchyVTI</vt:lpstr>
      <vt:lpstr>BrushVTI</vt:lpstr>
      <vt:lpstr>Lab 4</vt:lpstr>
      <vt:lpstr>Assignment </vt:lpstr>
      <vt:lpstr>Coding Steps </vt:lpstr>
      <vt:lpstr>Schematic </vt:lpstr>
      <vt:lpstr>Power and Resources </vt:lpstr>
      <vt:lpstr>Work Distribution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Laurice Sattouf</dc:creator>
  <cp:lastModifiedBy>Laurice Sattouf</cp:lastModifiedBy>
  <cp:revision>16</cp:revision>
  <dcterms:created xsi:type="dcterms:W3CDTF">2021-02-09T03:22:07Z</dcterms:created>
  <dcterms:modified xsi:type="dcterms:W3CDTF">2021-03-03T23:51:00Z</dcterms:modified>
</cp:coreProperties>
</file>