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 id="2147483753" r:id="rId2"/>
  </p:sldMasterIdLst>
  <p:sldIdLst>
    <p:sldId id="256" r:id="rId3"/>
    <p:sldId id="257" r:id="rId4"/>
    <p:sldId id="260" r:id="rId5"/>
    <p:sldId id="261" r:id="rId6"/>
    <p:sldId id="262"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9T22:51:20.656"/>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4/19/2021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84058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4/19/2021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87753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4/19/2021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64054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4/19/2021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78890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4/19/2021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62545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4/19/2021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3305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4/19/2021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18318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4/19/2021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02383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4/19/2021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93109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4/19/2021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113933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4/19/2021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34862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4/19/2021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37585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4/19/2021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006922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4/19/2021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0182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4/19/2021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64655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4/19/2021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42893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4/19/2021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55394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4/19/2021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3861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4/19/2021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6870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4/19/2021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7303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4/19/2021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70197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4/19/2021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9779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4/19/2021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7680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4/19/2021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238347556"/>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66" r:id="rId5"/>
    <p:sldLayoutId id="2147483767" r:id="rId6"/>
    <p:sldLayoutId id="2147483772" r:id="rId7"/>
    <p:sldLayoutId id="2147483768" r:id="rId8"/>
    <p:sldLayoutId id="2147483769" r:id="rId9"/>
    <p:sldLayoutId id="2147483770" r:id="rId10"/>
    <p:sldLayoutId id="2147483771"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4/19/2021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004435238"/>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46" r:id="rId6"/>
    <p:sldLayoutId id="2147483741" r:id="rId7"/>
    <p:sldLayoutId id="2147483742" r:id="rId8"/>
    <p:sldLayoutId id="2147483743" r:id="rId9"/>
    <p:sldLayoutId id="2147483744" r:id="rId10"/>
    <p:sldLayoutId id="2147483745" r:id="rId11"/>
    <p:sldLayoutId id="2147483747"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93" name="Rectangle 19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EAEBC2-37B3-41BC-B827-2A5D928A7636}"/>
              </a:ext>
            </a:extLst>
          </p:cNvPr>
          <p:cNvSpPr>
            <a:spLocks noGrp="1"/>
          </p:cNvSpPr>
          <p:nvPr>
            <p:ph type="ctrTitle"/>
          </p:nvPr>
        </p:nvSpPr>
        <p:spPr>
          <a:xfrm>
            <a:off x="576072" y="238539"/>
            <a:ext cx="11018520" cy="1434415"/>
          </a:xfrm>
        </p:spPr>
        <p:txBody>
          <a:bodyPr vert="horz" lIns="91440" tIns="45720" rIns="91440" bIns="45720" rtlCol="0" anchor="b">
            <a:normAutofit/>
          </a:bodyPr>
          <a:lstStyle/>
          <a:p>
            <a:r>
              <a:rPr lang="en-US" sz="7200" i="1" dirty="0"/>
              <a:t>Lab 7</a:t>
            </a:r>
          </a:p>
        </p:txBody>
      </p:sp>
      <p:sp>
        <p:nvSpPr>
          <p:cNvPr id="19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CD6E56"/>
          </a:solidFill>
          <a:ln w="38100" cap="rnd">
            <a:solidFill>
              <a:srgbClr val="CD6E5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A7C5163-DCBC-4BCE-AD35-76EBAED9ECA9}"/>
              </a:ext>
            </a:extLst>
          </p:cNvPr>
          <p:cNvSpPr>
            <a:spLocks noGrp="1"/>
          </p:cNvSpPr>
          <p:nvPr>
            <p:ph type="subTitle" idx="1"/>
          </p:nvPr>
        </p:nvSpPr>
        <p:spPr>
          <a:xfrm>
            <a:off x="572493" y="2071316"/>
            <a:ext cx="6713552" cy="4119172"/>
          </a:xfrm>
        </p:spPr>
        <p:txBody>
          <a:bodyPr vert="horz" lIns="91440" tIns="45720" rIns="91440" bIns="45720" rtlCol="0" anchor="t">
            <a:normAutofit/>
          </a:bodyPr>
          <a:lstStyle/>
          <a:p>
            <a:pPr indent="-228600">
              <a:lnSpc>
                <a:spcPct val="100000"/>
              </a:lnSpc>
              <a:buFont typeface="Arial" panose="020B0604020202020204" pitchFamily="34" charset="0"/>
              <a:buChar char="•"/>
            </a:pPr>
            <a:r>
              <a:rPr lang="en-US" b="1" dirty="0" err="1"/>
              <a:t>Group_D</a:t>
            </a:r>
            <a:r>
              <a:rPr lang="en-US" b="1" dirty="0"/>
              <a:t>:</a:t>
            </a:r>
          </a:p>
          <a:p>
            <a:pPr indent="-228600">
              <a:lnSpc>
                <a:spcPct val="100000"/>
              </a:lnSpc>
              <a:buFont typeface="Arial" panose="020B0604020202020204" pitchFamily="34" charset="0"/>
              <a:buChar char="•"/>
            </a:pPr>
            <a:r>
              <a:rPr lang="en-US" b="1" dirty="0"/>
              <a:t>            Laurice Sattouf</a:t>
            </a:r>
          </a:p>
          <a:p>
            <a:pPr indent="-228600">
              <a:lnSpc>
                <a:spcPct val="100000"/>
              </a:lnSpc>
              <a:buFont typeface="Arial" panose="020B0604020202020204" pitchFamily="34" charset="0"/>
              <a:buChar char="•"/>
            </a:pPr>
            <a:r>
              <a:rPr lang="en-US" b="1" dirty="0"/>
              <a:t>            Choi Tim Anthony Young </a:t>
            </a:r>
          </a:p>
          <a:p>
            <a:pPr indent="-228600">
              <a:lnSpc>
                <a:spcPct val="100000"/>
              </a:lnSpc>
              <a:buFont typeface="Arial" panose="020B0604020202020204" pitchFamily="34" charset="0"/>
              <a:buChar char="•"/>
            </a:pPr>
            <a:r>
              <a:rPr lang="en-US" b="1" dirty="0"/>
              <a:t>             Dimitri Garcia </a:t>
            </a:r>
          </a:p>
          <a:p>
            <a:pPr indent="-228600">
              <a:lnSpc>
                <a:spcPct val="100000"/>
              </a:lnSpc>
              <a:buFont typeface="Arial" panose="020B0604020202020204" pitchFamily="34" charset="0"/>
              <a:buChar char="•"/>
            </a:pPr>
            <a:r>
              <a:rPr lang="en-US" b="1" dirty="0"/>
              <a:t>Professor: </a:t>
            </a:r>
          </a:p>
          <a:p>
            <a:pPr indent="-228600">
              <a:lnSpc>
                <a:spcPct val="100000"/>
              </a:lnSpc>
              <a:buFont typeface="Arial" panose="020B0604020202020204" pitchFamily="34" charset="0"/>
              <a:buChar char="•"/>
            </a:pPr>
            <a:r>
              <a:rPr lang="en-US" b="1" dirty="0"/>
              <a:t>               Mohamed El-</a:t>
            </a:r>
            <a:r>
              <a:rPr lang="en-US" b="1" dirty="0" err="1"/>
              <a:t>Hadedy</a:t>
            </a:r>
            <a:endParaRPr lang="en-US" b="1" dirty="0"/>
          </a:p>
          <a:p>
            <a:pPr indent="-228600">
              <a:lnSpc>
                <a:spcPct val="100000"/>
              </a:lnSpc>
              <a:buFont typeface="Arial" panose="020B0604020202020204" pitchFamily="34" charset="0"/>
              <a:buChar char="•"/>
            </a:pPr>
            <a:r>
              <a:rPr lang="en-US" b="1" dirty="0"/>
              <a:t>California Polytechnic State University Pomona, California</a:t>
            </a:r>
          </a:p>
          <a:p>
            <a:pPr indent="-228600">
              <a:lnSpc>
                <a:spcPct val="100000"/>
              </a:lnSpc>
              <a:buFont typeface="Arial" panose="020B0604020202020204" pitchFamily="34" charset="0"/>
              <a:buChar char="•"/>
            </a:pPr>
            <a:endParaRPr lang="en-US" b="1" dirty="0"/>
          </a:p>
        </p:txBody>
      </p:sp>
      <p:pic>
        <p:nvPicPr>
          <p:cNvPr id="3074" name="Picture 2">
            <a:extLst>
              <a:ext uri="{FF2B5EF4-FFF2-40B4-BE49-F238E27FC236}">
                <a16:creationId xmlns:a16="http://schemas.microsoft.com/office/drawing/2014/main" id="{10227257-FCC0-4F83-9EF9-025C672941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087" r="7749" b="3"/>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650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8A6490-1E0B-4657-9955-261AFD155411}"/>
              </a:ext>
            </a:extLst>
          </p:cNvPr>
          <p:cNvSpPr>
            <a:spLocks noGrp="1"/>
          </p:cNvSpPr>
          <p:nvPr>
            <p:ph type="title"/>
          </p:nvPr>
        </p:nvSpPr>
        <p:spPr>
          <a:xfrm>
            <a:off x="630936" y="630936"/>
            <a:ext cx="3419856" cy="1463040"/>
          </a:xfrm>
        </p:spPr>
        <p:txBody>
          <a:bodyPr anchor="ctr">
            <a:normAutofit/>
          </a:bodyPr>
          <a:lstStyle/>
          <a:p>
            <a:pPr>
              <a:lnSpc>
                <a:spcPct val="90000"/>
              </a:lnSpc>
            </a:pPr>
            <a:r>
              <a:rPr lang="en-US" sz="4100" dirty="0"/>
              <a:t>Assignment </a:t>
            </a:r>
            <a:endParaRPr lang="en-US" sz="4100"/>
          </a:p>
        </p:txBody>
      </p:sp>
      <p:sp>
        <p:nvSpPr>
          <p:cNvPr id="3" name="Content Placeholder 2">
            <a:extLst>
              <a:ext uri="{FF2B5EF4-FFF2-40B4-BE49-F238E27FC236}">
                <a16:creationId xmlns:a16="http://schemas.microsoft.com/office/drawing/2014/main" id="{678482EB-0EDD-406B-9F44-3CDCE0E8135C}"/>
              </a:ext>
            </a:extLst>
          </p:cNvPr>
          <p:cNvSpPr>
            <a:spLocks noGrp="1"/>
          </p:cNvSpPr>
          <p:nvPr>
            <p:ph idx="1"/>
          </p:nvPr>
        </p:nvSpPr>
        <p:spPr>
          <a:xfrm>
            <a:off x="4654295" y="630936"/>
            <a:ext cx="6894576" cy="1463040"/>
          </a:xfrm>
        </p:spPr>
        <p:txBody>
          <a:bodyPr anchor="ctr">
            <a:normAutofit/>
          </a:bodyPr>
          <a:lstStyle/>
          <a:p>
            <a:pPr marL="342900" indent="-342900">
              <a:lnSpc>
                <a:spcPct val="100000"/>
              </a:lnSpc>
              <a:spcBef>
                <a:spcPts val="0"/>
              </a:spcBef>
              <a:spcAft>
                <a:spcPts val="600"/>
              </a:spcAft>
              <a:buFont typeface="+mj-lt"/>
              <a:buAutoNum type="arabicPeriod"/>
            </a:pPr>
            <a:r>
              <a:rPr lang="en-US" sz="1400">
                <a:effectLst/>
                <a:latin typeface="Times New Roman" panose="02020603050405020304" pitchFamily="18" charset="0"/>
                <a:ea typeface="Calibri" panose="020F0502020204030204" pitchFamily="34" charset="0"/>
              </a:rPr>
              <a:t>Design a system that take the data from the computer into the board using the UART communication protocol(Async). The data will be distributed into two different ports, FIFO-A and FIFO-B, and each output of these ports will be connected to the Barrel shifter. The output of the barrel shifters will be 2 inputs to the ALU to make all the operations needed, Arithmetic for now. The output will be 16 bit displayed on 7-segment display. </a:t>
            </a:r>
          </a:p>
          <a:p>
            <a:pPr marL="342900" marR="0" lvl="0" indent="-342900">
              <a:lnSpc>
                <a:spcPct val="100000"/>
              </a:lnSpc>
              <a:spcBef>
                <a:spcPts val="0"/>
              </a:spcBef>
              <a:spcAft>
                <a:spcPts val="600"/>
              </a:spcAft>
              <a:buFont typeface="+mj-lt"/>
              <a:buAutoNum type="arabicPeriod"/>
            </a:pPr>
            <a:endParaRPr lang="en-US" sz="1400">
              <a:effectLst/>
              <a:latin typeface="Times New Roman" panose="02020603050405020304" pitchFamily="18" charset="0"/>
              <a:ea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2">
            <p14:nvContentPartPr>
              <p14:cNvPr id="79" name="Ink 7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79" name="Ink 7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8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F5AF57"/>
          </a:solidFill>
          <a:ln w="34925">
            <a:solidFill>
              <a:srgbClr val="F5AF5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083F886-17D4-4251-ABC6-9A02734C0B44}"/>
              </a:ext>
            </a:extLst>
          </p:cNvPr>
          <p:cNvPicPr/>
          <p:nvPr/>
        </p:nvPicPr>
        <p:blipFill>
          <a:blip r:embed="rId4"/>
          <a:stretch>
            <a:fillRect/>
          </a:stretch>
        </p:blipFill>
        <p:spPr>
          <a:xfrm>
            <a:off x="1231804" y="2290936"/>
            <a:ext cx="9716199" cy="3959352"/>
          </a:xfrm>
          <a:prstGeom prst="rect">
            <a:avLst/>
          </a:prstGeom>
        </p:spPr>
      </p:pic>
    </p:spTree>
    <p:extLst>
      <p:ext uri="{BB962C8B-B14F-4D97-AF65-F5344CB8AC3E}">
        <p14:creationId xmlns:p14="http://schemas.microsoft.com/office/powerpoint/2010/main" val="1585003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64" name="Rectangle 6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EA2587-5238-4BE3-9302-594C73FE0829}"/>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400"/>
              <a:t>Schematic </a:t>
            </a:r>
          </a:p>
        </p:txBody>
      </p:sp>
      <p:sp>
        <p:nvSpPr>
          <p:cNvPr id="66"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10D400"/>
          </a:solidFill>
          <a:ln w="38100" cap="rnd">
            <a:solidFill>
              <a:srgbClr val="10D40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 schematic&#10;&#10;Description automatically generated">
            <a:extLst>
              <a:ext uri="{FF2B5EF4-FFF2-40B4-BE49-F238E27FC236}">
                <a16:creationId xmlns:a16="http://schemas.microsoft.com/office/drawing/2014/main" id="{62D0E81E-4719-4A7C-93EB-BADAFD07031F}"/>
              </a:ext>
            </a:extLst>
          </p:cNvPr>
          <p:cNvPicPr/>
          <p:nvPr/>
        </p:nvPicPr>
        <p:blipFill>
          <a:blip r:embed="rId2"/>
          <a:stretch>
            <a:fillRect/>
          </a:stretch>
        </p:blipFill>
        <p:spPr>
          <a:xfrm>
            <a:off x="4654296" y="1566538"/>
            <a:ext cx="7214616" cy="3697491"/>
          </a:xfrm>
          <a:prstGeom prst="rect">
            <a:avLst/>
          </a:prstGeom>
        </p:spPr>
      </p:pic>
    </p:spTree>
    <p:extLst>
      <p:ext uri="{BB962C8B-B14F-4D97-AF65-F5344CB8AC3E}">
        <p14:creationId xmlns:p14="http://schemas.microsoft.com/office/powerpoint/2010/main" val="1596393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7" name="Rectangle 86">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4E874A-D6E2-4349-AA29-395B78C8F0E3}"/>
              </a:ext>
            </a:extLst>
          </p:cNvPr>
          <p:cNvSpPr>
            <a:spLocks noGrp="1"/>
          </p:cNvSpPr>
          <p:nvPr>
            <p:ph type="title"/>
          </p:nvPr>
        </p:nvSpPr>
        <p:spPr>
          <a:xfrm>
            <a:off x="638881" y="356388"/>
            <a:ext cx="10909640" cy="2759015"/>
          </a:xfrm>
        </p:spPr>
        <p:txBody>
          <a:bodyPr vert="horz" lIns="91440" tIns="45720" rIns="91440" bIns="45720" rtlCol="0" anchor="b">
            <a:normAutofit/>
          </a:bodyPr>
          <a:lstStyle/>
          <a:p>
            <a:pPr algn="ctr">
              <a:lnSpc>
                <a:spcPct val="90000"/>
              </a:lnSpc>
            </a:pPr>
            <a:r>
              <a:rPr lang="en-US" sz="9300"/>
              <a:t>Power and Resources </a:t>
            </a:r>
          </a:p>
        </p:txBody>
      </p:sp>
      <p:sp>
        <p:nvSpPr>
          <p:cNvPr id="89" name="Date Placeholder 26">
            <a:extLst>
              <a:ext uri="{FF2B5EF4-FFF2-40B4-BE49-F238E27FC236}">
                <a16:creationId xmlns:a16="http://schemas.microsoft.com/office/drawing/2014/main" id="{CFDC8673-ECDC-4BBF-85A0-B3C8BF5D54D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91" name="Footer Placeholder 27">
            <a:extLst>
              <a:ext uri="{FF2B5EF4-FFF2-40B4-BE49-F238E27FC236}">
                <a16:creationId xmlns:a16="http://schemas.microsoft.com/office/drawing/2014/main" id="{98563585-019D-4DED-B8F2-11788F2B3DD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93" name="Slide Number Placeholder 28">
            <a:extLst>
              <a:ext uri="{FF2B5EF4-FFF2-40B4-BE49-F238E27FC236}">
                <a16:creationId xmlns:a16="http://schemas.microsoft.com/office/drawing/2014/main" id="{41D92710-32AD-4D92-A7BE-0C32FB75B9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95"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00" y="3166330"/>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a:extLst>
              <a:ext uri="{FF2B5EF4-FFF2-40B4-BE49-F238E27FC236}">
                <a16:creationId xmlns:a16="http://schemas.microsoft.com/office/drawing/2014/main" id="{6BADF362-B983-44DA-89C6-278A79F6F43C}"/>
              </a:ext>
            </a:extLst>
          </p:cNvPr>
          <p:cNvPicPr>
            <a:picLocks noGrp="1"/>
          </p:cNvPicPr>
          <p:nvPr>
            <p:ph idx="1"/>
          </p:nvPr>
        </p:nvPicPr>
        <p:blipFill>
          <a:blip r:embed="rId2"/>
          <a:stretch>
            <a:fillRect/>
          </a:stretch>
        </p:blipFill>
        <p:spPr>
          <a:xfrm>
            <a:off x="320040" y="4229101"/>
            <a:ext cx="11548872" cy="1443494"/>
          </a:xfrm>
          <a:prstGeom prst="rect">
            <a:avLst/>
          </a:prstGeom>
        </p:spPr>
      </p:pic>
    </p:spTree>
    <p:extLst>
      <p:ext uri="{BB962C8B-B14F-4D97-AF65-F5344CB8AC3E}">
        <p14:creationId xmlns:p14="http://schemas.microsoft.com/office/powerpoint/2010/main" val="4284562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3BD91-DCF3-413D-BD86-73C2DD84DB2A}"/>
              </a:ext>
            </a:extLst>
          </p:cNvPr>
          <p:cNvSpPr>
            <a:spLocks noGrp="1"/>
          </p:cNvSpPr>
          <p:nvPr>
            <p:ph type="title"/>
          </p:nvPr>
        </p:nvSpPr>
        <p:spPr/>
        <p:txBody>
          <a:bodyPr/>
          <a:lstStyle/>
          <a:p>
            <a:r>
              <a:rPr lang="en-US" dirty="0"/>
              <a:t>Difficulties </a:t>
            </a:r>
          </a:p>
        </p:txBody>
      </p:sp>
      <p:sp>
        <p:nvSpPr>
          <p:cNvPr id="3" name="Content Placeholder 2">
            <a:extLst>
              <a:ext uri="{FF2B5EF4-FFF2-40B4-BE49-F238E27FC236}">
                <a16:creationId xmlns:a16="http://schemas.microsoft.com/office/drawing/2014/main" id="{CD5627A7-AD89-45DC-AE94-70DCB8ECC609}"/>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W</a:t>
            </a:r>
            <a:r>
              <a:rPr lang="en-US" b="1">
                <a:latin typeface="Times New Roman" panose="02020603050405020304" pitchFamily="18" charset="0"/>
                <a:cs typeface="Times New Roman" panose="02020603050405020304" pitchFamily="18" charset="0"/>
              </a:rPr>
              <a:t>e </a:t>
            </a:r>
            <a:r>
              <a:rPr lang="en-US" b="1" dirty="0">
                <a:latin typeface="Times New Roman" panose="02020603050405020304" pitchFamily="18" charset="0"/>
                <a:cs typeface="Times New Roman" panose="02020603050405020304" pitchFamily="18" charset="0"/>
              </a:rPr>
              <a:t>have verified all the codes that we created for this lab, and all of the steps and the logic makes sense, but there is an error that we couldn’t figure out.</a:t>
            </a:r>
          </a:p>
        </p:txBody>
      </p:sp>
    </p:spTree>
    <p:extLst>
      <p:ext uri="{BB962C8B-B14F-4D97-AF65-F5344CB8AC3E}">
        <p14:creationId xmlns:p14="http://schemas.microsoft.com/office/powerpoint/2010/main" val="3209208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602DB-7A3B-4940-A035-F3DB2325393B}"/>
              </a:ext>
            </a:extLst>
          </p:cNvPr>
          <p:cNvSpPr>
            <a:spLocks noGrp="1"/>
          </p:cNvSpPr>
          <p:nvPr>
            <p:ph type="title"/>
          </p:nvPr>
        </p:nvSpPr>
        <p:spPr>
          <a:xfrm>
            <a:off x="576072" y="238539"/>
            <a:ext cx="11018520" cy="1434415"/>
          </a:xfrm>
        </p:spPr>
        <p:txBody>
          <a:bodyPr anchor="b">
            <a:normAutofit/>
          </a:bodyPr>
          <a:lstStyle/>
          <a:p>
            <a:r>
              <a:rPr lang="en-US" sz="7200"/>
              <a:t>Work Distribution </a:t>
            </a:r>
          </a:p>
        </p:txBody>
      </p:sp>
      <p:sp>
        <p:nvSpPr>
          <p:cNvPr id="2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489B88-5CD6-4909-9599-D6CEA6CA7816}"/>
              </a:ext>
            </a:extLst>
          </p:cNvPr>
          <p:cNvSpPr>
            <a:spLocks noGrp="1"/>
          </p:cNvSpPr>
          <p:nvPr>
            <p:ph idx="1"/>
          </p:nvPr>
        </p:nvSpPr>
        <p:spPr>
          <a:xfrm>
            <a:off x="572493" y="2071316"/>
            <a:ext cx="6713552" cy="4119172"/>
          </a:xfrm>
        </p:spPr>
        <p:txBody>
          <a:bodyPr anchor="t">
            <a:normAutofit/>
          </a:bodyPr>
          <a:lstStyle/>
          <a:p>
            <a:pPr marL="342900" marR="0" lvl="0" indent="-342900">
              <a:lnSpc>
                <a:spcPct val="100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rPr>
              <a:t>We had a meeting to brainstorm and explain the main idea of the lab, and we created the schematic so that everyone would work individually to achieve the most optimized design.</a:t>
            </a:r>
          </a:p>
          <a:p>
            <a:pPr marL="342900" marR="0" lvl="0" indent="-342900">
              <a:lnSpc>
                <a:spcPct val="100000"/>
              </a:lnSpc>
              <a:spcBef>
                <a:spcPts val="0"/>
              </a:spcBef>
              <a:spcAft>
                <a:spcPts val="8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rPr>
              <a:t>Documentation and reports were evenly distributed, and it covered all the steps of our successfully implemented design.</a:t>
            </a:r>
          </a:p>
          <a:p>
            <a:pPr marL="0" marR="0" lvl="0" indent="0">
              <a:lnSpc>
                <a:spcPct val="100000"/>
              </a:lnSpc>
              <a:spcBef>
                <a:spcPts val="0"/>
              </a:spcBef>
              <a:spcAft>
                <a:spcPts val="800"/>
              </a:spcAft>
              <a:buNone/>
            </a:pPr>
            <a:endParaRPr lang="en-US" sz="2400" dirty="0">
              <a:effectLst/>
              <a:latin typeface="Times New Roman" panose="02020603050405020304" pitchFamily="18" charset="0"/>
              <a:ea typeface="Calibri" panose="020F0502020204030204" pitchFamily="34" charset="0"/>
            </a:endParaRPr>
          </a:p>
        </p:txBody>
      </p:sp>
      <p:pic>
        <p:nvPicPr>
          <p:cNvPr id="5" name="Picture 4" descr="Working space background">
            <a:extLst>
              <a:ext uri="{FF2B5EF4-FFF2-40B4-BE49-F238E27FC236}">
                <a16:creationId xmlns:a16="http://schemas.microsoft.com/office/drawing/2014/main" id="{895D8757-BA02-4B05-9D24-BDACD7C72812}"/>
              </a:ext>
            </a:extLst>
          </p:cNvPr>
          <p:cNvPicPr>
            <a:picLocks noChangeAspect="1"/>
          </p:cNvPicPr>
          <p:nvPr/>
        </p:nvPicPr>
        <p:blipFill rotWithShape="1">
          <a:blip r:embed="rId2"/>
          <a:srcRect l="35782" r="2" b="2"/>
          <a:stretch/>
        </p:blipFill>
        <p:spPr>
          <a:xfrm>
            <a:off x="7675658" y="2093976"/>
            <a:ext cx="3941064" cy="4096512"/>
          </a:xfrm>
          <a:prstGeom prst="rect">
            <a:avLst/>
          </a:prstGeom>
        </p:spPr>
      </p:pic>
    </p:spTree>
    <p:extLst>
      <p:ext uri="{BB962C8B-B14F-4D97-AF65-F5344CB8AC3E}">
        <p14:creationId xmlns:p14="http://schemas.microsoft.com/office/powerpoint/2010/main" val="534401324"/>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BrushVTI">
  <a:themeElements>
    <a:clrScheme name="AnalogousFromDarkSeedLeftStep">
      <a:dk1>
        <a:srgbClr val="000000"/>
      </a:dk1>
      <a:lt1>
        <a:srgbClr val="FFFFFF"/>
      </a:lt1>
      <a:dk2>
        <a:srgbClr val="243C22"/>
      </a:dk2>
      <a:lt2>
        <a:srgbClr val="E8E2E2"/>
      </a:lt2>
      <a:accent1>
        <a:srgbClr val="37B0AC"/>
      </a:accent1>
      <a:accent2>
        <a:srgbClr val="2DB578"/>
      </a:accent2>
      <a:accent3>
        <a:srgbClr val="39B649"/>
      </a:accent3>
      <a:accent4>
        <a:srgbClr val="53B52C"/>
      </a:accent4>
      <a:accent5>
        <a:srgbClr val="8AAE36"/>
      </a:accent5>
      <a:accent6>
        <a:srgbClr val="B2A32C"/>
      </a:accent6>
      <a:hlink>
        <a:srgbClr val="618D2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Organic</Template>
  <TotalTime>189</TotalTime>
  <Words>208</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Century Gothic</vt:lpstr>
      <vt:lpstr>Modern Love</vt:lpstr>
      <vt:lpstr>Symbol</vt:lpstr>
      <vt:lpstr>The Hand</vt:lpstr>
      <vt:lpstr>Times New Roman</vt:lpstr>
      <vt:lpstr>SketchyVTI</vt:lpstr>
      <vt:lpstr>BrushVTI</vt:lpstr>
      <vt:lpstr>Lab 7</vt:lpstr>
      <vt:lpstr>Assignment </vt:lpstr>
      <vt:lpstr>Schematic </vt:lpstr>
      <vt:lpstr>Power and Resources </vt:lpstr>
      <vt:lpstr>Difficulties </vt:lpstr>
      <vt:lpstr>Work Distribution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dc:title>
  <dc:creator>Laurice Sattouf</dc:creator>
  <cp:lastModifiedBy>Laurice Sattouf</cp:lastModifiedBy>
  <cp:revision>21</cp:revision>
  <dcterms:created xsi:type="dcterms:W3CDTF">2021-02-09T03:22:07Z</dcterms:created>
  <dcterms:modified xsi:type="dcterms:W3CDTF">2021-04-19T22:57:11Z</dcterms:modified>
</cp:coreProperties>
</file>