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58759" autoAdjust="0"/>
  </p:normalViewPr>
  <p:slideViewPr>
    <p:cSldViewPr snapToGrid="0">
      <p:cViewPr varScale="1">
        <p:scale>
          <a:sx n="48" d="100"/>
          <a:sy n="48" d="100"/>
        </p:scale>
        <p:origin x="7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F20F-5530-457C-9F0A-FC366E540936}" type="datetimeFigureOut">
              <a:rPr lang="da-DK" smtClean="0"/>
              <a:t>22-06-2018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196C2-DFE9-4D52-A213-A3415E44941C}" type="slidenum">
              <a:rPr lang="da-DK" smtClean="0"/>
              <a:t>‹nr.›</a:t>
            </a:fld>
            <a:endParaRPr lang="da-DK"/>
          </a:p>
        </p:txBody>
      </p:sp>
    </p:spTree>
    <p:extLst>
      <p:ext uri="{BB962C8B-B14F-4D97-AF65-F5344CB8AC3E}">
        <p14:creationId xmlns:p14="http://schemas.microsoft.com/office/powerpoint/2010/main" val="348898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Vedvarende fluktuerende energi - Jeppe</a:t>
            </a:r>
          </a:p>
          <a:p>
            <a:r>
              <a:rPr lang="da-DK" dirty="0"/>
              <a:t>Øget mængde af vedvarende</a:t>
            </a:r>
            <a:r>
              <a:rPr lang="da-DK" baseline="0" dirty="0"/>
              <a:t> energi.</a:t>
            </a:r>
          </a:p>
          <a:p>
            <a:r>
              <a:rPr lang="da-DK" baseline="0" dirty="0"/>
              <a:t>Ikke samme kontrol af produktion</a:t>
            </a:r>
          </a:p>
          <a:p>
            <a:r>
              <a:rPr lang="da-DK" baseline="0" dirty="0"/>
              <a:t>Løses vha. batterier eller forstærket transmission til udlandet, aggregering.</a:t>
            </a:r>
          </a:p>
          <a:p>
            <a:r>
              <a:rPr lang="da-DK" baseline="0" dirty="0"/>
              <a:t>Undersøge batteriers stabilitet i det danske el-net.</a:t>
            </a:r>
          </a:p>
          <a:p>
            <a:endParaRPr lang="da-DK" baseline="0" dirty="0"/>
          </a:p>
          <a:p>
            <a:endParaRPr lang="da-DK" baseline="0" dirty="0"/>
          </a:p>
          <a:p>
            <a:r>
              <a:rPr lang="da-DK" b="1" baseline="0" dirty="0"/>
              <a:t>Cases - Laurids</a:t>
            </a:r>
          </a:p>
          <a:p>
            <a:r>
              <a:rPr lang="da-DK" b="1" baseline="0" dirty="0"/>
              <a:t>1: </a:t>
            </a:r>
            <a:r>
              <a:rPr lang="da-DK" baseline="0" dirty="0"/>
              <a:t>Generel undersøgelse af hvordan et net med og uden batterier vil blive påvirket af en fejl på nettet. Samt hvad andelen af batterier gør i forhold til systemstabiliteten.</a:t>
            </a:r>
          </a:p>
          <a:p>
            <a:r>
              <a:rPr lang="da-DK" b="1" baseline="0" dirty="0"/>
              <a:t>2: </a:t>
            </a:r>
            <a:r>
              <a:rPr lang="da-DK" baseline="0" dirty="0"/>
              <a:t>Undersøgelse af hvordan batterier kan bidrage til absorbere overproduktion og derved for systemet ligne en belastning der skaber balance i systemet igen.</a:t>
            </a:r>
          </a:p>
          <a:p>
            <a:r>
              <a:rPr lang="da-DK" b="1" baseline="0" dirty="0"/>
              <a:t>3: </a:t>
            </a:r>
            <a:r>
              <a:rPr lang="da-DK" baseline="0" dirty="0"/>
              <a:t>Det omvendte tilfælde hvor batterier skal kunne kompensere for den tabte forsyning og derved fungere som en forsyningskilde.</a:t>
            </a:r>
          </a:p>
          <a:p>
            <a:r>
              <a:rPr lang="da-DK" b="1" baseline="0" dirty="0"/>
              <a:t>4: </a:t>
            </a:r>
            <a:r>
              <a:rPr lang="da-DK" baseline="0" dirty="0"/>
              <a:t>En undersøgelse af hvilke forskel placeringen af batterierne betyder og om der eventuel er en af løsningerne der mere fordelagtig, når der fokuseres på den overordnede systemstabilitet.</a:t>
            </a:r>
          </a:p>
          <a:p>
            <a:r>
              <a:rPr lang="da-DK" baseline="0" dirty="0"/>
              <a:t>Alle casene er blevet udført undersøgt på short term basis og kun for statiske tilfælde. Dvs. fejl, produktionsregulering eller belastningsændringer består af udkoblinger eller indkoblinger.</a:t>
            </a:r>
          </a:p>
          <a:p>
            <a:endParaRPr lang="da-DK" baseline="0" dirty="0"/>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2</a:t>
            </a:fld>
            <a:endParaRPr lang="da-DK"/>
          </a:p>
        </p:txBody>
      </p:sp>
    </p:spTree>
    <p:extLst>
      <p:ext uri="{BB962C8B-B14F-4D97-AF65-F5344CB8AC3E}">
        <p14:creationId xmlns:p14="http://schemas.microsoft.com/office/powerpoint/2010/main" val="52675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a:t>
            </a:r>
            <a:r>
              <a:rPr lang="da-DK" b="1" baseline="0" dirty="0"/>
              <a:t> Laurids</a:t>
            </a:r>
          </a:p>
          <a:p>
            <a:r>
              <a:rPr lang="da-DK" b="1" baseline="0" dirty="0"/>
              <a:t>Reguleringsreserve: </a:t>
            </a:r>
            <a:r>
              <a:rPr lang="da-DK" baseline="0" dirty="0"/>
              <a:t>Den måde vi anser batterier i projektet er som en reguleringsreserve der har relativt hurtig responstid og derfor kan fungere som primær reserve såvel som sekundær reserve.</a:t>
            </a:r>
          </a:p>
          <a:p>
            <a:r>
              <a:rPr lang="da-DK" b="1" baseline="0" dirty="0"/>
              <a:t>Overproduktion: </a:t>
            </a:r>
            <a:r>
              <a:rPr lang="da-DK" baseline="0" dirty="0"/>
              <a:t>Derved var forventningen at batterierne ved overproduktion kan kompensere og derved formindske frekvensstigningen og derefter genskabe den nominelle systemfrekvens.</a:t>
            </a:r>
          </a:p>
          <a:p>
            <a:r>
              <a:rPr lang="da-DK" b="1" baseline="0" dirty="0"/>
              <a:t>Underproduktion: </a:t>
            </a:r>
            <a:r>
              <a:rPr lang="da-DK" baseline="0" dirty="0"/>
              <a:t>For underproduktion var forventningen at batterier vil kunne kompensere for den tabte produktion og derved mindske frekvensfaldet og genskabe den nominelle systemfrekvens.</a:t>
            </a:r>
          </a:p>
          <a:p>
            <a:r>
              <a:rPr lang="da-DK" b="1" baseline="0" dirty="0"/>
              <a:t>Batteriandel: </a:t>
            </a:r>
            <a:r>
              <a:rPr lang="da-DK" baseline="0" dirty="0"/>
              <a:t>Når det er sagt forventes det at andelen af batteri vil have betyde for frekvensudsving, da systemet inerti vil blive mindre med en reducering af produktion fra synkrone enheder. Placeringen af batterier forventes ikke at være betydelig for frekvensstabiliteten.</a:t>
            </a:r>
          </a:p>
          <a:p>
            <a:endParaRPr lang="da-DK" baseline="0" dirty="0"/>
          </a:p>
          <a:p>
            <a:r>
              <a:rPr lang="da-DK" baseline="0" dirty="0"/>
              <a:t>Spænding – Jeppe</a:t>
            </a:r>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3</a:t>
            </a:fld>
            <a:endParaRPr lang="da-DK"/>
          </a:p>
        </p:txBody>
      </p:sp>
    </p:spTree>
    <p:extLst>
      <p:ext uri="{BB962C8B-B14F-4D97-AF65-F5344CB8AC3E}">
        <p14:creationId xmlns:p14="http://schemas.microsoft.com/office/powerpoint/2010/main" val="359081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lvl="0"/>
            <a:r>
              <a:rPr lang="da-DK" b="1" dirty="0"/>
              <a:t>Produktions og belastningsdata - Jeppe</a:t>
            </a:r>
          </a:p>
          <a:p>
            <a:pPr lvl="0"/>
            <a:r>
              <a:rPr lang="da-DK" dirty="0"/>
              <a:t>Data fra energinet: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Fossil vs </a:t>
            </a:r>
            <a:r>
              <a:rPr lang="da-DK" dirty="0" err="1"/>
              <a:t>renewable</a:t>
            </a:r>
            <a:r>
              <a:rPr lang="da-DK" dirty="0"/>
              <a:t> energi, Solcelle </a:t>
            </a:r>
          </a:p>
          <a:p>
            <a:pPr lvl="0"/>
            <a:r>
              <a:rPr lang="da-DK" dirty="0"/>
              <a:t>Belastning</a:t>
            </a:r>
          </a:p>
          <a:p>
            <a:pPr lvl="0"/>
            <a:r>
              <a:rPr lang="da-DK" dirty="0"/>
              <a:t>Maks belastning</a:t>
            </a:r>
            <a:r>
              <a:rPr lang="da-DK" baseline="0" dirty="0"/>
              <a:t> / </a:t>
            </a:r>
            <a:r>
              <a:rPr lang="da-DK" baseline="0" dirty="0" err="1"/>
              <a:t>worst</a:t>
            </a:r>
            <a:r>
              <a:rPr lang="da-DK" baseline="0" dirty="0"/>
              <a:t> case</a:t>
            </a:r>
          </a:p>
          <a:p>
            <a:pPr lvl="0"/>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1" dirty="0"/>
              <a:t>Typiske hustandsbatterier - Jeppe</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a:t>Fandt</a:t>
            </a:r>
            <a:r>
              <a:rPr lang="da-DK" b="0" baseline="0" dirty="0"/>
              <a:t> forskellige </a:t>
            </a:r>
            <a:r>
              <a:rPr lang="da-DK" b="0" baseline="0" dirty="0" err="1"/>
              <a:t>batteriere</a:t>
            </a:r>
            <a:r>
              <a:rPr lang="da-DK" b="0" baseline="0" dirty="0"/>
              <a:t>, valgt </a:t>
            </a:r>
            <a:r>
              <a:rPr lang="da-DK" b="0" baseline="0" dirty="0" err="1"/>
              <a:t>Tesla</a:t>
            </a:r>
            <a:r>
              <a:rPr lang="da-DK" b="0" baseline="0" dirty="0"/>
              <a:t> pga. meget information tilgængeligt.</a:t>
            </a:r>
            <a:endParaRPr lang="da-DK" b="0"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err="1"/>
              <a:t>Teslas</a:t>
            </a:r>
            <a:r>
              <a:rPr lang="da-DK" b="0" baseline="0" dirty="0"/>
              <a:t> </a:t>
            </a:r>
            <a:r>
              <a:rPr lang="da-DK" b="0" baseline="0" dirty="0" err="1"/>
              <a:t>powerwall</a:t>
            </a:r>
            <a:r>
              <a:rPr lang="da-DK" b="0" baseline="0" dirty="0"/>
              <a:t>, 14kWh kapacitet, </a:t>
            </a:r>
            <a:r>
              <a:rPr lang="da-DK" b="0" baseline="0" dirty="0" err="1"/>
              <a:t>maks</a:t>
            </a:r>
            <a:r>
              <a:rPr lang="da-DK" b="0" baseline="0" dirty="0"/>
              <a:t> belastning 7kW – 5 kW kontinuert.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0" dirty="0"/>
          </a:p>
          <a:p>
            <a:pPr lvl="0"/>
            <a:r>
              <a:rPr lang="da-DK" b="1" dirty="0"/>
              <a:t>Modelopbygningen - Jeppe</a:t>
            </a:r>
          </a:p>
          <a:p>
            <a:pPr lvl="0"/>
            <a:r>
              <a:rPr lang="da-DK" b="0" dirty="0"/>
              <a:t>Skalleringsfaktor</a:t>
            </a:r>
          </a:p>
          <a:p>
            <a:pPr lvl="0"/>
            <a:r>
              <a:rPr lang="da-DK" b="0" dirty="0"/>
              <a:t>Logisk opbygning af transmission og produktion,</a:t>
            </a:r>
            <a:r>
              <a:rPr lang="da-DK" b="0" baseline="0" dirty="0"/>
              <a:t> solceller osv.</a:t>
            </a:r>
          </a:p>
          <a:p>
            <a:pPr lvl="0"/>
            <a:r>
              <a:rPr lang="da-DK" b="0" baseline="0" dirty="0"/>
              <a:t>Impedanser til transformer, linjer, generatorer osv.</a:t>
            </a:r>
            <a:endParaRPr lang="da-DK" b="0" dirty="0"/>
          </a:p>
          <a:p>
            <a:pPr lvl="0"/>
            <a:endParaRPr lang="da-DK" b="1" dirty="0"/>
          </a:p>
          <a:p>
            <a:pPr lvl="0"/>
            <a:endParaRPr lang="da-DK" b="1" dirty="0"/>
          </a:p>
          <a:p>
            <a:pPr lvl="0"/>
            <a:r>
              <a:rPr lang="da-DK" b="1" dirty="0"/>
              <a:t>Simulering – Laurids</a:t>
            </a:r>
          </a:p>
          <a:p>
            <a:pPr lvl="0"/>
            <a:r>
              <a:rPr lang="da-DK" b="1" dirty="0"/>
              <a:t>1: </a:t>
            </a:r>
            <a:r>
              <a:rPr lang="da-DK" b="0" dirty="0"/>
              <a:t>Fuld belastning, distributionskabel i ringforsyning udkobles. 4 tilstande: Fra ingen til meget batteri. Mindsker spændingsfald, mindsker frekvensstigning.</a:t>
            </a:r>
          </a:p>
          <a:p>
            <a:pPr lvl="0"/>
            <a:r>
              <a:rPr lang="da-DK" b="1" dirty="0"/>
              <a:t>2: </a:t>
            </a:r>
            <a:r>
              <a:rPr lang="da-DK" b="0" dirty="0"/>
              <a:t>Fuld belastning, by 2 kobles ud. 2 tilstande: Ingen og kompensation svarende til belastningen fra by 2. Kompenserer fuldstændigt for spændingsstigningen, stabilisere frekvens så man undgå udsvinget og frekvensfaldet man ser i tilstand 1.</a:t>
            </a:r>
          </a:p>
          <a:p>
            <a:pPr lvl="0"/>
            <a:r>
              <a:rPr lang="da-DK" b="1" dirty="0"/>
              <a:t>3: </a:t>
            </a:r>
            <a:r>
              <a:rPr lang="da-DK" b="0" dirty="0"/>
              <a:t>Fuld belastning, vindmøllepark kobles ud. 4 tilstande: Fra ingen til meget batteri (byer er selvforsynende fra batteri og solceller). Spændingsstabilitet forbedres markant med større andel batteri indkoblet. Frekvensen stabiliseres ved kompensering med batteri, men en for stor andel gør at produktionstabet vi ser har større påvirkning da vi mangler inerti.</a:t>
            </a:r>
          </a:p>
          <a:p>
            <a:pPr lvl="0"/>
            <a:r>
              <a:rPr lang="da-DK" b="1" dirty="0"/>
              <a:t>4: </a:t>
            </a:r>
            <a:r>
              <a:rPr lang="da-DK" b="0" dirty="0"/>
              <a:t>Samme som 3 med central batteri. Meget samme tendens som 3. En anelse dårligere kompensering for spændingsfald i tilstand 4, men en anelse bedre stabilisering af frekvensen.</a:t>
            </a:r>
            <a:endParaRPr lang="da-DK" b="1" dirty="0"/>
          </a:p>
          <a:p>
            <a:pPr lvl="0"/>
            <a:endParaRPr lang="da-DK" b="1" dirty="0"/>
          </a:p>
        </p:txBody>
      </p:sp>
      <p:sp>
        <p:nvSpPr>
          <p:cNvPr id="4" name="Pladsholder til slidenummer 3"/>
          <p:cNvSpPr>
            <a:spLocks noGrp="1"/>
          </p:cNvSpPr>
          <p:nvPr>
            <p:ph type="sldNum" sz="quarter" idx="10"/>
          </p:nvPr>
        </p:nvSpPr>
        <p:spPr/>
        <p:txBody>
          <a:bodyPr/>
          <a:lstStyle/>
          <a:p>
            <a:fld id="{612196C2-DFE9-4D52-A213-A3415E44941C}" type="slidenum">
              <a:rPr lang="da-DK" smtClean="0"/>
              <a:t>4</a:t>
            </a:fld>
            <a:endParaRPr lang="da-DK"/>
          </a:p>
        </p:txBody>
      </p:sp>
    </p:spTree>
    <p:extLst>
      <p:ext uri="{BB962C8B-B14F-4D97-AF65-F5344CB8AC3E}">
        <p14:creationId xmlns:p14="http://schemas.microsoft.com/office/powerpoint/2010/main" val="369543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 Laurids</a:t>
            </a:r>
          </a:p>
          <a:p>
            <a:r>
              <a:rPr lang="da-DK" b="1" dirty="0"/>
              <a:t>Belastningsbalancering: </a:t>
            </a:r>
            <a:r>
              <a:rPr lang="da-DK" dirty="0"/>
              <a:t>Til anvendelse til at balancere belastningsforholdet viser det at have batterier i nettet en klar fordel, da det i alle cases har en positiv effekt på frekvensstabiliteten.</a:t>
            </a:r>
          </a:p>
          <a:p>
            <a:r>
              <a:rPr lang="da-DK" b="1" dirty="0"/>
              <a:t>Overkompensering: </a:t>
            </a:r>
            <a:r>
              <a:rPr lang="da-DK" b="0" dirty="0"/>
              <a:t>Sådan som simuleringerne er blevet udført i projektet er der i nogle tilstande blevet anvendt overkompensering, ved at batterierne simpelthen ikke bare kompenserer for den fejlen, men også overtager en del af produktionen fra synkron generatoren. I disse tilfælde viser det sig at systemet er meget følsom overfor forstyrrelser og derved har store udsving på frekvensen.</a:t>
            </a:r>
            <a:endParaRPr lang="da-DK" b="1" dirty="0"/>
          </a:p>
          <a:p>
            <a:endParaRPr lang="da-DK" dirty="0"/>
          </a:p>
          <a:p>
            <a:r>
              <a:rPr lang="da-DK" dirty="0"/>
              <a:t>Spænding – Jeppe</a:t>
            </a:r>
          </a:p>
          <a:p>
            <a:endParaRPr lang="da-DK" dirty="0"/>
          </a:p>
          <a:p>
            <a:r>
              <a:rPr lang="da-DK" dirty="0"/>
              <a:t>Centralbatteri</a:t>
            </a:r>
            <a:r>
              <a:rPr lang="da-DK" baseline="0" dirty="0"/>
              <a:t> - Jeppe</a:t>
            </a:r>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5</a:t>
            </a:fld>
            <a:endParaRPr lang="da-DK"/>
          </a:p>
        </p:txBody>
      </p:sp>
    </p:spTree>
    <p:extLst>
      <p:ext uri="{BB962C8B-B14F-4D97-AF65-F5344CB8AC3E}">
        <p14:creationId xmlns:p14="http://schemas.microsoft.com/office/powerpoint/2010/main" val="87962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Reaktiv energi - Jeppe</a:t>
            </a:r>
          </a:p>
          <a:p>
            <a:r>
              <a:rPr lang="da-DK" dirty="0"/>
              <a:t>Vi har ikke fokuseret nok på det. </a:t>
            </a:r>
          </a:p>
          <a:p>
            <a:pPr marL="171450" indent="-171450">
              <a:buFontTx/>
              <a:buChar char="-"/>
            </a:pPr>
            <a:r>
              <a:rPr lang="da-DK" baseline="0" dirty="0"/>
              <a:t>Undersøge hvor meget batterierne kan levere</a:t>
            </a:r>
          </a:p>
          <a:p>
            <a:pPr marL="171450" indent="-171450">
              <a:buFontTx/>
              <a:buChar char="-"/>
            </a:pPr>
            <a:r>
              <a:rPr lang="da-DK" dirty="0"/>
              <a:t>Undersøge den reaktive effekt påvirkning af spændingsstabiliteten</a:t>
            </a:r>
          </a:p>
          <a:p>
            <a:pPr marL="0" indent="0">
              <a:buFontTx/>
              <a:buNone/>
            </a:pPr>
            <a:endParaRPr lang="da-DK" baseline="0" dirty="0"/>
          </a:p>
          <a:p>
            <a:pPr marL="0" indent="0">
              <a:buFontTx/>
              <a:buNone/>
            </a:pPr>
            <a:r>
              <a:rPr lang="da-DK" b="1" baseline="0" dirty="0"/>
              <a:t>Frekvenssimuleringen - Laurids</a:t>
            </a:r>
          </a:p>
          <a:p>
            <a:pPr marL="0" indent="0">
              <a:buFontTx/>
              <a:buNone/>
            </a:pPr>
            <a:r>
              <a:rPr lang="da-DK" b="0" baseline="0" dirty="0"/>
              <a:t>Hvorfor den stikker af i de retninger den gør -&gt; Vi havde forventet at se svingninger og en frekvens der vil stabilisere sig på et nyt arbejdspunkt.</a:t>
            </a:r>
          </a:p>
          <a:p>
            <a:pPr marL="0" indent="0">
              <a:buFontTx/>
              <a:buNone/>
            </a:pPr>
            <a:r>
              <a:rPr lang="da-DK" b="0" baseline="0" dirty="0"/>
              <a:t>Belastning der er spændingsafhængig, i forhold til produktion -&gt; I nogle simulering ses knæk som vist på den nederst figur. Disse skyldes at belastningerne i </a:t>
            </a:r>
            <a:r>
              <a:rPr lang="da-DK" b="0" baseline="0" dirty="0" err="1"/>
              <a:t>PowerFactory</a:t>
            </a:r>
            <a:r>
              <a:rPr lang="da-DK" b="0" baseline="0" dirty="0"/>
              <a:t> simulering er spændingsafhængige og at reference maskinen vil tilpasse sig belastningen i simuleringen og har indbygget en standard regulering.</a:t>
            </a:r>
          </a:p>
          <a:p>
            <a:pPr marL="0" indent="0">
              <a:buFontTx/>
              <a:buNone/>
            </a:pPr>
            <a:endParaRPr lang="da-DK" b="0" baseline="0" dirty="0"/>
          </a:p>
          <a:p>
            <a:pPr marL="0" indent="0">
              <a:buFontTx/>
              <a:buNone/>
            </a:pPr>
            <a:r>
              <a:rPr lang="da-DK" b="1" baseline="0" dirty="0"/>
              <a:t>Regulering i modellen - Laurids</a:t>
            </a:r>
          </a:p>
          <a:p>
            <a:pPr marL="0" indent="0">
              <a:buFontTx/>
              <a:buNone/>
            </a:pPr>
            <a:r>
              <a:rPr lang="da-DK" b="0" baseline="0" dirty="0"/>
              <a:t>Der er ikke implementeret regulering udover den generelle regulering i referencemaskinen. Burde kunne laves, men er ikke lykkedes.</a:t>
            </a:r>
          </a:p>
          <a:p>
            <a:pPr marL="0" indent="0">
              <a:buFontTx/>
              <a:buNone/>
            </a:pPr>
            <a:r>
              <a:rPr lang="da-DK" b="0" baseline="0" dirty="0"/>
              <a:t>Det selvfølgelig et element der vil være relevant at kunne kontrollere og derved opnå et mere reelt billede af hvordan batterier kan aktiveres som reguleringsreserve.</a:t>
            </a:r>
          </a:p>
          <a:p>
            <a:pPr marL="0" indent="0">
              <a:buFontTx/>
              <a:buNone/>
            </a:pPr>
            <a:endParaRPr lang="da-DK" b="0" baseline="0" dirty="0"/>
          </a:p>
          <a:p>
            <a:pPr marL="0" indent="0">
              <a:buFontTx/>
              <a:buNone/>
            </a:pPr>
            <a:r>
              <a:rPr lang="da-DK" b="1" baseline="0" dirty="0"/>
              <a:t>Simplificeret model - Laurids</a:t>
            </a:r>
          </a:p>
          <a:p>
            <a:pPr marL="0" indent="0">
              <a:buFontTx/>
              <a:buNone/>
            </a:pPr>
            <a:r>
              <a:rPr lang="da-DK" b="0" baseline="0" dirty="0"/>
              <a:t>Hele modellen er simplificeret, et forsøg på at lave noget der lignede et udsnit af Danmark.</a:t>
            </a:r>
          </a:p>
          <a:p>
            <a:pPr marL="0" indent="0">
              <a:buFontTx/>
              <a:buNone/>
            </a:pPr>
            <a:r>
              <a:rPr lang="da-DK" b="0" baseline="0" dirty="0"/>
              <a:t>Simplificeret transformere, generatorer, linjer, </a:t>
            </a:r>
            <a:r>
              <a:rPr lang="da-DK" b="0" baseline="0" dirty="0" err="1"/>
              <a:t>netopbygningen</a:t>
            </a:r>
            <a:r>
              <a:rPr lang="da-DK" b="0" baseline="0" dirty="0"/>
              <a:t>.</a:t>
            </a:r>
          </a:p>
          <a:p>
            <a:pPr marL="0" indent="0">
              <a:buFontTx/>
              <a:buNone/>
            </a:pPr>
            <a:r>
              <a:rPr lang="da-DK" b="0" baseline="0" dirty="0"/>
              <a:t>Dette er anledning til nogle fejlkilder og usikkerheder, men det havde simpelthen været for tidskrævende at gøre modellen mere kompleks.</a:t>
            </a:r>
          </a:p>
          <a:p>
            <a:pPr marL="0" indent="0">
              <a:buFontTx/>
              <a:buNone/>
            </a:pPr>
            <a:r>
              <a:rPr lang="da-DK" b="0" baseline="0" dirty="0"/>
              <a:t>Til et nyt studie vil det måske være relevant at opdele frekvens- og spændingsstabilitetsstudiet i to, hvor frekvensundersøgelse vil kunne laves på en simplificeret model på samme tilkoblingsbus og spændingsundersøgelsen vil kunne laves på mindre et udsnit af et reelt distributionsnet.</a:t>
            </a:r>
          </a:p>
          <a:p>
            <a:pPr marL="0" indent="0">
              <a:buFontTx/>
              <a:buNone/>
            </a:pPr>
            <a:endParaRPr lang="da-DK" b="0" baseline="0" dirty="0"/>
          </a:p>
        </p:txBody>
      </p:sp>
      <p:sp>
        <p:nvSpPr>
          <p:cNvPr id="4" name="Pladsholder til slidenummer 3"/>
          <p:cNvSpPr>
            <a:spLocks noGrp="1"/>
          </p:cNvSpPr>
          <p:nvPr>
            <p:ph type="sldNum" sz="quarter" idx="10"/>
          </p:nvPr>
        </p:nvSpPr>
        <p:spPr/>
        <p:txBody>
          <a:bodyPr/>
          <a:lstStyle/>
          <a:p>
            <a:fld id="{612196C2-DFE9-4D52-A213-A3415E44941C}" type="slidenum">
              <a:rPr lang="da-DK" smtClean="0"/>
              <a:t>6</a:t>
            </a:fld>
            <a:endParaRPr lang="da-DK"/>
          </a:p>
        </p:txBody>
      </p:sp>
    </p:spTree>
    <p:extLst>
      <p:ext uri="{BB962C8B-B14F-4D97-AF65-F5344CB8AC3E}">
        <p14:creationId xmlns:p14="http://schemas.microsoft.com/office/powerpoint/2010/main" val="251634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endParaRPr lang="en-US"/>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6/22/2018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0399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6/22/2018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013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endParaRPr lang="en-US"/>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6/22/2018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5168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6/22/2018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7249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endParaRPr lang="en-US"/>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695B42F9-108E-4167-8920-433D69716244}" type="datetimeFigureOut">
              <a:rPr lang="en-US" smtClean="0"/>
              <a:t>6/22/2018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03015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p:cNvSpPr>
            <a:spLocks noGrp="1"/>
          </p:cNvSpPr>
          <p:nvPr>
            <p:ph type="dt" sz="half" idx="10"/>
          </p:nvPr>
        </p:nvSpPr>
        <p:spPr/>
        <p:txBody>
          <a:bodyPr/>
          <a:lstStyle/>
          <a:p>
            <a:fld id="{695B42F9-108E-4167-8920-433D69716244}" type="datetimeFigureOut">
              <a:rPr lang="en-US" smtClean="0"/>
              <a:t>6/22/2018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79945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endParaRPr lang="en-US"/>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p:cNvSpPr>
            <a:spLocks noGrp="1"/>
          </p:cNvSpPr>
          <p:nvPr>
            <p:ph type="dt" sz="half" idx="10"/>
          </p:nvPr>
        </p:nvSpPr>
        <p:spPr/>
        <p:txBody>
          <a:bodyPr/>
          <a:lstStyle/>
          <a:p>
            <a:fld id="{695B42F9-108E-4167-8920-433D69716244}" type="datetimeFigureOut">
              <a:rPr lang="en-US" smtClean="0"/>
              <a:t>6/22/2018</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slidenummer 8"/>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29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dato 2"/>
          <p:cNvSpPr>
            <a:spLocks noGrp="1"/>
          </p:cNvSpPr>
          <p:nvPr>
            <p:ph type="dt" sz="half" idx="10"/>
          </p:nvPr>
        </p:nvSpPr>
        <p:spPr/>
        <p:txBody>
          <a:bodyPr/>
          <a:lstStyle/>
          <a:p>
            <a:fld id="{695B42F9-108E-4167-8920-433D69716244}" type="datetimeFigureOut">
              <a:rPr lang="en-US" smtClean="0"/>
              <a:t>6/22/2018</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slidenummer 4"/>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63542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95B42F9-108E-4167-8920-433D69716244}" type="datetimeFigureOut">
              <a:rPr lang="en-US" smtClean="0"/>
              <a:t>6/22/2018</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slidenummer 3"/>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754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6/22/2018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8168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6/22/2018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7958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endParaRPr lang="en-US"/>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B42F9-108E-4167-8920-433D69716244}" type="datetimeFigureOut">
              <a:rPr lang="en-US" smtClean="0"/>
              <a:t>6/22/2018</a:t>
            </a:fld>
            <a:endParaRPr lang="en-US"/>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3D9CD-9ACE-45FE-9700-C0B526F177A3}" type="slidenum">
              <a:rPr lang="en-US" smtClean="0"/>
              <a:t>‹nr.›</a:t>
            </a:fld>
            <a:endParaRPr lang="en-US"/>
          </a:p>
        </p:txBody>
      </p:sp>
    </p:spTree>
    <p:extLst>
      <p:ext uri="{BB962C8B-B14F-4D97-AF65-F5344CB8AC3E}">
        <p14:creationId xmlns:p14="http://schemas.microsoft.com/office/powerpoint/2010/main" val="274067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Implementering</a:t>
            </a:r>
            <a:r>
              <a:rPr lang="en-US" dirty="0"/>
              <a:t> </a:t>
            </a:r>
            <a:r>
              <a:rPr lang="en-US" dirty="0" err="1"/>
              <a:t>af</a:t>
            </a:r>
            <a:r>
              <a:rPr lang="en-US" dirty="0"/>
              <a:t> </a:t>
            </a:r>
            <a:r>
              <a:rPr lang="da-DK" dirty="0"/>
              <a:t>husstandsbatterier</a:t>
            </a:r>
          </a:p>
        </p:txBody>
      </p:sp>
      <p:sp>
        <p:nvSpPr>
          <p:cNvPr id="3" name="Undertitel 2"/>
          <p:cNvSpPr>
            <a:spLocks noGrp="1"/>
          </p:cNvSpPr>
          <p:nvPr>
            <p:ph type="subTitle" idx="1"/>
          </p:nvPr>
        </p:nvSpPr>
        <p:spPr/>
        <p:txBody>
          <a:bodyPr/>
          <a:lstStyle/>
          <a:p>
            <a:r>
              <a:rPr lang="en-US" dirty="0" err="1"/>
              <a:t>Af</a:t>
            </a:r>
            <a:r>
              <a:rPr lang="en-US" dirty="0"/>
              <a:t>:</a:t>
            </a:r>
          </a:p>
          <a:p>
            <a:r>
              <a:rPr lang="en-US" dirty="0" err="1"/>
              <a:t>Laurids</a:t>
            </a:r>
            <a:r>
              <a:rPr lang="en-US" dirty="0"/>
              <a:t>  </a:t>
            </a:r>
            <a:r>
              <a:rPr lang="en-US" dirty="0" err="1"/>
              <a:t>Givskov</a:t>
            </a:r>
            <a:r>
              <a:rPr lang="en-US" dirty="0"/>
              <a:t> </a:t>
            </a:r>
            <a:r>
              <a:rPr lang="en-US" dirty="0" err="1"/>
              <a:t>Jørgensen</a:t>
            </a:r>
            <a:endParaRPr lang="en-US" dirty="0"/>
          </a:p>
          <a:p>
            <a:r>
              <a:rPr lang="en-US" dirty="0"/>
              <a:t>Jeppe Hansen</a:t>
            </a:r>
          </a:p>
        </p:txBody>
      </p:sp>
    </p:spTree>
    <p:extLst>
      <p:ext uri="{BB962C8B-B14F-4D97-AF65-F5344CB8AC3E}">
        <p14:creationId xmlns:p14="http://schemas.microsoft.com/office/powerpoint/2010/main" val="29573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3880" y="310261"/>
            <a:ext cx="10515600" cy="1325563"/>
          </a:xfrm>
        </p:spPr>
        <p:txBody>
          <a:bodyPr/>
          <a:lstStyle/>
          <a:p>
            <a:r>
              <a:rPr lang="da-DK" dirty="0"/>
              <a:t>Problemformulering</a:t>
            </a:r>
          </a:p>
        </p:txBody>
      </p:sp>
      <p:sp>
        <p:nvSpPr>
          <p:cNvPr id="3" name="Pladsholder til indhold 2"/>
          <p:cNvSpPr>
            <a:spLocks noGrp="1"/>
          </p:cNvSpPr>
          <p:nvPr>
            <p:ph idx="1"/>
          </p:nvPr>
        </p:nvSpPr>
        <p:spPr>
          <a:xfrm>
            <a:off x="563880" y="1770760"/>
            <a:ext cx="11140440" cy="4867784"/>
          </a:xfrm>
        </p:spPr>
        <p:txBody>
          <a:bodyPr>
            <a:normAutofit/>
          </a:bodyPr>
          <a:lstStyle/>
          <a:p>
            <a:r>
              <a:rPr lang="da-DK" dirty="0"/>
              <a:t>Vedvarende fluktuerende energi</a:t>
            </a:r>
          </a:p>
          <a:p>
            <a:endParaRPr lang="da-DK" dirty="0"/>
          </a:p>
          <a:p>
            <a:r>
              <a:rPr lang="da-DK" dirty="0"/>
              <a:t>Undersøgelse af:</a:t>
            </a:r>
          </a:p>
          <a:p>
            <a:pPr lvl="1">
              <a:lnSpc>
                <a:spcPct val="150000"/>
              </a:lnSpc>
            </a:pPr>
            <a:r>
              <a:rPr lang="da-DK" dirty="0"/>
              <a:t>Husstandsbatteriers evne til at stabilisere </a:t>
            </a:r>
            <a:r>
              <a:rPr lang="da-DK" dirty="0" err="1"/>
              <a:t>elnettet</a:t>
            </a:r>
            <a:r>
              <a:rPr lang="da-DK" dirty="0"/>
              <a:t> ved fejl på nettet.</a:t>
            </a:r>
          </a:p>
          <a:p>
            <a:pPr lvl="1">
              <a:lnSpc>
                <a:spcPct val="150000"/>
              </a:lnSpc>
            </a:pPr>
            <a:r>
              <a:rPr lang="da-DK" dirty="0"/>
              <a:t>Husstandsbatteriers evne til at absorbere overproduktion.</a:t>
            </a:r>
          </a:p>
          <a:p>
            <a:pPr lvl="1">
              <a:lnSpc>
                <a:spcPct val="150000"/>
              </a:lnSpc>
            </a:pPr>
            <a:r>
              <a:rPr lang="da-DK" dirty="0"/>
              <a:t>Husstandsbatteriers evne til at kompensere for tab af produktion.</a:t>
            </a:r>
          </a:p>
          <a:p>
            <a:pPr lvl="1">
              <a:lnSpc>
                <a:spcPct val="150000"/>
              </a:lnSpc>
            </a:pPr>
            <a:r>
              <a:rPr lang="da-DK" dirty="0"/>
              <a:t>Husstandsbatteriers stabiliserende effekt af </a:t>
            </a:r>
            <a:r>
              <a:rPr lang="da-DK" dirty="0" err="1"/>
              <a:t>elnettet</a:t>
            </a:r>
            <a:r>
              <a:rPr lang="da-DK" dirty="0"/>
              <a:t> kontra en central batteripark.</a:t>
            </a:r>
          </a:p>
        </p:txBody>
      </p:sp>
    </p:spTree>
    <p:extLst>
      <p:ext uri="{BB962C8B-B14F-4D97-AF65-F5344CB8AC3E}">
        <p14:creationId xmlns:p14="http://schemas.microsoft.com/office/powerpoint/2010/main" val="422799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Teori og hypotese</a:t>
            </a:r>
          </a:p>
        </p:txBody>
      </p:sp>
      <p:sp>
        <p:nvSpPr>
          <p:cNvPr id="3" name="Pladsholder til indhold 2"/>
          <p:cNvSpPr>
            <a:spLocks noGrp="1"/>
          </p:cNvSpPr>
          <p:nvPr>
            <p:ph idx="1"/>
          </p:nvPr>
        </p:nvSpPr>
        <p:spPr/>
        <p:txBody>
          <a:bodyPr/>
          <a:lstStyle/>
          <a:p>
            <a:r>
              <a:rPr lang="da-DK" dirty="0"/>
              <a:t>Frekvensstabilitet</a:t>
            </a:r>
          </a:p>
          <a:p>
            <a:pPr lvl="1"/>
            <a:r>
              <a:rPr lang="da-DK" dirty="0"/>
              <a:t>Reguleringsreserve</a:t>
            </a:r>
          </a:p>
          <a:p>
            <a:pPr lvl="1"/>
            <a:r>
              <a:rPr lang="da-DK" dirty="0"/>
              <a:t>Overproduktion</a:t>
            </a:r>
          </a:p>
          <a:p>
            <a:pPr lvl="1"/>
            <a:r>
              <a:rPr lang="da-DK" dirty="0"/>
              <a:t>Underproduktion</a:t>
            </a:r>
          </a:p>
          <a:p>
            <a:pPr lvl="1"/>
            <a:r>
              <a:rPr lang="da-DK" dirty="0"/>
              <a:t>Batteriandel</a:t>
            </a:r>
          </a:p>
          <a:p>
            <a:pPr marL="457200" lvl="1" indent="0">
              <a:buNone/>
            </a:pPr>
            <a:endParaRPr lang="da-DK" dirty="0"/>
          </a:p>
          <a:p>
            <a:r>
              <a:rPr lang="da-DK" dirty="0"/>
              <a:t>Spændingsstabilitet</a:t>
            </a:r>
          </a:p>
          <a:p>
            <a:pPr lvl="1"/>
            <a:r>
              <a:rPr lang="da-DK" dirty="0"/>
              <a:t>Overspænding</a:t>
            </a:r>
          </a:p>
          <a:p>
            <a:pPr lvl="1"/>
            <a:r>
              <a:rPr lang="da-DK" dirty="0"/>
              <a:t>Underspænding</a:t>
            </a:r>
          </a:p>
          <a:p>
            <a:pPr lvl="1"/>
            <a:endParaRPr lang="da-DK" dirty="0"/>
          </a:p>
        </p:txBody>
      </p:sp>
    </p:spTree>
    <p:extLst>
      <p:ext uri="{BB962C8B-B14F-4D97-AF65-F5344CB8AC3E}">
        <p14:creationId xmlns:p14="http://schemas.microsoft.com/office/powerpoint/2010/main" val="402712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5864" y="365125"/>
            <a:ext cx="10515600" cy="1325563"/>
          </a:xfrm>
        </p:spPr>
        <p:txBody>
          <a:bodyPr/>
          <a:lstStyle/>
          <a:p>
            <a:r>
              <a:rPr lang="da-DK" dirty="0"/>
              <a:t>Model og simulering</a:t>
            </a:r>
          </a:p>
        </p:txBody>
      </p:sp>
      <p:sp>
        <p:nvSpPr>
          <p:cNvPr id="3" name="Pladsholder til indhold 2"/>
          <p:cNvSpPr>
            <a:spLocks noGrp="1"/>
          </p:cNvSpPr>
          <p:nvPr>
            <p:ph idx="1"/>
          </p:nvPr>
        </p:nvSpPr>
        <p:spPr>
          <a:xfrm>
            <a:off x="435864" y="1700784"/>
            <a:ext cx="11140440" cy="5084063"/>
          </a:xfrm>
        </p:spPr>
        <p:txBody>
          <a:bodyPr>
            <a:normAutofit/>
          </a:bodyPr>
          <a:lstStyle/>
          <a:p>
            <a:r>
              <a:rPr lang="da-DK" dirty="0"/>
              <a:t>Grundlag for modelen</a:t>
            </a:r>
          </a:p>
          <a:p>
            <a:pPr lvl="1"/>
            <a:r>
              <a:rPr lang="da-DK" dirty="0"/>
              <a:t>Produktions og belastningsdata</a:t>
            </a:r>
          </a:p>
          <a:p>
            <a:pPr lvl="1"/>
            <a:r>
              <a:rPr lang="da-DK" dirty="0"/>
              <a:t>Typiske hustandsbatterier</a:t>
            </a:r>
          </a:p>
          <a:p>
            <a:pPr lvl="1"/>
            <a:r>
              <a:rPr lang="da-DK" dirty="0"/>
              <a:t>Modelopbygning</a:t>
            </a:r>
          </a:p>
          <a:p>
            <a:pPr lvl="1"/>
            <a:endParaRPr lang="da-DK" dirty="0"/>
          </a:p>
          <a:p>
            <a:r>
              <a:rPr lang="da-DK" dirty="0"/>
              <a:t>Simulering</a:t>
            </a:r>
          </a:p>
          <a:p>
            <a:pPr lvl="1">
              <a:lnSpc>
                <a:spcPct val="100000"/>
              </a:lnSpc>
            </a:pPr>
            <a:r>
              <a:rPr lang="da-DK" dirty="0"/>
              <a:t>Husstandsbatteriers evne til at stabilisere </a:t>
            </a:r>
            <a:r>
              <a:rPr lang="da-DK" dirty="0" err="1"/>
              <a:t>elnettet</a:t>
            </a:r>
            <a:r>
              <a:rPr lang="da-DK" dirty="0"/>
              <a:t> ved fejl på nettet.</a:t>
            </a:r>
          </a:p>
          <a:p>
            <a:pPr lvl="1">
              <a:lnSpc>
                <a:spcPct val="100000"/>
              </a:lnSpc>
            </a:pPr>
            <a:r>
              <a:rPr lang="da-DK" dirty="0"/>
              <a:t>Husstandsbatteriers evne til at absorbere overproduktion.</a:t>
            </a:r>
          </a:p>
          <a:p>
            <a:pPr lvl="1">
              <a:lnSpc>
                <a:spcPct val="100000"/>
              </a:lnSpc>
            </a:pPr>
            <a:r>
              <a:rPr lang="da-DK" dirty="0"/>
              <a:t>Husstandsbatteriers evne til at kompensere for tab af produktion.</a:t>
            </a:r>
          </a:p>
          <a:p>
            <a:pPr lvl="1">
              <a:lnSpc>
                <a:spcPct val="100000"/>
              </a:lnSpc>
            </a:pPr>
            <a:r>
              <a:rPr lang="da-DK" dirty="0"/>
              <a:t>Husstandsbatteriers stabiliserende effekt af </a:t>
            </a:r>
            <a:r>
              <a:rPr lang="da-DK" dirty="0" err="1"/>
              <a:t>elnettet</a:t>
            </a:r>
            <a:r>
              <a:rPr lang="da-DK" dirty="0"/>
              <a:t> kontra en central batteripark.</a:t>
            </a:r>
          </a:p>
          <a:p>
            <a:pPr lvl="1"/>
            <a:endParaRPr lang="da-DK" dirty="0"/>
          </a:p>
        </p:txBody>
      </p:sp>
    </p:spTree>
    <p:extLst>
      <p:ext uri="{BB962C8B-B14F-4D97-AF65-F5344CB8AC3E}">
        <p14:creationId xmlns:p14="http://schemas.microsoft.com/office/powerpoint/2010/main" val="76328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r>
              <a:rPr lang="da-DK" dirty="0"/>
              <a:t>Frekvensstabilitet</a:t>
            </a:r>
          </a:p>
          <a:p>
            <a:pPr lvl="1"/>
            <a:r>
              <a:rPr lang="da-DK" dirty="0"/>
              <a:t>Belastningsbalancering</a:t>
            </a:r>
          </a:p>
          <a:p>
            <a:pPr lvl="1"/>
            <a:r>
              <a:rPr lang="da-DK" dirty="0"/>
              <a:t>Overkompensering</a:t>
            </a:r>
          </a:p>
          <a:p>
            <a:pPr lvl="1"/>
            <a:endParaRPr lang="da-DK" dirty="0"/>
          </a:p>
          <a:p>
            <a:r>
              <a:rPr lang="da-DK" dirty="0"/>
              <a:t>Spændingsstabilitet</a:t>
            </a:r>
          </a:p>
          <a:p>
            <a:pPr lvl="1"/>
            <a:r>
              <a:rPr lang="da-DK" dirty="0"/>
              <a:t>Overspænding</a:t>
            </a:r>
          </a:p>
          <a:p>
            <a:pPr lvl="1"/>
            <a:r>
              <a:rPr lang="da-DK" dirty="0"/>
              <a:t>Underspænding</a:t>
            </a:r>
          </a:p>
          <a:p>
            <a:endParaRPr lang="da-DK" dirty="0"/>
          </a:p>
          <a:p>
            <a:r>
              <a:rPr lang="da-DK" dirty="0"/>
              <a:t>Centralbatteripark</a:t>
            </a:r>
          </a:p>
        </p:txBody>
      </p:sp>
    </p:spTree>
    <p:extLst>
      <p:ext uri="{BB962C8B-B14F-4D97-AF65-F5344CB8AC3E}">
        <p14:creationId xmlns:p14="http://schemas.microsoft.com/office/powerpoint/2010/main" val="40733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Problemer og forbedringer</a:t>
            </a:r>
          </a:p>
        </p:txBody>
      </p:sp>
      <p:sp>
        <p:nvSpPr>
          <p:cNvPr id="3" name="Pladsholder til indhold 2"/>
          <p:cNvSpPr>
            <a:spLocks noGrp="1"/>
          </p:cNvSpPr>
          <p:nvPr>
            <p:ph idx="1"/>
          </p:nvPr>
        </p:nvSpPr>
        <p:spPr/>
        <p:txBody>
          <a:bodyPr/>
          <a:lstStyle/>
          <a:p>
            <a:pPr>
              <a:lnSpc>
                <a:spcPct val="150000"/>
              </a:lnSpc>
            </a:pPr>
            <a:r>
              <a:rPr lang="da-DK" dirty="0"/>
              <a:t>Reaktiv energi</a:t>
            </a:r>
          </a:p>
          <a:p>
            <a:pPr>
              <a:lnSpc>
                <a:spcPct val="150000"/>
              </a:lnSpc>
            </a:pPr>
            <a:r>
              <a:rPr lang="da-DK" dirty="0"/>
              <a:t>Frekvenssimuleringer</a:t>
            </a:r>
          </a:p>
          <a:p>
            <a:pPr>
              <a:lnSpc>
                <a:spcPct val="150000"/>
              </a:lnSpc>
            </a:pPr>
            <a:r>
              <a:rPr lang="da-DK" dirty="0"/>
              <a:t>Regulering i modellen</a:t>
            </a:r>
          </a:p>
          <a:p>
            <a:pPr>
              <a:lnSpc>
                <a:spcPct val="150000"/>
              </a:lnSpc>
            </a:pPr>
            <a:r>
              <a:rPr lang="da-DK" dirty="0"/>
              <a:t>Simplificeret model</a:t>
            </a:r>
          </a:p>
          <a:p>
            <a:endParaRPr lang="da-DK" dirty="0"/>
          </a:p>
          <a:p>
            <a:endParaRPr lang="da-DK" dirty="0"/>
          </a:p>
        </p:txBody>
      </p:sp>
      <p:pic>
        <p:nvPicPr>
          <p:cNvPr id="4" name="Billede 3"/>
          <p:cNvPicPr>
            <a:picLocks noChangeAspect="1"/>
          </p:cNvPicPr>
          <p:nvPr/>
        </p:nvPicPr>
        <p:blipFill>
          <a:blip r:embed="rId3"/>
          <a:stretch>
            <a:fillRect/>
          </a:stretch>
        </p:blipFill>
        <p:spPr>
          <a:xfrm>
            <a:off x="6829845" y="1427069"/>
            <a:ext cx="4896533" cy="2248214"/>
          </a:xfrm>
          <a:prstGeom prst="rect">
            <a:avLst/>
          </a:prstGeom>
        </p:spPr>
      </p:pic>
      <p:pic>
        <p:nvPicPr>
          <p:cNvPr id="5" name="Billede 4"/>
          <p:cNvPicPr>
            <a:picLocks noChangeAspect="1"/>
          </p:cNvPicPr>
          <p:nvPr/>
        </p:nvPicPr>
        <p:blipFill>
          <a:blip r:embed="rId4"/>
          <a:stretch>
            <a:fillRect/>
          </a:stretch>
        </p:blipFill>
        <p:spPr>
          <a:xfrm>
            <a:off x="6796502" y="3909697"/>
            <a:ext cx="4963218" cy="2267266"/>
          </a:xfrm>
          <a:prstGeom prst="rect">
            <a:avLst/>
          </a:prstGeom>
        </p:spPr>
      </p:pic>
    </p:spTree>
    <p:extLst>
      <p:ext uri="{BB962C8B-B14F-4D97-AF65-F5344CB8AC3E}">
        <p14:creationId xmlns:p14="http://schemas.microsoft.com/office/powerpoint/2010/main" val="2804819230"/>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1036</Words>
  <Application>Microsoft Office PowerPoint</Application>
  <PresentationFormat>Widescreen</PresentationFormat>
  <Paragraphs>119</Paragraphs>
  <Slides>6</Slides>
  <Notes>5</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vt:i4>
      </vt:variant>
    </vt:vector>
  </HeadingPairs>
  <TitlesOfParts>
    <vt:vector size="10" baseType="lpstr">
      <vt:lpstr>Arial</vt:lpstr>
      <vt:lpstr>Calibri</vt:lpstr>
      <vt:lpstr>Calibri Light</vt:lpstr>
      <vt:lpstr>Office-tema</vt:lpstr>
      <vt:lpstr>Implementering af husstandsbatterier</vt:lpstr>
      <vt:lpstr>Problemformulering</vt:lpstr>
      <vt:lpstr>Teori og hypotese</vt:lpstr>
      <vt:lpstr>Model og simulering</vt:lpstr>
      <vt:lpstr>Konklusion</vt:lpstr>
      <vt:lpstr>Problemer og forbedringer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Implementering af husstandsbatterier</dc:title>
  <dc:creator>Jeppe Hansen</dc:creator>
  <cp:lastModifiedBy>Laurids Givskov Jørgensen</cp:lastModifiedBy>
  <cp:revision>14</cp:revision>
  <dcterms:created xsi:type="dcterms:W3CDTF">2018-06-21T08:56:48Z</dcterms:created>
  <dcterms:modified xsi:type="dcterms:W3CDTF">2018-06-22T15:13:50Z</dcterms:modified>
</cp:coreProperties>
</file>