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4" r:id="rId1"/>
    <p:sldMasterId id="2147483675"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Arial Black" panose="020B0A0402010202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3B5ED1-FE4C-42EC-BC86-6B50BF3DD787}" v="2" dt="2023-12-13T16:36:16.807"/>
  </p1510:revLst>
</p1510:revInfo>
</file>

<file path=ppt/tableStyles.xml><?xml version="1.0" encoding="utf-8"?>
<a:tblStyleLst xmlns:a="http://schemas.openxmlformats.org/drawingml/2006/main" def="{F4A116C8-6783-4C51-8C2D-CC06732E785C}">
  <a:tblStyle styleId="{F4A116C8-6783-4C51-8C2D-CC06732E78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13" autoAdjust="0"/>
    <p:restoredTop sz="80941" autoAdjust="0"/>
  </p:normalViewPr>
  <p:slideViewPr>
    <p:cSldViewPr snapToGrid="0">
      <p:cViewPr varScale="1">
        <p:scale>
          <a:sx n="117" d="100"/>
          <a:sy n="117" d="100"/>
        </p:scale>
        <p:origin x="975"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ie Anton" userId="2e1cefbb50218d60" providerId="LiveId" clId="{BB3B5ED1-FE4C-42EC-BC86-6B50BF3DD787}"/>
    <pc:docChg chg="undo redo custSel modSld">
      <pc:chgData name="Laurie Anton" userId="2e1cefbb50218d60" providerId="LiveId" clId="{BB3B5ED1-FE4C-42EC-BC86-6B50BF3DD787}" dt="2023-12-13T17:35:14.004" v="1595" actId="20577"/>
      <pc:docMkLst>
        <pc:docMk/>
      </pc:docMkLst>
      <pc:sldChg chg="modNotesTx">
        <pc:chgData name="Laurie Anton" userId="2e1cefbb50218d60" providerId="LiveId" clId="{BB3B5ED1-FE4C-42EC-BC86-6B50BF3DD787}" dt="2023-12-13T16:25:16.788" v="1406" actId="5793"/>
        <pc:sldMkLst>
          <pc:docMk/>
          <pc:sldMk cId="0" sldId="256"/>
        </pc:sldMkLst>
      </pc:sldChg>
      <pc:sldChg chg="modNotesTx">
        <pc:chgData name="Laurie Anton" userId="2e1cefbb50218d60" providerId="LiveId" clId="{BB3B5ED1-FE4C-42EC-BC86-6B50BF3DD787}" dt="2023-12-13T16:58:29.387" v="1565" actId="20577"/>
        <pc:sldMkLst>
          <pc:docMk/>
          <pc:sldMk cId="0" sldId="257"/>
        </pc:sldMkLst>
      </pc:sldChg>
      <pc:sldChg chg="addSp delSp modSp mod modNotesTx">
        <pc:chgData name="Laurie Anton" userId="2e1cefbb50218d60" providerId="LiveId" clId="{BB3B5ED1-FE4C-42EC-BC86-6B50BF3DD787}" dt="2023-12-13T17:07:08.776" v="1575" actId="20577"/>
        <pc:sldMkLst>
          <pc:docMk/>
          <pc:sldMk cId="0" sldId="258"/>
        </pc:sldMkLst>
        <pc:spChg chg="add del mod">
          <ac:chgData name="Laurie Anton" userId="2e1cefbb50218d60" providerId="LiveId" clId="{BB3B5ED1-FE4C-42EC-BC86-6B50BF3DD787}" dt="2023-12-13T16:25:46.104" v="1420" actId="22"/>
          <ac:spMkLst>
            <pc:docMk/>
            <pc:sldMk cId="0" sldId="258"/>
            <ac:spMk id="3" creationId="{35507677-A036-6C35-D22F-70E438063280}"/>
          </ac:spMkLst>
        </pc:spChg>
      </pc:sldChg>
      <pc:sldChg chg="addSp delSp mod modNotesTx">
        <pc:chgData name="Laurie Anton" userId="2e1cefbb50218d60" providerId="LiveId" clId="{BB3B5ED1-FE4C-42EC-BC86-6B50BF3DD787}" dt="2023-12-13T16:57:12.685" v="1523" actId="20577"/>
        <pc:sldMkLst>
          <pc:docMk/>
          <pc:sldMk cId="0" sldId="259"/>
        </pc:sldMkLst>
        <pc:spChg chg="add del">
          <ac:chgData name="Laurie Anton" userId="2e1cefbb50218d60" providerId="LiveId" clId="{BB3B5ED1-FE4C-42EC-BC86-6B50BF3DD787}" dt="2023-12-13T16:25:56.204" v="1423" actId="22"/>
          <ac:spMkLst>
            <pc:docMk/>
            <pc:sldMk cId="0" sldId="259"/>
            <ac:spMk id="3" creationId="{E990A6F8-73DF-04F8-3B2A-106526BD252E}"/>
          </ac:spMkLst>
        </pc:spChg>
      </pc:sldChg>
      <pc:sldChg chg="modNotesTx">
        <pc:chgData name="Laurie Anton" userId="2e1cefbb50218d60" providerId="LiveId" clId="{BB3B5ED1-FE4C-42EC-BC86-6B50BF3DD787}" dt="2023-12-13T00:53:56.330" v="20"/>
        <pc:sldMkLst>
          <pc:docMk/>
          <pc:sldMk cId="0" sldId="260"/>
        </pc:sldMkLst>
      </pc:sldChg>
      <pc:sldChg chg="modNotesTx">
        <pc:chgData name="Laurie Anton" userId="2e1cefbb50218d60" providerId="LiveId" clId="{BB3B5ED1-FE4C-42EC-BC86-6B50BF3DD787}" dt="2023-12-13T00:52:39.037" v="3"/>
        <pc:sldMkLst>
          <pc:docMk/>
          <pc:sldMk cId="0" sldId="261"/>
        </pc:sldMkLst>
      </pc:sldChg>
      <pc:sldChg chg="modNotesTx">
        <pc:chgData name="Laurie Anton" userId="2e1cefbb50218d60" providerId="LiveId" clId="{BB3B5ED1-FE4C-42EC-BC86-6B50BF3DD787}" dt="2023-12-13T00:52:46.905" v="4"/>
        <pc:sldMkLst>
          <pc:docMk/>
          <pc:sldMk cId="0" sldId="262"/>
        </pc:sldMkLst>
      </pc:sldChg>
      <pc:sldChg chg="modNotesTx">
        <pc:chgData name="Laurie Anton" userId="2e1cefbb50218d60" providerId="LiveId" clId="{BB3B5ED1-FE4C-42EC-BC86-6B50BF3DD787}" dt="2023-12-13T00:52:58.898" v="11" actId="5793"/>
        <pc:sldMkLst>
          <pc:docMk/>
          <pc:sldMk cId="0" sldId="263"/>
        </pc:sldMkLst>
      </pc:sldChg>
      <pc:sldChg chg="modNotesTx">
        <pc:chgData name="Laurie Anton" userId="2e1cefbb50218d60" providerId="LiveId" clId="{BB3B5ED1-FE4C-42EC-BC86-6B50BF3DD787}" dt="2023-12-13T17:35:14.004" v="1595" actId="20577"/>
        <pc:sldMkLst>
          <pc:docMk/>
          <pc:sldMk cId="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55008c5de_1_82:notes"/>
          <p:cNvSpPr txBox="1">
            <a:spLocks noGrp="1"/>
          </p:cNvSpPr>
          <p:nvPr>
            <p:ph type="body" idx="1"/>
          </p:nvPr>
        </p:nvSpPr>
        <p:spPr>
          <a:xfrm>
            <a:off x="685482" y="4344140"/>
            <a:ext cx="5487036" cy="4113956"/>
          </a:xfrm>
          <a:prstGeom prst="rect">
            <a:avLst/>
          </a:prstGeom>
        </p:spPr>
        <p:txBody>
          <a:bodyPr spcFirstLastPara="1" wrap="square" lIns="91425" tIns="91425" rIns="91425" bIns="91425" anchor="t" anchorCtr="0">
            <a:noAutofit/>
          </a:bodyPr>
          <a:lstStyle/>
          <a:p>
            <a:pPr marL="158750" indent="0" rtl="0">
              <a:spcBef>
                <a:spcPts val="360"/>
              </a:spcBef>
              <a:spcAft>
                <a:spcPts val="0"/>
              </a:spcAft>
              <a:buNone/>
            </a:pPr>
            <a:r>
              <a:rPr lang="en-US" sz="1800" b="0" i="0" u="none" strike="noStrike" dirty="0">
                <a:solidFill>
                  <a:srgbClr val="000000"/>
                </a:solidFill>
                <a:effectLst/>
                <a:latin typeface="Arial" panose="020B0604020202020204" pitchFamily="34" charset="0"/>
              </a:rPr>
              <a:t>Good afternoon everyone. Thank you for joining us today. We are team grid transmission. I am </a:t>
            </a:r>
            <a:r>
              <a:rPr lang="en-US" sz="1800" b="0" i="0" u="none" strike="noStrike" dirty="0" err="1">
                <a:solidFill>
                  <a:srgbClr val="000000"/>
                </a:solidFill>
                <a:effectLst/>
                <a:latin typeface="Arial" panose="020B0604020202020204" pitchFamily="34" charset="0"/>
              </a:rPr>
              <a:t>Rafa</a:t>
            </a:r>
            <a:r>
              <a:rPr lang="en-US" sz="1800" b="0" i="0" u="none" strike="noStrike" dirty="0">
                <a:solidFill>
                  <a:srgbClr val="000000"/>
                </a:solidFill>
                <a:effectLst/>
                <a:latin typeface="Arial" panose="020B0604020202020204" pitchFamily="34" charset="0"/>
              </a:rPr>
              <a:t>, and together with  my colleagues- Jordi and Laurie - we have developed a power flow and time domain simulator for our project. </a:t>
            </a:r>
            <a:endParaRPr lang="en-US" b="0" dirty="0">
              <a:effectLst/>
            </a:endParaRPr>
          </a:p>
        </p:txBody>
      </p:sp>
      <p:sp>
        <p:nvSpPr>
          <p:cNvPr id="149" name="Google Shape;149;g2a55008c5de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a42bee43c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a42bee43c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a5a3488c0f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a5a3488c0f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a5a3488c0f_6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a5a3488c0f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a5a3488c0f_6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a5a3488c0f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a42bee43c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a42bee43c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800" b="0" i="0" u="none" strike="noStrike" dirty="0">
                <a:solidFill>
                  <a:srgbClr val="000000"/>
                </a:solidFill>
                <a:effectLst/>
                <a:latin typeface="Arial" panose="020B0604020202020204" pitchFamily="34" charset="0"/>
              </a:rPr>
              <a:t>We are interested in power systems because they power our lives. As you can see in the bottom figure, transmission spans from generation to distribution where Each component is interconnected with each other.</a:t>
            </a:r>
            <a:br>
              <a:rPr lang="en-US" sz="5400" b="0" dirty="0">
                <a:effectLst/>
              </a:rPr>
            </a:br>
            <a:r>
              <a:rPr lang="en-US" sz="1800" b="0" i="0" u="none" strike="noStrike" dirty="0">
                <a:solidFill>
                  <a:srgbClr val="000000"/>
                </a:solidFill>
                <a:effectLst/>
                <a:latin typeface="Arial" panose="020B0604020202020204" pitchFamily="34" charset="0"/>
              </a:rPr>
              <a:t>Our simulator models both the network which includes transmission lines, transformers and buses, and the generators which we call machines. </a:t>
            </a:r>
            <a:r>
              <a:rPr lang="en-US" sz="5400" b="0" i="0" u="none" strike="noStrike" dirty="0">
                <a:solidFill>
                  <a:srgbClr val="000000"/>
                </a:solidFill>
                <a:effectLst/>
                <a:latin typeface="Arial" panose="020B0604020202020204" pitchFamily="34" charset="0"/>
              </a:rPr>
              <a:t>We also have tested our simulator on the IEEE 14 bus system shown on the top figure.  </a:t>
            </a:r>
            <a:endParaRPr lang="en-US" sz="5400" b="0" dirty="0">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a56825d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a56825db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Our network comprises three types of buses, each with four quantities. Two of these are known inputs, while the other two are states we need to determine. We've defined the network functions as the time derivatives of these states, and you can see detailed in our slides. Our network parameters come from the bus admittance matrix."</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a56825dbb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a56825dbb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Moving on to how we model our machines. We use a single-axis generator, or a Type III2 generator, for its ability to capture both mechanical and electrical dynamics. Each machine is defined by three states: the rotor angle, speed, and induced voltage. Our machine functions are the time derivatives of these states. Our inputs come from the network, mechanical power, and field excitation voltage. The network quantities determine our machine’s electrical power for the power balance eqn.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56825dbb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56825dbb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u="none" strike="noStrike" dirty="0">
                <a:solidFill>
                  <a:srgbClr val="000000"/>
                </a:solidFill>
                <a:effectLst/>
                <a:latin typeface="Arial" panose="020B0604020202020204" pitchFamily="34" charset="0"/>
              </a:rPr>
              <a:t>We then combine the machines and network into one big system by taking the machine functions from </a:t>
            </a:r>
            <a:r>
              <a:rPr lang="en-US" sz="1800" b="1" i="0" u="none" strike="noStrike" dirty="0" err="1">
                <a:solidFill>
                  <a:srgbClr val="000000"/>
                </a:solidFill>
                <a:effectLst/>
                <a:latin typeface="Arial" panose="020B0604020202020204" pitchFamily="34" charset="0"/>
              </a:rPr>
              <a:t>fd</a:t>
            </a:r>
            <a:r>
              <a:rPr lang="en-US" sz="1800" b="1" i="0" u="none" strike="noStrike" dirty="0">
                <a:solidFill>
                  <a:srgbClr val="000000"/>
                </a:solidFill>
                <a:effectLst/>
                <a:latin typeface="Arial" panose="020B0604020202020204" pitchFamily="34" charset="0"/>
              </a:rPr>
              <a:t> and network fa and we do the same for our states inputs and parameters. We create an E matrix on the left hand side which is an Identity except that the quantities on the network have a gamma constant to ensure that power flow is instantaneously met. The reason that we don’t put zero is that Forward Euler cannot handle when E is singular so we just set gamma to be very small.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a42bee43c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a42bee43c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u="none" strike="noStrike" dirty="0">
                <a:solidFill>
                  <a:srgbClr val="000000"/>
                </a:solidFill>
                <a:effectLst/>
                <a:latin typeface="Arial" panose="020B0604020202020204" pitchFamily="34" charset="0"/>
              </a:rPr>
              <a:t>To solve power flow we use an N-dimensional newton solver. It can take either a closed form </a:t>
            </a:r>
            <a:r>
              <a:rPr lang="en-US" sz="1800" b="1" i="0" u="none" strike="noStrike" dirty="0" err="1">
                <a:solidFill>
                  <a:srgbClr val="000000"/>
                </a:solidFill>
                <a:effectLst/>
                <a:latin typeface="Arial" panose="020B0604020202020204" pitchFamily="34" charset="0"/>
              </a:rPr>
              <a:t>jacobian</a:t>
            </a:r>
            <a:r>
              <a:rPr lang="en-US" sz="1800" b="1" i="0" u="none" strike="noStrike" dirty="0">
                <a:solidFill>
                  <a:srgbClr val="000000"/>
                </a:solidFill>
                <a:effectLst/>
                <a:latin typeface="Arial" panose="020B0604020202020204" pitchFamily="34" charset="0"/>
              </a:rPr>
              <a:t> if available or otherwise it will do finite difference to create it. The reason for this is that if we are solving power flow just for the network we have an analytical </a:t>
            </a:r>
            <a:r>
              <a:rPr lang="en-US" sz="1800" b="1" i="0" u="none" strike="noStrike" dirty="0" err="1">
                <a:solidFill>
                  <a:srgbClr val="000000"/>
                </a:solidFill>
                <a:effectLst/>
                <a:latin typeface="Arial" panose="020B0604020202020204" pitchFamily="34" charset="0"/>
              </a:rPr>
              <a:t>jacobian</a:t>
            </a:r>
            <a:r>
              <a:rPr lang="en-US" sz="1800" b="1" i="0" u="none" strike="noStrike" dirty="0">
                <a:solidFill>
                  <a:srgbClr val="000000"/>
                </a:solidFill>
                <a:effectLst/>
                <a:latin typeface="Arial" panose="020B0604020202020204" pitchFamily="34" charset="0"/>
              </a:rPr>
              <a:t> we can use but for the whole system we don’t so in that case we do finite differences. There have been instances where the newton solver struggled to converge so we implemented standard </a:t>
            </a:r>
            <a:r>
              <a:rPr lang="en-US" sz="1800" b="1" i="0" u="none" strike="noStrike" dirty="0" err="1">
                <a:solidFill>
                  <a:srgbClr val="000000"/>
                </a:solidFill>
                <a:effectLst/>
                <a:latin typeface="Arial" panose="020B0604020202020204" pitchFamily="34" charset="0"/>
              </a:rPr>
              <a:t>homotopy</a:t>
            </a:r>
            <a:r>
              <a:rPr lang="en-US" sz="1800" b="1" i="0" u="none" strike="noStrike" dirty="0">
                <a:solidFill>
                  <a:srgbClr val="000000"/>
                </a:solidFill>
                <a:effectLst/>
                <a:latin typeface="Arial" panose="020B0604020202020204" pitchFamily="34" charset="0"/>
              </a:rPr>
              <a:t> continuation as we learned in class with a small tweak where it only kicks in if the solver has issues converging. We show a screenshot of our results where the larger the lines or nodes are the more power is going through it. and that we will go more into detail during our demo. We’ve also placed voltage limits on the nodes and thermal limits on the lines and if they’re within limits they’re green yet if they go over they turn red.</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5a3488c0f_6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5a3488c0f_6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u="none" strike="noStrike" dirty="0">
                <a:solidFill>
                  <a:srgbClr val="000000"/>
                </a:solidFill>
                <a:effectLst/>
                <a:latin typeface="Arial" panose="020B0604020202020204" pitchFamily="34" charset="0"/>
              </a:rPr>
              <a:t>We’ve also tabulated the results for the nodes which we can see here and the same for the branch flows here. We compared the results with </a:t>
            </a:r>
            <a:r>
              <a:rPr lang="en-US" sz="1800" b="1" i="0" u="none" strike="noStrike" dirty="0" err="1">
                <a:solidFill>
                  <a:srgbClr val="000000"/>
                </a:solidFill>
                <a:effectLst/>
                <a:latin typeface="Arial" panose="020B0604020202020204" pitchFamily="34" charset="0"/>
              </a:rPr>
              <a:t>matpower</a:t>
            </a:r>
            <a:r>
              <a:rPr lang="en-US" sz="1800" b="1" i="0" u="none" strike="noStrike" dirty="0">
                <a:solidFill>
                  <a:srgbClr val="000000"/>
                </a:solidFill>
                <a:effectLst/>
                <a:latin typeface="Arial" panose="020B0604020202020204" pitchFamily="34" charset="0"/>
              </a:rPr>
              <a:t>, a standard power flow package, and the results were correct.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a5a3488c0f_6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a5a3488c0f_6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360"/>
              </a:spcBef>
              <a:spcAft>
                <a:spcPts val="0"/>
              </a:spcAft>
              <a:buNone/>
            </a:pPr>
            <a:r>
              <a:rPr lang="en-US" sz="1800" b="1" i="0" u="none" strike="noStrike" dirty="0">
                <a:solidFill>
                  <a:srgbClr val="000000"/>
                </a:solidFill>
                <a:effectLst/>
                <a:latin typeface="Arial" panose="020B0604020202020204" pitchFamily="34" charset="0"/>
              </a:rPr>
              <a:t>WE also analyzed the dynamic response of the system with 3 methods. The method 1, 2, 3.</a:t>
            </a:r>
            <a:endParaRPr lang="en-US" b="0" dirty="0">
              <a:effectLst/>
            </a:endParaRPr>
          </a:p>
          <a:p>
            <a:pPr marL="158750" indent="0" rtl="0">
              <a:spcBef>
                <a:spcPts val="360"/>
              </a:spcBef>
              <a:spcAft>
                <a:spcPts val="0"/>
              </a:spcAft>
              <a:buNone/>
            </a:pPr>
            <a:r>
              <a:rPr lang="en-US" sz="1800" b="1" i="0" u="none" strike="noStrike" dirty="0">
                <a:solidFill>
                  <a:srgbClr val="000000"/>
                </a:solidFill>
                <a:effectLst/>
                <a:latin typeface="Arial" panose="020B0604020202020204" pitchFamily="34" charset="0"/>
              </a:rPr>
              <a:t>WE created a reference solution to compare the 3 methods. Trapezoidal produces much smaller error for the same time step but is much slower. Improving dynamic improves the time but still much slower than forward </a:t>
            </a:r>
            <a:r>
              <a:rPr lang="en-US" sz="1800" b="1" i="0" u="none" strike="noStrike" dirty="0" err="1">
                <a:solidFill>
                  <a:srgbClr val="000000"/>
                </a:solidFill>
                <a:effectLst/>
                <a:latin typeface="Arial" panose="020B0604020202020204" pitchFamily="34" charset="0"/>
              </a:rPr>
              <a:t>euler</a:t>
            </a:r>
            <a:r>
              <a:rPr lang="en-US" sz="1800" b="1" i="0" u="none" strike="noStrike" dirty="0">
                <a:solidFill>
                  <a:srgbClr val="000000"/>
                </a:solidFill>
                <a:effectLst/>
                <a:latin typeface="Arial" panose="020B0604020202020204" pitchFamily="34" charset="0"/>
              </a:rPr>
              <a:t>.  We show here machine 1 but we did this for all machines.</a:t>
            </a:r>
            <a:endParaRPr lang="en-US" b="0" dirty="0">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ed28d844fe_1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ed28d844fe_1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360"/>
              </a:spcBef>
              <a:spcAft>
                <a:spcPts val="0"/>
              </a:spcAft>
              <a:buNone/>
            </a:pPr>
            <a:r>
              <a:rPr lang="en-US" sz="1800" b="1" i="0" u="none" strike="noStrike" dirty="0">
                <a:solidFill>
                  <a:srgbClr val="000000"/>
                </a:solidFill>
                <a:effectLst/>
                <a:latin typeface="Arial" panose="020B0604020202020204" pitchFamily="34" charset="0"/>
              </a:rPr>
              <a:t>We also modeled the time domain response </a:t>
            </a:r>
            <a:r>
              <a:rPr lang="en-US" sz="1800" b="1" i="0" u="none" strike="noStrike">
                <a:solidFill>
                  <a:srgbClr val="000000"/>
                </a:solidFill>
                <a:effectLst/>
                <a:latin typeface="Arial" panose="020B0604020202020204" pitchFamily="34" charset="0"/>
              </a:rPr>
              <a:t>using three different </a:t>
            </a:r>
            <a:r>
              <a:rPr lang="en-US" sz="1800" b="1" i="0" u="none" strike="noStrike" dirty="0">
                <a:solidFill>
                  <a:srgbClr val="000000"/>
                </a:solidFill>
                <a:effectLst/>
                <a:latin typeface="Arial" panose="020B0604020202020204" pitchFamily="34" charset="0"/>
              </a:rPr>
              <a:t>methods and created a reference solution with </a:t>
            </a:r>
            <a:r>
              <a:rPr lang="en-US" sz="1800" b="1" i="0" u="none" strike="noStrike" dirty="0" err="1">
                <a:solidFill>
                  <a:srgbClr val="000000"/>
                </a:solidFill>
                <a:effectLst/>
                <a:latin typeface="Arial" panose="020B0604020202020204" pitchFamily="34" charset="0"/>
              </a:rPr>
              <a:t>ForwardEuler</a:t>
            </a:r>
            <a:r>
              <a:rPr lang="en-US" sz="1800" b="1" i="0" u="none" strike="noStrike" dirty="0">
                <a:solidFill>
                  <a:srgbClr val="000000"/>
                </a:solidFill>
                <a:effectLst/>
                <a:latin typeface="Arial" panose="020B0604020202020204" pitchFamily="34" charset="0"/>
              </a:rPr>
              <a:t> to compare against. We found that, as expected, trapezoidal was stable for an order of </a:t>
            </a:r>
            <a:r>
              <a:rPr lang="en-US" sz="1800" b="1" i="0" u="none" strike="noStrike" dirty="0" err="1">
                <a:solidFill>
                  <a:srgbClr val="000000"/>
                </a:solidFill>
                <a:effectLst/>
                <a:latin typeface="Arial" panose="020B0604020202020204" pitchFamily="34" charset="0"/>
              </a:rPr>
              <a:t>madnitude</a:t>
            </a:r>
            <a:r>
              <a:rPr lang="en-US" sz="1800" b="1" i="0" u="none" strike="noStrike" dirty="0">
                <a:solidFill>
                  <a:srgbClr val="000000"/>
                </a:solidFill>
                <a:effectLst/>
                <a:latin typeface="Arial" panose="020B0604020202020204" pitchFamily="34" charset="0"/>
              </a:rPr>
              <a:t> larger timestep and produced an order of magnitude smaller error when comparing at the same time resolution. </a:t>
            </a:r>
            <a:r>
              <a:rPr lang="en-US" sz="1800" b="1" i="0" u="none" strike="noStrike" dirty="0" err="1">
                <a:solidFill>
                  <a:srgbClr val="000000"/>
                </a:solidFill>
                <a:effectLst/>
                <a:latin typeface="Arial" panose="020B0604020202020204" pitchFamily="34" charset="0"/>
              </a:rPr>
              <a:t>ForwardEuler</a:t>
            </a:r>
            <a:r>
              <a:rPr lang="en-US" sz="1800" b="1" i="0" u="none" strike="noStrike" dirty="0">
                <a:solidFill>
                  <a:srgbClr val="000000"/>
                </a:solidFill>
                <a:effectLst/>
                <a:latin typeface="Arial" panose="020B0604020202020204" pitchFamily="34" charset="0"/>
              </a:rPr>
              <a:t> was much faster with an error that we can tolerate. We also tried dynamic </a:t>
            </a:r>
            <a:r>
              <a:rPr lang="en-US" sz="1800" b="1" i="0" u="none" strike="noStrike" dirty="0" err="1">
                <a:solidFill>
                  <a:srgbClr val="000000"/>
                </a:solidFill>
                <a:effectLst/>
                <a:latin typeface="Arial" panose="020B0604020202020204" pitchFamily="34" charset="0"/>
              </a:rPr>
              <a:t>timestepping</a:t>
            </a:r>
            <a:r>
              <a:rPr lang="en-US" sz="1800" b="1" i="0" u="none" strike="noStrike" dirty="0">
                <a:solidFill>
                  <a:srgbClr val="000000"/>
                </a:solidFill>
                <a:effectLst/>
                <a:latin typeface="Arial" panose="020B0604020202020204" pitchFamily="34" charset="0"/>
              </a:rPr>
              <a:t> but because our test simulation did not settle to a steady state, we only saw marginal benefits.</a:t>
            </a:r>
          </a:p>
          <a:p>
            <a:pPr marL="158750" indent="0" rtl="0">
              <a:spcBef>
                <a:spcPts val="360"/>
              </a:spcBef>
              <a:spcAft>
                <a:spcPts val="0"/>
              </a:spcAft>
              <a:buNone/>
            </a:pPr>
            <a:endParaRPr lang="en-US" sz="1800" b="1" i="0" u="none" strike="noStrike" dirty="0">
              <a:solidFill>
                <a:srgbClr val="000000"/>
              </a:solidFill>
              <a:effectLst/>
              <a:latin typeface="Arial" panose="020B0604020202020204" pitchFamily="34" charset="0"/>
            </a:endParaRPr>
          </a:p>
          <a:p>
            <a:pPr marL="158750" indent="0" rtl="0">
              <a:spcBef>
                <a:spcPts val="360"/>
              </a:spcBef>
              <a:spcAft>
                <a:spcPts val="0"/>
              </a:spcAft>
              <a:buNone/>
            </a:pPr>
            <a:r>
              <a:rPr lang="en-US" sz="1800" b="1" i="0" u="none" strike="noStrike" dirty="0">
                <a:solidFill>
                  <a:srgbClr val="000000"/>
                </a:solidFill>
                <a:effectLst/>
                <a:latin typeface="Arial" panose="020B0604020202020204" pitchFamily="34" charset="0"/>
              </a:rPr>
              <a:t>We therefore set </a:t>
            </a:r>
            <a:r>
              <a:rPr lang="en-US" sz="1800" b="1" i="0" u="none" strike="noStrike" dirty="0" err="1">
                <a:solidFill>
                  <a:srgbClr val="000000"/>
                </a:solidFill>
                <a:effectLst/>
                <a:latin typeface="Arial" panose="020B0604020202020204" pitchFamily="34" charset="0"/>
              </a:rPr>
              <a:t>ForwardEuler</a:t>
            </a:r>
            <a:r>
              <a:rPr lang="en-US" sz="1800" b="1" i="0" u="none" strike="noStrike" dirty="0">
                <a:solidFill>
                  <a:srgbClr val="000000"/>
                </a:solidFill>
                <a:effectLst/>
                <a:latin typeface="Arial" panose="020B0604020202020204" pitchFamily="34" charset="0"/>
              </a:rPr>
              <a:t> as the default option in our simulator, which we would now like to demo for you.</a:t>
            </a:r>
            <a:endParaRPr lang="en-US" b="0" dirty="0">
              <a:effectLs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67" name="Google Shape;67;p14"/>
          <p:cNvSpPr txBox="1">
            <a:spLocks noGrp="1"/>
          </p:cNvSpPr>
          <p:nvPr>
            <p:ph type="body" idx="1"/>
          </p:nvPr>
        </p:nvSpPr>
        <p:spPr>
          <a:xfrm>
            <a:off x="457200" y="884635"/>
            <a:ext cx="8364538" cy="3599259"/>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14"/>
          <p:cNvSpPr txBox="1">
            <a:spLocks noGrp="1"/>
          </p:cNvSpPr>
          <p:nvPr>
            <p:ph type="ftr" idx="11"/>
          </p:nvPr>
        </p:nvSpPr>
        <p:spPr>
          <a:xfrm>
            <a:off x="0" y="4847245"/>
            <a:ext cx="1447800" cy="273844"/>
          </a:xfrm>
          <a:prstGeom prst="rect">
            <a:avLst/>
          </a:prstGeom>
          <a:noFill/>
          <a:ln>
            <a:noFill/>
          </a:ln>
        </p:spPr>
        <p:txBody>
          <a:bodyPr spcFirstLastPara="1" wrap="square" lIns="91425" tIns="45700" rIns="91425" bIns="45700" anchor="ctr" anchorCtr="0">
            <a:noAutofit/>
          </a:bodyPr>
          <a:lstStyle>
            <a:lvl1pPr lvl="0" algn="ctr">
              <a:spcBef>
                <a:spcPts val="360"/>
              </a:spcBef>
              <a:spcAft>
                <a:spcPts val="0"/>
              </a:spcAft>
              <a:buSzPts val="1800"/>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0"/>
        <p:cNvGrpSpPr/>
        <p:nvPr/>
      </p:nvGrpSpPr>
      <p:grpSpPr>
        <a:xfrm>
          <a:off x="0" y="0"/>
          <a:ext cx="0" cy="0"/>
          <a:chOff x="0" y="0"/>
          <a:chExt cx="0" cy="0"/>
        </a:xfrm>
      </p:grpSpPr>
      <p:sp>
        <p:nvSpPr>
          <p:cNvPr id="71" name="Google Shape;71;p15"/>
          <p:cNvSpPr txBox="1"/>
          <p:nvPr/>
        </p:nvSpPr>
        <p:spPr>
          <a:xfrm>
            <a:off x="0" y="0"/>
            <a:ext cx="7769225" cy="685800"/>
          </a:xfrm>
          <a:prstGeom prst="rect">
            <a:avLst/>
          </a:prstGeom>
          <a:noFill/>
          <a:ln>
            <a:noFill/>
          </a:ln>
        </p:spPr>
        <p:txBody>
          <a:bodyPr spcFirstLastPara="1" wrap="square" lIns="228600" tIns="182875" rIns="228600" bIns="45700" anchor="t" anchorCtr="0">
            <a:noAutofit/>
          </a:bodyPr>
          <a:lstStyle/>
          <a:p>
            <a:pPr marL="58738" marR="0" lvl="0" indent="0" algn="l" rtl="0">
              <a:spcBef>
                <a:spcPts val="0"/>
              </a:spcBef>
              <a:spcAft>
                <a:spcPts val="0"/>
              </a:spcAft>
              <a:buClr>
                <a:srgbClr val="993333"/>
              </a:buClr>
              <a:buSzPts val="2400"/>
              <a:buFont typeface="Noto Sans Symbols"/>
              <a:buNone/>
            </a:pPr>
            <a:r>
              <a:rPr lang="en" sz="2400" b="0" i="0" u="none" strike="noStrike" cap="none">
                <a:solidFill>
                  <a:srgbClr val="993333"/>
                </a:solidFill>
                <a:latin typeface="Arial Black"/>
                <a:ea typeface="Arial Black"/>
                <a:cs typeface="Arial Black"/>
                <a:sym typeface="Arial Black"/>
              </a:rPr>
              <a:t>Massachusetts Institute of Technology</a:t>
            </a:r>
            <a:endParaRPr/>
          </a:p>
          <a:p>
            <a:pPr marL="58738" marR="0" lvl="0" indent="0" algn="l" rtl="0">
              <a:spcBef>
                <a:spcPts val="700"/>
              </a:spcBef>
              <a:spcAft>
                <a:spcPts val="0"/>
              </a:spcAft>
              <a:buClr>
                <a:srgbClr val="666666"/>
              </a:buClr>
              <a:buSzPts val="1400"/>
              <a:buFont typeface="Noto Sans Symbols"/>
              <a:buNone/>
            </a:pPr>
            <a:r>
              <a:rPr lang="en" sz="1400" b="0" i="0" u="none" strike="noStrike" cap="none">
                <a:solidFill>
                  <a:srgbClr val="666666"/>
                </a:solidFill>
                <a:latin typeface="Arial Black"/>
                <a:ea typeface="Arial Black"/>
                <a:cs typeface="Arial Black"/>
                <a:sym typeface="Arial Black"/>
              </a:rPr>
              <a:t>Power Electronics Research Group</a:t>
            </a:r>
            <a:endParaRPr/>
          </a:p>
        </p:txBody>
      </p:sp>
      <p:cxnSp>
        <p:nvCxnSpPr>
          <p:cNvPr id="72" name="Google Shape;72;p15"/>
          <p:cNvCxnSpPr/>
          <p:nvPr/>
        </p:nvCxnSpPr>
        <p:spPr>
          <a:xfrm>
            <a:off x="227013" y="766763"/>
            <a:ext cx="8683625" cy="0"/>
          </a:xfrm>
          <a:prstGeom prst="straightConnector1">
            <a:avLst/>
          </a:prstGeom>
          <a:noFill/>
          <a:ln w="38100" cap="flat" cmpd="sng">
            <a:solidFill>
              <a:srgbClr val="993333"/>
            </a:solidFill>
            <a:prstDash val="solid"/>
            <a:round/>
            <a:headEnd type="none" w="med" len="med"/>
            <a:tailEnd type="none" w="med" len="med"/>
          </a:ln>
        </p:spPr>
      </p:cxnSp>
      <p:cxnSp>
        <p:nvCxnSpPr>
          <p:cNvPr id="73" name="Google Shape;73;p15"/>
          <p:cNvCxnSpPr/>
          <p:nvPr/>
        </p:nvCxnSpPr>
        <p:spPr>
          <a:xfrm>
            <a:off x="227013" y="4763691"/>
            <a:ext cx="8683625" cy="0"/>
          </a:xfrm>
          <a:prstGeom prst="straightConnector1">
            <a:avLst/>
          </a:prstGeom>
          <a:noFill/>
          <a:ln w="25400" cap="flat" cmpd="sng">
            <a:solidFill>
              <a:srgbClr val="993333"/>
            </a:solidFill>
            <a:prstDash val="solid"/>
            <a:round/>
            <a:headEnd type="none" w="med" len="med"/>
            <a:tailEnd type="none" w="med" len="med"/>
          </a:ln>
        </p:spPr>
      </p:cxnSp>
      <p:grpSp>
        <p:nvGrpSpPr>
          <p:cNvPr id="74" name="Google Shape;74;p15"/>
          <p:cNvGrpSpPr/>
          <p:nvPr/>
        </p:nvGrpSpPr>
        <p:grpSpPr>
          <a:xfrm>
            <a:off x="8043863" y="204787"/>
            <a:ext cx="858837" cy="341710"/>
            <a:chOff x="728" y="3915"/>
            <a:chExt cx="311" cy="165"/>
          </a:xfrm>
        </p:grpSpPr>
        <p:sp>
          <p:nvSpPr>
            <p:cNvPr id="75" name="Google Shape;75;p15"/>
            <p:cNvSpPr/>
            <p:nvPr/>
          </p:nvSpPr>
          <p:spPr>
            <a:xfrm>
              <a:off x="839" y="3916"/>
              <a:ext cx="33" cy="164"/>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76" name="Google Shape;76;p15"/>
            <p:cNvSpPr/>
            <p:nvPr/>
          </p:nvSpPr>
          <p:spPr>
            <a:xfrm>
              <a:off x="782" y="3916"/>
              <a:ext cx="33" cy="112"/>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77" name="Google Shape;77;p15"/>
            <p:cNvSpPr/>
            <p:nvPr/>
          </p:nvSpPr>
          <p:spPr>
            <a:xfrm>
              <a:off x="728" y="3916"/>
              <a:ext cx="33" cy="164"/>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78" name="Google Shape;78;p15"/>
            <p:cNvSpPr/>
            <p:nvPr/>
          </p:nvSpPr>
          <p:spPr>
            <a:xfrm>
              <a:off x="896" y="3967"/>
              <a:ext cx="33" cy="112"/>
            </a:xfrm>
            <a:prstGeom prst="rect">
              <a:avLst/>
            </a:prstGeom>
            <a:solidFill>
              <a:srgbClr val="666A7B"/>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79" name="Google Shape;79;p15"/>
            <p:cNvSpPr/>
            <p:nvPr/>
          </p:nvSpPr>
          <p:spPr>
            <a:xfrm>
              <a:off x="950" y="3967"/>
              <a:ext cx="33" cy="112"/>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80" name="Google Shape;80;p15"/>
            <p:cNvSpPr/>
            <p:nvPr/>
          </p:nvSpPr>
          <p:spPr>
            <a:xfrm>
              <a:off x="895" y="3915"/>
              <a:ext cx="32" cy="33"/>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81" name="Google Shape;81;p15"/>
            <p:cNvSpPr/>
            <p:nvPr/>
          </p:nvSpPr>
          <p:spPr>
            <a:xfrm>
              <a:off x="950" y="3915"/>
              <a:ext cx="89" cy="33"/>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grpSp>
      <p:sp>
        <p:nvSpPr>
          <p:cNvPr id="82" name="Google Shape;82;p15"/>
          <p:cNvSpPr txBox="1">
            <a:spLocks noGrp="1"/>
          </p:cNvSpPr>
          <p:nvPr>
            <p:ph type="ctrTitle"/>
          </p:nvPr>
        </p:nvSpPr>
        <p:spPr>
          <a:xfrm>
            <a:off x="438150" y="1389460"/>
            <a:ext cx="8226425" cy="1314450"/>
          </a:xfrm>
          <a:prstGeom prst="rect">
            <a:avLst/>
          </a:prstGeom>
          <a:noFill/>
          <a:ln>
            <a:noFill/>
          </a:ln>
        </p:spPr>
        <p:txBody>
          <a:bodyPr spcFirstLastPara="1" wrap="square" lIns="91425" tIns="45700" rIns="91425" bIns="45700" anchor="t" anchorCtr="0">
            <a:noAutofit/>
          </a:bodyPr>
          <a:lstStyle>
            <a:lvl1pPr lvl="0" algn="ctr">
              <a:spcBef>
                <a:spcPts val="1400"/>
              </a:spcBef>
              <a:spcAft>
                <a:spcPts val="0"/>
              </a:spcAft>
              <a:buSzPts val="1400"/>
              <a:buNone/>
              <a:defRPr sz="2800" b="1">
                <a:latin typeface="Arial"/>
                <a:ea typeface="Arial"/>
                <a:cs typeface="Arial"/>
                <a:sym typeface="Arial"/>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83" name="Google Shape;83;p15"/>
          <p:cNvSpPr txBox="1">
            <a:spLocks noGrp="1"/>
          </p:cNvSpPr>
          <p:nvPr>
            <p:ph type="subTitle" idx="1"/>
          </p:nvPr>
        </p:nvSpPr>
        <p:spPr>
          <a:xfrm>
            <a:off x="1247775" y="2986088"/>
            <a:ext cx="6627813" cy="1471613"/>
          </a:xfrm>
          <a:prstGeom prst="rect">
            <a:avLst/>
          </a:prstGeom>
          <a:noFill/>
          <a:ln>
            <a:noFill/>
          </a:ln>
        </p:spPr>
        <p:txBody>
          <a:bodyPr spcFirstLastPara="1" wrap="square" lIns="91425" tIns="45700" rIns="91425" bIns="45700" anchor="t" anchorCtr="0">
            <a:noAutofit/>
          </a:bodyPr>
          <a:lstStyle>
            <a:lvl1pPr lvl="0" algn="ctr">
              <a:spcBef>
                <a:spcPts val="400"/>
              </a:spcBef>
              <a:spcAft>
                <a:spcPts val="0"/>
              </a:spcAft>
              <a:buSzPts val="2000"/>
              <a:buFont typeface="Noto Sans Symbols"/>
              <a:buNone/>
              <a:defRPr sz="20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84" name="Google Shape;84;p15"/>
          <p:cNvSpPr txBox="1">
            <a:spLocks noGrp="1"/>
          </p:cNvSpPr>
          <p:nvPr>
            <p:ph type="ftr" idx="11"/>
          </p:nvPr>
        </p:nvSpPr>
        <p:spPr>
          <a:xfrm>
            <a:off x="-228600" y="4905866"/>
            <a:ext cx="3086100" cy="273844"/>
          </a:xfrm>
          <a:prstGeom prst="rect">
            <a:avLst/>
          </a:prstGeom>
          <a:noFill/>
          <a:ln>
            <a:noFill/>
          </a:ln>
        </p:spPr>
        <p:txBody>
          <a:bodyPr spcFirstLastPara="1" wrap="square" lIns="91425" tIns="45700" rIns="91425" bIns="45700" anchor="ctr" anchorCtr="0">
            <a:noAutofit/>
          </a:bodyPr>
          <a:lstStyle>
            <a:lvl1pPr lvl="0" algn="ctr">
              <a:spcBef>
                <a:spcPts val="360"/>
              </a:spcBef>
              <a:spcAft>
                <a:spcPts val="0"/>
              </a:spcAft>
              <a:buSzPts val="1800"/>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22313" y="3305175"/>
            <a:ext cx="7772400" cy="1021556"/>
          </a:xfrm>
          <a:prstGeom prst="rect">
            <a:avLst/>
          </a:prstGeom>
          <a:noFill/>
          <a:ln>
            <a:noFill/>
          </a:ln>
        </p:spPr>
        <p:txBody>
          <a:bodyPr spcFirstLastPara="1" wrap="square" lIns="228600" tIns="137150" rIns="228600" bIns="45700" anchor="t" anchorCtr="0">
            <a:noAutofit/>
          </a:bodyPr>
          <a:lstStyle>
            <a:lvl1pPr lvl="0" algn="l">
              <a:spcBef>
                <a:spcPts val="2000"/>
              </a:spcBef>
              <a:spcAft>
                <a:spcPts val="0"/>
              </a:spcAft>
              <a:buSzPts val="1400"/>
              <a:buNone/>
              <a:defRPr sz="4000" b="1" cap="none"/>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87" name="Google Shape;87;p16"/>
          <p:cNvSpPr txBox="1">
            <a:spLocks noGrp="1"/>
          </p:cNvSpPr>
          <p:nvPr>
            <p:ph type="body" idx="1"/>
          </p:nvPr>
        </p:nvSpPr>
        <p:spPr>
          <a:xfrm>
            <a:off x="722313" y="2180035"/>
            <a:ext cx="7772400" cy="1125140"/>
          </a:xfrm>
          <a:prstGeom prst="rect">
            <a:avLst/>
          </a:prstGeom>
          <a:noFill/>
          <a:ln>
            <a:noFill/>
          </a:ln>
        </p:spPr>
        <p:txBody>
          <a:bodyPr spcFirstLastPara="1" wrap="square" lIns="91425" tIns="2286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88" name="Google Shape;8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91" name="Google Shape;91;p17"/>
          <p:cNvSpPr txBox="1">
            <a:spLocks noGrp="1"/>
          </p:cNvSpPr>
          <p:nvPr>
            <p:ph type="body" idx="1"/>
          </p:nvPr>
        </p:nvSpPr>
        <p:spPr>
          <a:xfrm>
            <a:off x="457200" y="884635"/>
            <a:ext cx="4105275" cy="3599259"/>
          </a:xfrm>
          <a:prstGeom prst="rect">
            <a:avLst/>
          </a:prstGeom>
          <a:noFill/>
          <a:ln>
            <a:noFill/>
          </a:ln>
        </p:spPr>
        <p:txBody>
          <a:bodyPr spcFirstLastPara="1" wrap="square" lIns="91425" tIns="2286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92" name="Google Shape;92;p17"/>
          <p:cNvSpPr txBox="1">
            <a:spLocks noGrp="1"/>
          </p:cNvSpPr>
          <p:nvPr>
            <p:ph type="body" idx="2"/>
          </p:nvPr>
        </p:nvSpPr>
        <p:spPr>
          <a:xfrm>
            <a:off x="4714875" y="884635"/>
            <a:ext cx="4106863" cy="3599259"/>
          </a:xfrm>
          <a:prstGeom prst="rect">
            <a:avLst/>
          </a:prstGeom>
          <a:noFill/>
          <a:ln>
            <a:noFill/>
          </a:ln>
        </p:spPr>
        <p:txBody>
          <a:bodyPr spcFirstLastPara="1" wrap="square" lIns="91425" tIns="2286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93" name="Google Shape;93;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57200" y="205978"/>
            <a:ext cx="8229600" cy="857250"/>
          </a:xfrm>
          <a:prstGeom prst="rect">
            <a:avLst/>
          </a:prstGeom>
          <a:noFill/>
          <a:ln>
            <a:noFill/>
          </a:ln>
        </p:spPr>
        <p:txBody>
          <a:bodyPr spcFirstLastPara="1" wrap="square" lIns="228600" tIns="137150" rIns="228600" bIns="45700" anchor="ctr" anchorCtr="0">
            <a:noAutofit/>
          </a:bodyPr>
          <a:lstStyle>
            <a:lvl1pPr lvl="0" algn="l">
              <a:spcBef>
                <a:spcPts val="12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96" name="Google Shape;96;p18"/>
          <p:cNvSpPr txBox="1">
            <a:spLocks noGrp="1"/>
          </p:cNvSpPr>
          <p:nvPr>
            <p:ph type="body" idx="1"/>
          </p:nvPr>
        </p:nvSpPr>
        <p:spPr>
          <a:xfrm>
            <a:off x="457200" y="1151335"/>
            <a:ext cx="4040188" cy="479822"/>
          </a:xfrm>
          <a:prstGeom prst="rect">
            <a:avLst/>
          </a:prstGeom>
          <a:noFill/>
          <a:ln>
            <a:noFill/>
          </a:ln>
        </p:spPr>
        <p:txBody>
          <a:bodyPr spcFirstLastPara="1" wrap="square" lIns="91425" tIns="2286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97" name="Google Shape;97;p18"/>
          <p:cNvSpPr txBox="1">
            <a:spLocks noGrp="1"/>
          </p:cNvSpPr>
          <p:nvPr>
            <p:ph type="body" idx="2"/>
          </p:nvPr>
        </p:nvSpPr>
        <p:spPr>
          <a:xfrm>
            <a:off x="457200" y="1631156"/>
            <a:ext cx="4040188" cy="2963466"/>
          </a:xfrm>
          <a:prstGeom prst="rect">
            <a:avLst/>
          </a:prstGeom>
          <a:noFill/>
          <a:ln>
            <a:noFill/>
          </a:ln>
        </p:spPr>
        <p:txBody>
          <a:bodyPr spcFirstLastPara="1" wrap="square" lIns="91425" tIns="2286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98" name="Google Shape;98;p18"/>
          <p:cNvSpPr txBox="1">
            <a:spLocks noGrp="1"/>
          </p:cNvSpPr>
          <p:nvPr>
            <p:ph type="body" idx="3"/>
          </p:nvPr>
        </p:nvSpPr>
        <p:spPr>
          <a:xfrm>
            <a:off x="4645025" y="1151335"/>
            <a:ext cx="4041775" cy="479822"/>
          </a:xfrm>
          <a:prstGeom prst="rect">
            <a:avLst/>
          </a:prstGeom>
          <a:noFill/>
          <a:ln>
            <a:noFill/>
          </a:ln>
        </p:spPr>
        <p:txBody>
          <a:bodyPr spcFirstLastPara="1" wrap="square" lIns="91425" tIns="2286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99" name="Google Shape;99;p18"/>
          <p:cNvSpPr txBox="1">
            <a:spLocks noGrp="1"/>
          </p:cNvSpPr>
          <p:nvPr>
            <p:ph type="body" idx="4"/>
          </p:nvPr>
        </p:nvSpPr>
        <p:spPr>
          <a:xfrm>
            <a:off x="4645025" y="1631156"/>
            <a:ext cx="4041775" cy="2963466"/>
          </a:xfrm>
          <a:prstGeom prst="rect">
            <a:avLst/>
          </a:prstGeom>
          <a:noFill/>
          <a:ln>
            <a:noFill/>
          </a:ln>
        </p:spPr>
        <p:txBody>
          <a:bodyPr spcFirstLastPara="1" wrap="square" lIns="91425" tIns="2286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100" name="Google Shape;100;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03" name="Google Shape;10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204788"/>
            <a:ext cx="3008313" cy="871538"/>
          </a:xfrm>
          <a:prstGeom prst="rect">
            <a:avLst/>
          </a:prstGeom>
          <a:noFill/>
          <a:ln>
            <a:noFill/>
          </a:ln>
        </p:spPr>
        <p:txBody>
          <a:bodyPr spcFirstLastPara="1" wrap="square" lIns="228600" tIns="137150" rIns="228600" bIns="45700" anchor="b" anchorCtr="0">
            <a:noAutofit/>
          </a:bodyPr>
          <a:lstStyle>
            <a:lvl1pPr lvl="0" algn="l">
              <a:spcBef>
                <a:spcPts val="1000"/>
              </a:spcBef>
              <a:spcAft>
                <a:spcPts val="0"/>
              </a:spcAft>
              <a:buSzPts val="1400"/>
              <a:buNone/>
              <a:defRPr sz="2000" b="1"/>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08" name="Google Shape;108;p21"/>
          <p:cNvSpPr txBox="1">
            <a:spLocks noGrp="1"/>
          </p:cNvSpPr>
          <p:nvPr>
            <p:ph type="body" idx="1"/>
          </p:nvPr>
        </p:nvSpPr>
        <p:spPr>
          <a:xfrm>
            <a:off x="3575050" y="204788"/>
            <a:ext cx="5111750" cy="4389835"/>
          </a:xfrm>
          <a:prstGeom prst="rect">
            <a:avLst/>
          </a:prstGeom>
          <a:noFill/>
          <a:ln>
            <a:noFill/>
          </a:ln>
        </p:spPr>
        <p:txBody>
          <a:bodyPr spcFirstLastPara="1" wrap="square" lIns="91425" tIns="2286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109" name="Google Shape;109;p21"/>
          <p:cNvSpPr txBox="1">
            <a:spLocks noGrp="1"/>
          </p:cNvSpPr>
          <p:nvPr>
            <p:ph type="body" idx="2"/>
          </p:nvPr>
        </p:nvSpPr>
        <p:spPr>
          <a:xfrm>
            <a:off x="457200" y="1076325"/>
            <a:ext cx="3008313" cy="3518297"/>
          </a:xfrm>
          <a:prstGeom prst="rect">
            <a:avLst/>
          </a:prstGeom>
          <a:noFill/>
          <a:ln>
            <a:noFill/>
          </a:ln>
        </p:spPr>
        <p:txBody>
          <a:bodyPr spcFirstLastPara="1" wrap="square" lIns="91425" tIns="2286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10" name="Google Shape;11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1792288" y="3600450"/>
            <a:ext cx="5486400" cy="425054"/>
          </a:xfrm>
          <a:prstGeom prst="rect">
            <a:avLst/>
          </a:prstGeom>
          <a:noFill/>
          <a:ln>
            <a:noFill/>
          </a:ln>
        </p:spPr>
        <p:txBody>
          <a:bodyPr spcFirstLastPara="1" wrap="square" lIns="228600" tIns="137150" rIns="228600" bIns="45700" anchor="b" anchorCtr="0">
            <a:noAutofit/>
          </a:bodyPr>
          <a:lstStyle>
            <a:lvl1pPr lvl="0" algn="l">
              <a:spcBef>
                <a:spcPts val="1000"/>
              </a:spcBef>
              <a:spcAft>
                <a:spcPts val="0"/>
              </a:spcAft>
              <a:buSzPts val="1400"/>
              <a:buNone/>
              <a:defRPr sz="2000" b="1"/>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13" name="Google Shape;113;p22"/>
          <p:cNvSpPr>
            <a:spLocks noGrp="1"/>
          </p:cNvSpPr>
          <p:nvPr>
            <p:ph type="pic" idx="2"/>
          </p:nvPr>
        </p:nvSpPr>
        <p:spPr>
          <a:xfrm>
            <a:off x="1792288" y="459581"/>
            <a:ext cx="5486400" cy="3086100"/>
          </a:xfrm>
          <a:prstGeom prst="rect">
            <a:avLst/>
          </a:prstGeom>
          <a:noFill/>
          <a:ln>
            <a:noFill/>
          </a:ln>
        </p:spPr>
      </p:sp>
      <p:sp>
        <p:nvSpPr>
          <p:cNvPr id="114" name="Google Shape;114;p22"/>
          <p:cNvSpPr txBox="1">
            <a:spLocks noGrp="1"/>
          </p:cNvSpPr>
          <p:nvPr>
            <p:ph type="body" idx="1"/>
          </p:nvPr>
        </p:nvSpPr>
        <p:spPr>
          <a:xfrm>
            <a:off x="1792288" y="4025503"/>
            <a:ext cx="5486400" cy="603647"/>
          </a:xfrm>
          <a:prstGeom prst="rect">
            <a:avLst/>
          </a:prstGeom>
          <a:noFill/>
          <a:ln>
            <a:noFill/>
          </a:ln>
        </p:spPr>
        <p:txBody>
          <a:bodyPr spcFirstLastPara="1" wrap="square" lIns="91425" tIns="2286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15" name="Google Shape;11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18" name="Google Shape;118;p23"/>
          <p:cNvSpPr txBox="1">
            <a:spLocks noGrp="1"/>
          </p:cNvSpPr>
          <p:nvPr>
            <p:ph type="body" idx="1"/>
          </p:nvPr>
        </p:nvSpPr>
        <p:spPr>
          <a:xfrm rot="5400000">
            <a:off x="2839840" y="-1498005"/>
            <a:ext cx="3599259" cy="8364538"/>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9" name="Google Shape;119;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rot="5400000">
            <a:off x="5477272" y="1139428"/>
            <a:ext cx="4483894" cy="2205038"/>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22" name="Google Shape;122;p24"/>
          <p:cNvSpPr txBox="1">
            <a:spLocks noGrp="1"/>
          </p:cNvSpPr>
          <p:nvPr>
            <p:ph type="body" idx="1"/>
          </p:nvPr>
        </p:nvSpPr>
        <p:spPr>
          <a:xfrm rot="5400000">
            <a:off x="990203" y="-990203"/>
            <a:ext cx="4483894" cy="6464300"/>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3" name="Google Shape;123;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26" name="Google Shape;126;p25"/>
          <p:cNvSpPr txBox="1">
            <a:spLocks noGrp="1"/>
          </p:cNvSpPr>
          <p:nvPr>
            <p:ph type="body" idx="1"/>
          </p:nvPr>
        </p:nvSpPr>
        <p:spPr>
          <a:xfrm>
            <a:off x="457200" y="884635"/>
            <a:ext cx="4105275" cy="3599259"/>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25"/>
          <p:cNvSpPr txBox="1">
            <a:spLocks noGrp="1"/>
          </p:cNvSpPr>
          <p:nvPr>
            <p:ph type="body" idx="2"/>
          </p:nvPr>
        </p:nvSpPr>
        <p:spPr>
          <a:xfrm>
            <a:off x="4714875" y="884635"/>
            <a:ext cx="4106863" cy="1741884"/>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8" name="Google Shape;128;p25"/>
          <p:cNvSpPr txBox="1">
            <a:spLocks noGrp="1"/>
          </p:cNvSpPr>
          <p:nvPr>
            <p:ph type="body" idx="3"/>
          </p:nvPr>
        </p:nvSpPr>
        <p:spPr>
          <a:xfrm>
            <a:off x="4714875" y="2740819"/>
            <a:ext cx="4106863" cy="1743075"/>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9" name="Google Shape;12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32" name="Google Shape;132;p26"/>
          <p:cNvSpPr txBox="1">
            <a:spLocks noGrp="1"/>
          </p:cNvSpPr>
          <p:nvPr>
            <p:ph type="body" idx="1"/>
          </p:nvPr>
        </p:nvSpPr>
        <p:spPr>
          <a:xfrm>
            <a:off x="457200" y="884635"/>
            <a:ext cx="4105275" cy="3599259"/>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26"/>
          <p:cNvSpPr txBox="1">
            <a:spLocks noGrp="1"/>
          </p:cNvSpPr>
          <p:nvPr>
            <p:ph type="body" idx="2"/>
          </p:nvPr>
        </p:nvSpPr>
        <p:spPr>
          <a:xfrm>
            <a:off x="4714875" y="884635"/>
            <a:ext cx="4106863" cy="3599259"/>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4" name="Google Shape;134;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37" name="Google Shape;137;p27"/>
          <p:cNvSpPr txBox="1">
            <a:spLocks noGrp="1"/>
          </p:cNvSpPr>
          <p:nvPr>
            <p:ph type="body" idx="1"/>
          </p:nvPr>
        </p:nvSpPr>
        <p:spPr>
          <a:xfrm>
            <a:off x="457200" y="884635"/>
            <a:ext cx="8364538" cy="1741884"/>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8" name="Google Shape;138;p27"/>
          <p:cNvSpPr txBox="1">
            <a:spLocks noGrp="1"/>
          </p:cNvSpPr>
          <p:nvPr>
            <p:ph type="body" idx="2"/>
          </p:nvPr>
        </p:nvSpPr>
        <p:spPr>
          <a:xfrm>
            <a:off x="457200" y="2740819"/>
            <a:ext cx="8364538" cy="1743075"/>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9" name="Google Shape;139;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2 Content over Text" type="twoObjOverTx">
  <p:cSld name="TWO_OBJECTS_OVER_TEXT">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lvl="0" algn="l">
              <a:spcBef>
                <a:spcPts val="900"/>
              </a:spcBef>
              <a:spcAft>
                <a:spcPts val="0"/>
              </a:spcAft>
              <a:buSzPts val="1400"/>
              <a:buNone/>
              <a:defRPr/>
            </a:lvl1pPr>
            <a:lvl2pPr lvl="1" algn="l">
              <a:spcBef>
                <a:spcPts val="900"/>
              </a:spcBef>
              <a:spcAft>
                <a:spcPts val="0"/>
              </a:spcAft>
              <a:buSzPts val="1400"/>
              <a:buNone/>
              <a:defRPr/>
            </a:lvl2pPr>
            <a:lvl3pPr lvl="2" algn="l">
              <a:spcBef>
                <a:spcPts val="900"/>
              </a:spcBef>
              <a:spcAft>
                <a:spcPts val="0"/>
              </a:spcAft>
              <a:buSzPts val="1400"/>
              <a:buNone/>
              <a:defRPr/>
            </a:lvl3pPr>
            <a:lvl4pPr lvl="3" algn="l">
              <a:spcBef>
                <a:spcPts val="900"/>
              </a:spcBef>
              <a:spcAft>
                <a:spcPts val="0"/>
              </a:spcAft>
              <a:buSzPts val="1400"/>
              <a:buNone/>
              <a:defRPr/>
            </a:lvl4pPr>
            <a:lvl5pPr lvl="4" algn="l">
              <a:spcBef>
                <a:spcPts val="900"/>
              </a:spcBef>
              <a:spcAft>
                <a:spcPts val="0"/>
              </a:spcAft>
              <a:buSzPts val="1400"/>
              <a:buNone/>
              <a:defRPr/>
            </a:lvl5pPr>
            <a:lvl6pPr lvl="5" algn="l">
              <a:spcBef>
                <a:spcPts val="900"/>
              </a:spcBef>
              <a:spcAft>
                <a:spcPts val="0"/>
              </a:spcAft>
              <a:buSzPts val="1400"/>
              <a:buNone/>
              <a:defRPr/>
            </a:lvl6pPr>
            <a:lvl7pPr lvl="6" algn="l">
              <a:spcBef>
                <a:spcPts val="900"/>
              </a:spcBef>
              <a:spcAft>
                <a:spcPts val="0"/>
              </a:spcAft>
              <a:buSzPts val="1400"/>
              <a:buNone/>
              <a:defRPr/>
            </a:lvl7pPr>
            <a:lvl8pPr lvl="7" algn="l">
              <a:spcBef>
                <a:spcPts val="900"/>
              </a:spcBef>
              <a:spcAft>
                <a:spcPts val="0"/>
              </a:spcAft>
              <a:buSzPts val="1400"/>
              <a:buNone/>
              <a:defRPr/>
            </a:lvl8pPr>
            <a:lvl9pPr lvl="8" algn="l">
              <a:spcBef>
                <a:spcPts val="900"/>
              </a:spcBef>
              <a:spcAft>
                <a:spcPts val="0"/>
              </a:spcAft>
              <a:buSzPts val="1400"/>
              <a:buNone/>
              <a:defRPr/>
            </a:lvl9pPr>
          </a:lstStyle>
          <a:p>
            <a:endParaRPr/>
          </a:p>
        </p:txBody>
      </p:sp>
      <p:sp>
        <p:nvSpPr>
          <p:cNvPr id="142" name="Google Shape;142;p28"/>
          <p:cNvSpPr txBox="1">
            <a:spLocks noGrp="1"/>
          </p:cNvSpPr>
          <p:nvPr>
            <p:ph type="body" idx="1"/>
          </p:nvPr>
        </p:nvSpPr>
        <p:spPr>
          <a:xfrm>
            <a:off x="457200" y="884635"/>
            <a:ext cx="4105275" cy="1741884"/>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3" name="Google Shape;143;p28"/>
          <p:cNvSpPr txBox="1">
            <a:spLocks noGrp="1"/>
          </p:cNvSpPr>
          <p:nvPr>
            <p:ph type="body" idx="2"/>
          </p:nvPr>
        </p:nvSpPr>
        <p:spPr>
          <a:xfrm>
            <a:off x="4714875" y="884635"/>
            <a:ext cx="4106863" cy="1741884"/>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4" name="Google Shape;144;p28"/>
          <p:cNvSpPr txBox="1">
            <a:spLocks noGrp="1"/>
          </p:cNvSpPr>
          <p:nvPr>
            <p:ph type="body" idx="3"/>
          </p:nvPr>
        </p:nvSpPr>
        <p:spPr>
          <a:xfrm>
            <a:off x="457200" y="2740819"/>
            <a:ext cx="8364538" cy="1743075"/>
          </a:xfrm>
          <a:prstGeom prst="rect">
            <a:avLst/>
          </a:prstGeom>
          <a:noFill/>
          <a:ln>
            <a:noFill/>
          </a:ln>
        </p:spPr>
        <p:txBody>
          <a:bodyPr spcFirstLastPara="1" wrap="square" lIns="91425" tIns="2286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5" name="Google Shape;145;p28"/>
          <p:cNvSpPr txBox="1">
            <a:spLocks noGrp="1"/>
          </p:cNvSpPr>
          <p:nvPr>
            <p:ph type="ftr" idx="11"/>
          </p:nvPr>
        </p:nvSpPr>
        <p:spPr>
          <a:xfrm>
            <a:off x="0" y="4847245"/>
            <a:ext cx="1676400" cy="273844"/>
          </a:xfrm>
          <a:prstGeom prst="rect">
            <a:avLst/>
          </a:prstGeom>
          <a:noFill/>
          <a:ln>
            <a:noFill/>
          </a:ln>
        </p:spPr>
        <p:txBody>
          <a:bodyPr spcFirstLastPara="1" wrap="square" lIns="91425" tIns="45700" rIns="91425" bIns="45700" anchor="ctr" anchorCtr="0">
            <a:noAutofit/>
          </a:bodyPr>
          <a:lstStyle>
            <a:lvl1pPr lvl="0" algn="ctr">
              <a:spcBef>
                <a:spcPts val="360"/>
              </a:spcBef>
              <a:spcAft>
                <a:spcPts val="0"/>
              </a:spcAft>
              <a:buSzPts val="1800"/>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457200" y="884635"/>
            <a:ext cx="8364538" cy="3599259"/>
          </a:xfrm>
          <a:prstGeom prst="rect">
            <a:avLst/>
          </a:prstGeom>
          <a:noFill/>
          <a:ln>
            <a:noFill/>
          </a:ln>
        </p:spPr>
        <p:txBody>
          <a:bodyPr spcFirstLastPara="1" wrap="square" lIns="91425" tIns="228600" rIns="91425" bIns="45700" anchor="t" anchorCtr="0">
            <a:noAutofit/>
          </a:bodyPr>
          <a:lstStyle>
            <a:lvl1pPr marL="457200" marR="0" lvl="0" indent="-381000" algn="l" rtl="0">
              <a:spcBef>
                <a:spcPts val="480"/>
              </a:spcBef>
              <a:spcAft>
                <a:spcPts val="0"/>
              </a:spcAft>
              <a:buClr>
                <a:srgbClr val="993333"/>
              </a:buClr>
              <a:buSzPts val="2400"/>
              <a:buFont typeface="Noto Sans Symbols"/>
              <a:buChar char="■"/>
              <a:defRPr sz="2400" b="1"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rgbClr val="993333"/>
              </a:buClr>
              <a:buSzPts val="2000"/>
              <a:buFont typeface="Noto Sans Symbols"/>
              <a:buChar char="❑"/>
              <a:defRPr sz="2000" b="1"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rgbClr val="993333"/>
              </a:buClr>
              <a:buSzPts val="1800"/>
              <a:buFont typeface="Noto Sans Symbols"/>
              <a:buChar char="■"/>
              <a:defRPr sz="1800" b="1"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rgbClr val="993333"/>
              </a:buClr>
              <a:buSzPts val="1600"/>
              <a:buFont typeface="Noto Sans Symbols"/>
              <a:buChar char="❑"/>
              <a:defRPr sz="1600" b="1"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rgbClr val="993333"/>
              </a:buClr>
              <a:buSzPts val="1400"/>
              <a:buFont typeface="Noto Sans Symbols"/>
              <a:buChar char="▪"/>
              <a:defRPr sz="1400" b="1" i="0" u="none" strike="noStrike" cap="none">
                <a:solidFill>
                  <a:schemeClr val="dk1"/>
                </a:solidFill>
                <a:latin typeface="Arial"/>
                <a:ea typeface="Arial"/>
                <a:cs typeface="Arial"/>
                <a:sym typeface="Arial"/>
              </a:defRPr>
            </a:lvl5pPr>
            <a:lvl6pPr marL="2743200" marR="0" lvl="5" indent="-317500" algn="l" rtl="0">
              <a:spcBef>
                <a:spcPts val="280"/>
              </a:spcBef>
              <a:spcAft>
                <a:spcPts val="0"/>
              </a:spcAft>
              <a:buClr>
                <a:srgbClr val="993333"/>
              </a:buClr>
              <a:buSzPts val="1400"/>
              <a:buFont typeface="Noto Sans Symbols"/>
              <a:buChar char="▪"/>
              <a:defRPr sz="1400" b="1" i="0" u="none" strike="noStrike" cap="none">
                <a:solidFill>
                  <a:schemeClr val="dk1"/>
                </a:solidFill>
                <a:latin typeface="Arial"/>
                <a:ea typeface="Arial"/>
                <a:cs typeface="Arial"/>
                <a:sym typeface="Arial"/>
              </a:defRPr>
            </a:lvl6pPr>
            <a:lvl7pPr marL="3200400" marR="0" lvl="6" indent="-317500" algn="l" rtl="0">
              <a:spcBef>
                <a:spcPts val="280"/>
              </a:spcBef>
              <a:spcAft>
                <a:spcPts val="0"/>
              </a:spcAft>
              <a:buClr>
                <a:srgbClr val="993333"/>
              </a:buClr>
              <a:buSzPts val="1400"/>
              <a:buFont typeface="Noto Sans Symbols"/>
              <a:buChar char="▪"/>
              <a:defRPr sz="1400" b="1" i="0" u="none" strike="noStrike" cap="none">
                <a:solidFill>
                  <a:schemeClr val="dk1"/>
                </a:solidFill>
                <a:latin typeface="Arial"/>
                <a:ea typeface="Arial"/>
                <a:cs typeface="Arial"/>
                <a:sym typeface="Arial"/>
              </a:defRPr>
            </a:lvl7pPr>
            <a:lvl8pPr marL="3657600" marR="0" lvl="7" indent="-317500" algn="l" rtl="0">
              <a:spcBef>
                <a:spcPts val="280"/>
              </a:spcBef>
              <a:spcAft>
                <a:spcPts val="0"/>
              </a:spcAft>
              <a:buClr>
                <a:srgbClr val="993333"/>
              </a:buClr>
              <a:buSzPts val="1400"/>
              <a:buFont typeface="Noto Sans Symbols"/>
              <a:buChar char="▪"/>
              <a:defRPr sz="1400" b="1"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rgbClr val="993333"/>
              </a:buClr>
              <a:buSzPts val="1400"/>
              <a:buFont typeface="Noto Sans Symbols"/>
              <a:buChar char="▪"/>
              <a:defRPr sz="1400" b="1" i="0" u="none" strike="noStrike" cap="none">
                <a:solidFill>
                  <a:schemeClr val="dk1"/>
                </a:solidFill>
                <a:latin typeface="Arial"/>
                <a:ea typeface="Arial"/>
                <a:cs typeface="Arial"/>
                <a:sym typeface="Arial"/>
              </a:defRPr>
            </a:lvl9pPr>
          </a:lstStyle>
          <a:p>
            <a:endParaRPr/>
          </a:p>
        </p:txBody>
      </p:sp>
      <p:cxnSp>
        <p:nvCxnSpPr>
          <p:cNvPr id="52" name="Google Shape;52;p13"/>
          <p:cNvCxnSpPr/>
          <p:nvPr/>
        </p:nvCxnSpPr>
        <p:spPr>
          <a:xfrm>
            <a:off x="228600" y="514350"/>
            <a:ext cx="8683625" cy="0"/>
          </a:xfrm>
          <a:prstGeom prst="straightConnector1">
            <a:avLst/>
          </a:prstGeom>
          <a:noFill/>
          <a:ln w="38100" cap="flat" cmpd="sng">
            <a:solidFill>
              <a:srgbClr val="993333"/>
            </a:solidFill>
            <a:prstDash val="solid"/>
            <a:round/>
            <a:headEnd type="none" w="med" len="med"/>
            <a:tailEnd type="none" w="med" len="med"/>
          </a:ln>
        </p:spPr>
      </p:cxnSp>
      <p:grpSp>
        <p:nvGrpSpPr>
          <p:cNvPr id="53" name="Google Shape;53;p13"/>
          <p:cNvGrpSpPr/>
          <p:nvPr/>
        </p:nvGrpSpPr>
        <p:grpSpPr>
          <a:xfrm>
            <a:off x="8077200" y="114300"/>
            <a:ext cx="858838" cy="341710"/>
            <a:chOff x="728" y="3915"/>
            <a:chExt cx="311" cy="165"/>
          </a:xfrm>
        </p:grpSpPr>
        <p:sp>
          <p:nvSpPr>
            <p:cNvPr id="54" name="Google Shape;54;p13"/>
            <p:cNvSpPr/>
            <p:nvPr/>
          </p:nvSpPr>
          <p:spPr>
            <a:xfrm>
              <a:off x="839" y="3916"/>
              <a:ext cx="33" cy="164"/>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55" name="Google Shape;55;p13"/>
            <p:cNvSpPr/>
            <p:nvPr/>
          </p:nvSpPr>
          <p:spPr>
            <a:xfrm>
              <a:off x="782" y="3916"/>
              <a:ext cx="33" cy="112"/>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56" name="Google Shape;56;p13"/>
            <p:cNvSpPr/>
            <p:nvPr/>
          </p:nvSpPr>
          <p:spPr>
            <a:xfrm>
              <a:off x="728" y="3916"/>
              <a:ext cx="33" cy="164"/>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57" name="Google Shape;57;p13"/>
            <p:cNvSpPr/>
            <p:nvPr/>
          </p:nvSpPr>
          <p:spPr>
            <a:xfrm>
              <a:off x="896" y="3967"/>
              <a:ext cx="33" cy="112"/>
            </a:xfrm>
            <a:prstGeom prst="rect">
              <a:avLst/>
            </a:prstGeom>
            <a:solidFill>
              <a:srgbClr val="666A7B"/>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58" name="Google Shape;58;p13"/>
            <p:cNvSpPr/>
            <p:nvPr/>
          </p:nvSpPr>
          <p:spPr>
            <a:xfrm>
              <a:off x="950" y="3967"/>
              <a:ext cx="33" cy="112"/>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59" name="Google Shape;59;p13"/>
            <p:cNvSpPr/>
            <p:nvPr/>
          </p:nvSpPr>
          <p:spPr>
            <a:xfrm>
              <a:off x="895" y="3915"/>
              <a:ext cx="32" cy="33"/>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sp>
          <p:nvSpPr>
            <p:cNvPr id="60" name="Google Shape;60;p13"/>
            <p:cNvSpPr/>
            <p:nvPr/>
          </p:nvSpPr>
          <p:spPr>
            <a:xfrm>
              <a:off x="950" y="3915"/>
              <a:ext cx="89" cy="33"/>
            </a:xfrm>
            <a:prstGeom prst="rect">
              <a:avLst/>
            </a:prstGeom>
            <a:solidFill>
              <a:srgbClr val="99333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993333"/>
                </a:buClr>
                <a:buSzPts val="2400"/>
                <a:buFont typeface="Noto Sans Symbols"/>
                <a:buNone/>
              </a:pPr>
              <a:endParaRPr sz="2400" b="1" i="0" u="none" strike="noStrike" cap="none">
                <a:solidFill>
                  <a:schemeClr val="dk1"/>
                </a:solidFill>
                <a:latin typeface="Arial"/>
                <a:ea typeface="Arial"/>
                <a:cs typeface="Arial"/>
                <a:sym typeface="Arial"/>
              </a:endParaRPr>
            </a:p>
          </p:txBody>
        </p:sp>
      </p:grpSp>
      <p:sp>
        <p:nvSpPr>
          <p:cNvPr id="61" name="Google Shape;61;p13"/>
          <p:cNvSpPr txBox="1"/>
          <p:nvPr/>
        </p:nvSpPr>
        <p:spPr>
          <a:xfrm>
            <a:off x="0" y="0"/>
            <a:ext cx="9140825" cy="685800"/>
          </a:xfrm>
          <a:prstGeom prst="rect">
            <a:avLst/>
          </a:prstGeom>
          <a:noFill/>
          <a:ln>
            <a:noFill/>
          </a:ln>
        </p:spPr>
        <p:txBody>
          <a:bodyPr spcFirstLastPara="1" wrap="square" lIns="228600" tIns="182875" rIns="1371600" bIns="45700" anchor="t" anchorCtr="0">
            <a:noAutofit/>
          </a:bodyPr>
          <a:lstStyle/>
          <a:p>
            <a:pPr marL="58738" marR="0" lvl="0" indent="0" algn="l" rtl="0">
              <a:spcBef>
                <a:spcPts val="0"/>
              </a:spcBef>
              <a:spcAft>
                <a:spcPts val="0"/>
              </a:spcAft>
              <a:buClr>
                <a:schemeClr val="dk1"/>
              </a:buClr>
              <a:buSzPts val="2400"/>
              <a:buFont typeface="Noto Sans Symbols"/>
              <a:buNone/>
            </a:pPr>
            <a:endParaRPr sz="2400" b="0" i="0" u="none" strike="noStrike" cap="none">
              <a:solidFill>
                <a:srgbClr val="993333"/>
              </a:solidFill>
              <a:latin typeface="Arial Black"/>
              <a:ea typeface="Arial Black"/>
              <a:cs typeface="Arial Black"/>
              <a:sym typeface="Arial Black"/>
            </a:endParaRPr>
          </a:p>
          <a:p>
            <a:pPr marL="58738" marR="0" lvl="0" indent="0" algn="l" rtl="0">
              <a:spcBef>
                <a:spcPts val="700"/>
              </a:spcBef>
              <a:spcAft>
                <a:spcPts val="0"/>
              </a:spcAft>
              <a:buClr>
                <a:schemeClr val="dk1"/>
              </a:buClr>
              <a:buSzPts val="1400"/>
              <a:buFont typeface="Noto Sans Symbols"/>
              <a:buNone/>
            </a:pPr>
            <a:endParaRPr sz="1400" b="0" i="0" u="none" strike="noStrike" cap="none">
              <a:solidFill>
                <a:srgbClr val="666666"/>
              </a:solidFill>
              <a:latin typeface="Arial Black"/>
              <a:ea typeface="Arial Black"/>
              <a:cs typeface="Arial Black"/>
              <a:sym typeface="Arial Black"/>
            </a:endParaRPr>
          </a:p>
        </p:txBody>
      </p:sp>
      <p:sp>
        <p:nvSpPr>
          <p:cNvPr id="62" name="Google Shape;62;p13"/>
          <p:cNvSpPr txBox="1">
            <a:spLocks noGrp="1"/>
          </p:cNvSpPr>
          <p:nvPr>
            <p:ph type="title"/>
          </p:nvPr>
        </p:nvSpPr>
        <p:spPr>
          <a:xfrm>
            <a:off x="0" y="0"/>
            <a:ext cx="7696200" cy="571500"/>
          </a:xfrm>
          <a:prstGeom prst="rect">
            <a:avLst/>
          </a:prstGeom>
          <a:noFill/>
          <a:ln>
            <a:noFill/>
          </a:ln>
        </p:spPr>
        <p:txBody>
          <a:bodyPr spcFirstLastPara="1" wrap="square" lIns="228600" tIns="137150" rIns="228600" bIns="45700" anchor="ctr" anchorCtr="0">
            <a:noAutofit/>
          </a:bodyPr>
          <a:lstStyle>
            <a:lvl1pPr marR="0" lvl="0"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1pPr>
            <a:lvl2pPr marR="0" lvl="1"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2pPr>
            <a:lvl3pPr marR="0" lvl="2"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3pPr>
            <a:lvl4pPr marR="0" lvl="3"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4pPr>
            <a:lvl5pPr marR="0" lvl="4"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5pPr>
            <a:lvl6pPr marR="0" lvl="5"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6pPr>
            <a:lvl7pPr marR="0" lvl="6"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7pPr>
            <a:lvl8pPr marR="0" lvl="7"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8pPr>
            <a:lvl9pPr marR="0" lvl="8" algn="l" rtl="0">
              <a:spcBef>
                <a:spcPts val="1200"/>
              </a:spcBef>
              <a:spcAft>
                <a:spcPts val="0"/>
              </a:spcAft>
              <a:buSzPts val="1400"/>
              <a:buNone/>
              <a:defRPr sz="2400" b="0" i="0" u="none" strike="noStrike" cap="none">
                <a:solidFill>
                  <a:srgbClr val="993333"/>
                </a:solidFill>
                <a:latin typeface="Arial Black"/>
                <a:ea typeface="Arial Black"/>
                <a:cs typeface="Arial Black"/>
                <a:sym typeface="Arial Black"/>
              </a:defRPr>
            </a:lvl9pPr>
          </a:lstStyle>
          <a:p>
            <a:endParaRPr/>
          </a:p>
        </p:txBody>
      </p:sp>
      <p:sp>
        <p:nvSpPr>
          <p:cNvPr id="63" name="Google Shape;63;p13"/>
          <p:cNvSpPr txBox="1">
            <a:spLocks noGrp="1"/>
          </p:cNvSpPr>
          <p:nvPr>
            <p:ph type="ftr" idx="11"/>
          </p:nvPr>
        </p:nvSpPr>
        <p:spPr>
          <a:xfrm>
            <a:off x="0" y="4869656"/>
            <a:ext cx="1447800" cy="273844"/>
          </a:xfrm>
          <a:prstGeom prst="rect">
            <a:avLst/>
          </a:prstGeom>
          <a:noFill/>
          <a:ln>
            <a:noFill/>
          </a:ln>
        </p:spPr>
        <p:txBody>
          <a:bodyPr spcFirstLastPara="1" wrap="square" lIns="91425" tIns="45700" rIns="91425" bIns="45700" anchor="ctr" anchorCtr="0">
            <a:noAutofit/>
          </a:bodyPr>
          <a:lstStyle>
            <a:lvl1pPr marR="0" lvl="0" algn="ctr" rtl="0">
              <a:spcBef>
                <a:spcPts val="240"/>
              </a:spcBef>
              <a:spcAft>
                <a:spcPts val="0"/>
              </a:spcAft>
              <a:buClr>
                <a:srgbClr val="993333"/>
              </a:buClr>
              <a:buSzPts val="1200"/>
              <a:buFont typeface="Noto Sans Symbols"/>
              <a:buNone/>
              <a:defRPr sz="1200" b="1" i="0" u="none" strike="noStrike" cap="none">
                <a:solidFill>
                  <a:srgbClr val="888888"/>
                </a:solidFill>
                <a:latin typeface="Arial"/>
                <a:ea typeface="Arial"/>
                <a:cs typeface="Arial"/>
                <a:sym typeface="Arial"/>
              </a:defRPr>
            </a:lvl1pPr>
            <a:lvl2pPr marR="0" lvl="1" algn="l" rtl="0">
              <a:spcBef>
                <a:spcPts val="480"/>
              </a:spcBef>
              <a:spcAft>
                <a:spcPts val="0"/>
              </a:spcAft>
              <a:buClr>
                <a:srgbClr val="993333"/>
              </a:buClr>
              <a:buSzPts val="2400"/>
              <a:buFont typeface="Noto Sans Symbols"/>
              <a:buChar char="■"/>
              <a:defRPr sz="2400" b="1" i="0" u="none" strike="noStrike" cap="none">
                <a:solidFill>
                  <a:schemeClr val="dk1"/>
                </a:solidFill>
                <a:latin typeface="Arial"/>
                <a:ea typeface="Arial"/>
                <a:cs typeface="Arial"/>
                <a:sym typeface="Arial"/>
              </a:defRPr>
            </a:lvl2pPr>
            <a:lvl3pPr marR="0" lvl="2" algn="l" rtl="0">
              <a:spcBef>
                <a:spcPts val="480"/>
              </a:spcBef>
              <a:spcAft>
                <a:spcPts val="0"/>
              </a:spcAft>
              <a:buClr>
                <a:srgbClr val="993333"/>
              </a:buClr>
              <a:buSzPts val="2400"/>
              <a:buFont typeface="Noto Sans Symbols"/>
              <a:buChar char="■"/>
              <a:defRPr sz="2400" b="1" i="0" u="none" strike="noStrike" cap="none">
                <a:solidFill>
                  <a:schemeClr val="dk1"/>
                </a:solidFill>
                <a:latin typeface="Arial"/>
                <a:ea typeface="Arial"/>
                <a:cs typeface="Arial"/>
                <a:sym typeface="Arial"/>
              </a:defRPr>
            </a:lvl3pPr>
            <a:lvl4pPr marR="0" lvl="3" algn="l" rtl="0">
              <a:spcBef>
                <a:spcPts val="480"/>
              </a:spcBef>
              <a:spcAft>
                <a:spcPts val="0"/>
              </a:spcAft>
              <a:buClr>
                <a:srgbClr val="993333"/>
              </a:buClr>
              <a:buSzPts val="2400"/>
              <a:buFont typeface="Noto Sans Symbols"/>
              <a:buChar char="■"/>
              <a:defRPr sz="2400" b="1" i="0" u="none" strike="noStrike" cap="none">
                <a:solidFill>
                  <a:schemeClr val="dk1"/>
                </a:solidFill>
                <a:latin typeface="Arial"/>
                <a:ea typeface="Arial"/>
                <a:cs typeface="Arial"/>
                <a:sym typeface="Arial"/>
              </a:defRPr>
            </a:lvl4pPr>
            <a:lvl5pPr marR="0" lvl="4" algn="l" rtl="0">
              <a:spcBef>
                <a:spcPts val="480"/>
              </a:spcBef>
              <a:spcAft>
                <a:spcPts val="0"/>
              </a:spcAft>
              <a:buClr>
                <a:srgbClr val="993333"/>
              </a:buClr>
              <a:buSzPts val="2400"/>
              <a:buFont typeface="Noto Sans Symbols"/>
              <a:buChar char="■"/>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64" name="Google Shape;64;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icseg.iti.illinois.edu/ieee-14-bus-system/"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matpower.or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matpower.or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matpower.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icseg.iti.illinois.edu/ieee-14-bus-system/"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body" idx="1"/>
          </p:nvPr>
        </p:nvSpPr>
        <p:spPr>
          <a:xfrm>
            <a:off x="448700" y="684110"/>
            <a:ext cx="8364600" cy="3599400"/>
          </a:xfrm>
          <a:prstGeom prst="rect">
            <a:avLst/>
          </a:prstGeom>
          <a:noFill/>
          <a:ln>
            <a:noFill/>
          </a:ln>
        </p:spPr>
        <p:txBody>
          <a:bodyPr spcFirstLastPara="1" wrap="square" lIns="91425" tIns="228600" rIns="91425" bIns="45700" anchor="t" anchorCtr="0">
            <a:noAutofit/>
          </a:bodyPr>
          <a:lstStyle/>
          <a:p>
            <a:pPr marL="0" lvl="0" indent="0" algn="ctr" rtl="0">
              <a:spcBef>
                <a:spcPts val="0"/>
              </a:spcBef>
              <a:spcAft>
                <a:spcPts val="0"/>
              </a:spcAft>
              <a:buClr>
                <a:schemeClr val="dk1"/>
              </a:buClr>
              <a:buSzPts val="990"/>
              <a:buFont typeface="Arial"/>
              <a:buNone/>
            </a:pPr>
            <a:r>
              <a:rPr lang="en" sz="3000">
                <a:solidFill>
                  <a:srgbClr val="980000"/>
                </a:solidFill>
              </a:rPr>
              <a:t>Power Flow &amp; Time Domain Simulator for Transmission Systems</a:t>
            </a:r>
            <a:endParaRPr sz="3000">
              <a:solidFill>
                <a:srgbClr val="980000"/>
              </a:solidFill>
            </a:endParaRPr>
          </a:p>
          <a:p>
            <a:pPr marL="342900" lvl="0" indent="-190500" algn="l" rtl="0">
              <a:spcBef>
                <a:spcPts val="0"/>
              </a:spcBef>
              <a:spcAft>
                <a:spcPts val="0"/>
              </a:spcAft>
              <a:buSzPts val="2400"/>
              <a:buNone/>
            </a:pPr>
            <a:endParaRPr sz="2300">
              <a:solidFill>
                <a:srgbClr val="980000"/>
              </a:solidFill>
            </a:endParaRPr>
          </a:p>
        </p:txBody>
      </p:sp>
      <p:sp>
        <p:nvSpPr>
          <p:cNvPr id="152" name="Google Shape;152;p29"/>
          <p:cNvSpPr txBox="1">
            <a:spLocks noGrp="1"/>
          </p:cNvSpPr>
          <p:nvPr>
            <p:ph type="subTitle" idx="4294967295"/>
          </p:nvPr>
        </p:nvSpPr>
        <p:spPr>
          <a:xfrm>
            <a:off x="311700" y="1989075"/>
            <a:ext cx="8520600" cy="792600"/>
          </a:xfrm>
          <a:prstGeom prst="rect">
            <a:avLst/>
          </a:prstGeom>
        </p:spPr>
        <p:txBody>
          <a:bodyPr spcFirstLastPara="1" wrap="square" lIns="91425" tIns="228600" rIns="91425" bIns="45700" anchor="t" anchorCtr="0">
            <a:noAutofit/>
          </a:bodyPr>
          <a:lstStyle/>
          <a:p>
            <a:pPr marL="0" lvl="0" indent="0" algn="ctr" rtl="0">
              <a:spcBef>
                <a:spcPts val="480"/>
              </a:spcBef>
              <a:spcAft>
                <a:spcPts val="0"/>
              </a:spcAft>
              <a:buNone/>
            </a:pPr>
            <a:r>
              <a:rPr lang="en" sz="2200" b="0">
                <a:solidFill>
                  <a:srgbClr val="980000"/>
                </a:solidFill>
              </a:rPr>
              <a:t>6.7300 Final Project &amp; Demo</a:t>
            </a:r>
            <a:endParaRPr sz="2200" b="0">
              <a:solidFill>
                <a:srgbClr val="980000"/>
              </a:solidFill>
            </a:endParaRPr>
          </a:p>
          <a:p>
            <a:pPr marL="0" lvl="0" indent="0" algn="ctr" rtl="0">
              <a:spcBef>
                <a:spcPts val="480"/>
              </a:spcBef>
              <a:spcAft>
                <a:spcPts val="0"/>
              </a:spcAft>
              <a:buNone/>
            </a:pPr>
            <a:r>
              <a:rPr lang="en" sz="2200" b="0">
                <a:solidFill>
                  <a:srgbClr val="980000"/>
                </a:solidFill>
              </a:rPr>
              <a:t>Project ID : Grid Transmission</a:t>
            </a:r>
            <a:endParaRPr sz="2200" b="0">
              <a:solidFill>
                <a:srgbClr val="980000"/>
              </a:solidFill>
            </a:endParaRPr>
          </a:p>
          <a:p>
            <a:pPr marL="0" lvl="0" indent="0" algn="ctr" rtl="0">
              <a:spcBef>
                <a:spcPts val="480"/>
              </a:spcBef>
              <a:spcAft>
                <a:spcPts val="0"/>
              </a:spcAft>
              <a:buNone/>
            </a:pPr>
            <a:r>
              <a:rPr lang="en" sz="2200" b="0">
                <a:solidFill>
                  <a:srgbClr val="980000"/>
                </a:solidFill>
              </a:rPr>
              <a:t> December 15, 2023</a:t>
            </a:r>
            <a:endParaRPr sz="2200" b="0">
              <a:solidFill>
                <a:srgbClr val="980000"/>
              </a:solidFill>
            </a:endParaRPr>
          </a:p>
        </p:txBody>
      </p:sp>
      <p:sp>
        <p:nvSpPr>
          <p:cNvPr id="153" name="Google Shape;153;p29"/>
          <p:cNvSpPr txBox="1">
            <a:spLocks noGrp="1"/>
          </p:cNvSpPr>
          <p:nvPr>
            <p:ph type="subTitle" idx="4294967295"/>
          </p:nvPr>
        </p:nvSpPr>
        <p:spPr>
          <a:xfrm>
            <a:off x="448700" y="3910525"/>
            <a:ext cx="2431800" cy="792600"/>
          </a:xfrm>
          <a:prstGeom prst="rect">
            <a:avLst/>
          </a:prstGeom>
        </p:spPr>
        <p:txBody>
          <a:bodyPr spcFirstLastPara="1" wrap="square" lIns="91425" tIns="228600" rIns="91425" bIns="45700" anchor="ctr" anchorCtr="0">
            <a:noAutofit/>
          </a:bodyPr>
          <a:lstStyle/>
          <a:p>
            <a:pPr marL="0" lvl="0" indent="0" algn="ctr" rtl="0">
              <a:spcBef>
                <a:spcPts val="480"/>
              </a:spcBef>
              <a:spcAft>
                <a:spcPts val="0"/>
              </a:spcAft>
              <a:buNone/>
            </a:pPr>
            <a:r>
              <a:rPr lang="en" sz="1800"/>
              <a:t>Laurentiu </a:t>
            </a:r>
            <a:endParaRPr sz="1800"/>
          </a:p>
          <a:p>
            <a:pPr marL="0" lvl="0" indent="0" algn="ctr" rtl="0">
              <a:spcBef>
                <a:spcPts val="480"/>
              </a:spcBef>
              <a:spcAft>
                <a:spcPts val="0"/>
              </a:spcAft>
              <a:buNone/>
            </a:pPr>
            <a:r>
              <a:rPr lang="en" sz="1800"/>
              <a:t>Anton</a:t>
            </a:r>
            <a:br>
              <a:rPr lang="en" sz="1800"/>
            </a:br>
            <a:r>
              <a:rPr lang="en" sz="1800"/>
              <a:t>EECS</a:t>
            </a:r>
            <a:endParaRPr sz="1800"/>
          </a:p>
        </p:txBody>
      </p:sp>
      <p:sp>
        <p:nvSpPr>
          <p:cNvPr id="154" name="Google Shape;154;p29"/>
          <p:cNvSpPr txBox="1">
            <a:spLocks noGrp="1"/>
          </p:cNvSpPr>
          <p:nvPr>
            <p:ph type="subTitle" idx="4294967295"/>
          </p:nvPr>
        </p:nvSpPr>
        <p:spPr>
          <a:xfrm>
            <a:off x="3356100" y="3770875"/>
            <a:ext cx="2431800" cy="1112400"/>
          </a:xfrm>
          <a:prstGeom prst="rect">
            <a:avLst/>
          </a:prstGeom>
        </p:spPr>
        <p:txBody>
          <a:bodyPr spcFirstLastPara="1" wrap="square" lIns="91425" tIns="228600" rIns="91425" bIns="45700" anchor="ctr" anchorCtr="0">
            <a:noAutofit/>
          </a:bodyPr>
          <a:lstStyle/>
          <a:p>
            <a:pPr marL="0" lvl="0" indent="0" algn="ctr" rtl="0">
              <a:spcBef>
                <a:spcPts val="480"/>
              </a:spcBef>
              <a:spcAft>
                <a:spcPts val="0"/>
              </a:spcAft>
              <a:buNone/>
            </a:pPr>
            <a:r>
              <a:rPr lang="en" sz="1800"/>
              <a:t>Khandoker N</a:t>
            </a:r>
            <a:endParaRPr sz="1800"/>
          </a:p>
          <a:p>
            <a:pPr marL="0" lvl="0" indent="0" algn="ctr" rtl="0">
              <a:spcBef>
                <a:spcPts val="480"/>
              </a:spcBef>
              <a:spcAft>
                <a:spcPts val="0"/>
              </a:spcAft>
              <a:buNone/>
            </a:pPr>
            <a:r>
              <a:rPr lang="en" sz="1800"/>
              <a:t> Rafa Islam</a:t>
            </a:r>
            <a:br>
              <a:rPr lang="en" sz="1800"/>
            </a:br>
            <a:r>
              <a:rPr lang="en" sz="1800"/>
              <a:t>EECS</a:t>
            </a:r>
            <a:endParaRPr sz="1800"/>
          </a:p>
        </p:txBody>
      </p:sp>
      <p:sp>
        <p:nvSpPr>
          <p:cNvPr id="155" name="Google Shape;155;p29"/>
          <p:cNvSpPr txBox="1">
            <a:spLocks noGrp="1"/>
          </p:cNvSpPr>
          <p:nvPr>
            <p:ph type="subTitle" idx="4294967295"/>
          </p:nvPr>
        </p:nvSpPr>
        <p:spPr>
          <a:xfrm>
            <a:off x="6263500" y="3910525"/>
            <a:ext cx="2431800" cy="792600"/>
          </a:xfrm>
          <a:prstGeom prst="rect">
            <a:avLst/>
          </a:prstGeom>
        </p:spPr>
        <p:txBody>
          <a:bodyPr spcFirstLastPara="1" wrap="square" lIns="91425" tIns="228600" rIns="91425" bIns="45700" anchor="ctr" anchorCtr="0">
            <a:noAutofit/>
          </a:bodyPr>
          <a:lstStyle/>
          <a:p>
            <a:pPr marL="0" lvl="0" indent="0" algn="ctr" rtl="0">
              <a:spcBef>
                <a:spcPts val="480"/>
              </a:spcBef>
              <a:spcAft>
                <a:spcPts val="0"/>
              </a:spcAft>
              <a:buNone/>
            </a:pPr>
            <a:r>
              <a:rPr lang="en" sz="1800"/>
              <a:t>Jordi Laguarta </a:t>
            </a:r>
            <a:endParaRPr sz="1800"/>
          </a:p>
          <a:p>
            <a:pPr marL="0" lvl="0" indent="0" algn="ctr" rtl="0">
              <a:spcBef>
                <a:spcPts val="480"/>
              </a:spcBef>
              <a:spcAft>
                <a:spcPts val="0"/>
              </a:spcAft>
              <a:buNone/>
            </a:pPr>
            <a:r>
              <a:rPr lang="en" sz="1800"/>
              <a:t>Soler</a:t>
            </a:r>
            <a:br>
              <a:rPr lang="en" sz="1800"/>
            </a:br>
            <a:r>
              <a:rPr lang="en" sz="1800"/>
              <a:t>EECS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dirty="0"/>
              <a:t>References</a:t>
            </a:r>
            <a:endParaRPr dirty="0"/>
          </a:p>
        </p:txBody>
      </p:sp>
      <p:sp>
        <p:nvSpPr>
          <p:cNvPr id="289" name="Google Shape;289;p38"/>
          <p:cNvSpPr txBox="1">
            <a:spLocks noGrp="1"/>
          </p:cNvSpPr>
          <p:nvPr>
            <p:ph type="body" idx="1"/>
          </p:nvPr>
        </p:nvSpPr>
        <p:spPr>
          <a:xfrm>
            <a:off x="457200" y="427435"/>
            <a:ext cx="8364600" cy="3599400"/>
          </a:xfrm>
          <a:prstGeom prst="rect">
            <a:avLst/>
          </a:prstGeom>
        </p:spPr>
        <p:txBody>
          <a:bodyPr spcFirstLastPara="1" wrap="square" lIns="91425" tIns="228600" rIns="91425" bIns="45700" anchor="t" anchorCtr="0">
            <a:noAutofit/>
          </a:bodyPr>
          <a:lstStyle/>
          <a:p>
            <a:pPr marL="457200" lvl="0" indent="-285750" algn="l" rtl="0">
              <a:spcBef>
                <a:spcPts val="360"/>
              </a:spcBef>
              <a:spcAft>
                <a:spcPts val="0"/>
              </a:spcAft>
              <a:buSzPts val="900"/>
              <a:buAutoNum type="arabicPeriod"/>
            </a:pPr>
            <a:r>
              <a:rPr lang="en" sz="900" b="0"/>
              <a:t>J. Smith et al. "Challenges in Modern Power System Modeling," Journal of Electrical Engineering, 2020.</a:t>
            </a:r>
            <a:endParaRPr sz="900" b="0"/>
          </a:p>
          <a:p>
            <a:pPr marL="457200" lvl="0" indent="-285750" algn="l" rtl="0">
              <a:spcBef>
                <a:spcPts val="360"/>
              </a:spcBef>
              <a:spcAft>
                <a:spcPts val="0"/>
              </a:spcAft>
              <a:buSzPts val="900"/>
              <a:buAutoNum type="arabicPeriod"/>
            </a:pPr>
            <a:r>
              <a:rPr lang="en" sz="900" b="0"/>
              <a:t>Siemens. "PSS/E 33.4 Program Operation Manual," Mar 2013.</a:t>
            </a:r>
            <a:endParaRPr sz="900" b="0"/>
          </a:p>
          <a:p>
            <a:pPr marL="457200" lvl="0" indent="-285750" algn="l" rtl="0">
              <a:spcBef>
                <a:spcPts val="360"/>
              </a:spcBef>
              <a:spcAft>
                <a:spcPts val="0"/>
              </a:spcAft>
              <a:buSzPts val="900"/>
              <a:buAutoNum type="arabicPeriod"/>
            </a:pPr>
            <a:r>
              <a:rPr lang="en" sz="900" b="0"/>
              <a:t>J. Duncan, W. D. Glover, M. S. Sarma. "Power Systems Analysis and Control," 5th ed. Cengage Learning, 2012.</a:t>
            </a:r>
            <a:endParaRPr sz="900" b="0"/>
          </a:p>
          <a:p>
            <a:pPr marL="457200" lvl="0" indent="-285750" algn="l" rtl="0">
              <a:spcBef>
                <a:spcPts val="360"/>
              </a:spcBef>
              <a:spcAft>
                <a:spcPts val="0"/>
              </a:spcAft>
              <a:buSzPts val="900"/>
              <a:buAutoNum type="arabicPeriod"/>
            </a:pPr>
            <a:r>
              <a:rPr lang="en" sz="900" b="0"/>
              <a:t>N. C. Kunz, J. J. Moran, A. J. Kellow. "Ethical decision making in the energy sector: Renewable energy, environmental protection, and climate change mitigation," WIREs Energy and Environment, vol. 6, no. 5, e247, 2017.</a:t>
            </a:r>
            <a:endParaRPr sz="900" b="0"/>
          </a:p>
          <a:p>
            <a:pPr marL="457200" lvl="0" indent="-285750" algn="l" rtl="0">
              <a:spcBef>
                <a:spcPts val="360"/>
              </a:spcBef>
              <a:spcAft>
                <a:spcPts val="0"/>
              </a:spcAft>
              <a:buSzPts val="900"/>
              <a:buAutoNum type="arabicPeriod"/>
            </a:pPr>
            <a:r>
              <a:rPr lang="en" sz="900" b="0"/>
              <a:t>D. Sovacool, L. Dworkin, M. Bazilian. "Energy decisions within an applied ethics framework: an analysis of five recent controversies," Energy, Sustainability and Society, vol. 10, no. 1, p. 17, 2020.</a:t>
            </a:r>
            <a:endParaRPr sz="900" b="0"/>
          </a:p>
          <a:p>
            <a:pPr marL="457200" lvl="0" indent="-285750" algn="l" rtl="0">
              <a:spcBef>
                <a:spcPts val="360"/>
              </a:spcBef>
              <a:spcAft>
                <a:spcPts val="0"/>
              </a:spcAft>
              <a:buSzPts val="900"/>
              <a:buAutoNum type="arabicPeriod"/>
            </a:pPr>
            <a:r>
              <a:rPr lang="en" sz="900" b="0"/>
              <a:t>“IEEE 14-Bus System,” Illinois Center for a Smarter Electric Grid. [Online]. Available:</a:t>
            </a:r>
            <a:r>
              <a:rPr lang="en" sz="900" b="0" u="sng">
                <a:solidFill>
                  <a:schemeClr val="hlink"/>
                </a:solidFill>
                <a:hlinkClick r:id="rId3"/>
              </a:rPr>
              <a:t> https://icseg.iti.illinois.edu/ieee-14-bus-system/</a:t>
            </a:r>
            <a:r>
              <a:rPr lang="en" sz="900" b="0"/>
              <a:t>.</a:t>
            </a:r>
            <a:endParaRPr sz="900" b="0"/>
          </a:p>
          <a:p>
            <a:pPr marL="457200" lvl="0" indent="-285750" algn="l" rtl="0">
              <a:spcBef>
                <a:spcPts val="360"/>
              </a:spcBef>
              <a:spcAft>
                <a:spcPts val="0"/>
              </a:spcAft>
              <a:buSzPts val="900"/>
              <a:buAutoNum type="arabicPeriod"/>
            </a:pPr>
            <a:r>
              <a:rPr lang="en" sz="900" b="0"/>
              <a:t>K. Lee. "Time Domain Analysis in Power Systems," IEEE Transactions on Power Systems, 2018.</a:t>
            </a:r>
            <a:endParaRPr sz="900" b="0"/>
          </a:p>
          <a:p>
            <a:pPr marL="457200" lvl="0" indent="-285750" algn="l" rtl="0">
              <a:spcBef>
                <a:spcPts val="360"/>
              </a:spcBef>
              <a:spcAft>
                <a:spcPts val="0"/>
              </a:spcAft>
              <a:buSzPts val="900"/>
              <a:buAutoNum type="arabicPeriod"/>
            </a:pPr>
            <a:r>
              <a:rPr lang="en" sz="900" b="0"/>
              <a:t>H. Kim et al. "Time Domain Simulation for Electromechanical Systems," Journal of Mechanical Engineering, 2019.</a:t>
            </a:r>
            <a:endParaRPr sz="900" b="0"/>
          </a:p>
          <a:p>
            <a:pPr marL="457200" lvl="0" indent="-285750" algn="l" rtl="0">
              <a:spcBef>
                <a:spcPts val="360"/>
              </a:spcBef>
              <a:spcAft>
                <a:spcPts val="0"/>
              </a:spcAft>
              <a:buSzPts val="900"/>
              <a:buAutoNum type="arabicPeriod"/>
            </a:pPr>
            <a:r>
              <a:rPr lang="en" sz="900" b="0"/>
              <a:t>S. Williams. "Frequency Domain Analysis of Power Systems," Energy Journal, 2021.</a:t>
            </a:r>
            <a:endParaRPr sz="900" b="0"/>
          </a:p>
          <a:p>
            <a:pPr marL="457200" lvl="0" indent="-285750" algn="l" rtl="0">
              <a:spcBef>
                <a:spcPts val="360"/>
              </a:spcBef>
              <a:spcAft>
                <a:spcPts val="0"/>
              </a:spcAft>
              <a:buSzPts val="900"/>
              <a:buAutoNum type="arabicPeriod"/>
            </a:pPr>
            <a:r>
              <a:rPr lang="en" sz="900" b="0"/>
              <a:t>R. D. Zimmerman, C. E. Murillo-Sánchez, R. J. Thomas. "MATPOWER: Steady-State Operations, Planning, and Analysis Tools for Power Systems Research and Education," Version 5.1, 2011. Available:</a:t>
            </a:r>
            <a:r>
              <a:rPr lang="en" sz="900" b="0" u="sng">
                <a:solidFill>
                  <a:schemeClr val="hlink"/>
                </a:solidFill>
                <a:hlinkClick r:id="rId4"/>
              </a:rPr>
              <a:t> https://matpower.org</a:t>
            </a:r>
            <a:r>
              <a:rPr lang="en" sz="900" b="0"/>
              <a:t>.</a:t>
            </a:r>
            <a:endParaRPr sz="900" b="0"/>
          </a:p>
          <a:p>
            <a:pPr marL="457200" lvl="0" indent="-285750" algn="l" rtl="0">
              <a:spcBef>
                <a:spcPts val="360"/>
              </a:spcBef>
              <a:spcAft>
                <a:spcPts val="0"/>
              </a:spcAft>
              <a:buSzPts val="900"/>
              <a:buAutoNum type="arabicPeriod"/>
            </a:pPr>
            <a:r>
              <a:rPr lang="en" sz="900" b="0"/>
              <a:t>B. Badrzadeh, Z. Emin. "The need for enhanced power system modelling techniques and simulation tools," ELECTRA, Feb 2020.</a:t>
            </a:r>
            <a:endParaRPr sz="900" b="0"/>
          </a:p>
          <a:p>
            <a:pPr marL="457200" lvl="0" indent="-285750" algn="l" rtl="0">
              <a:spcBef>
                <a:spcPts val="360"/>
              </a:spcBef>
              <a:spcAft>
                <a:spcPts val="0"/>
              </a:spcAft>
              <a:buSzPts val="900"/>
              <a:buAutoNum type="arabicPeriod"/>
            </a:pPr>
            <a:r>
              <a:rPr lang="en" sz="900" b="0"/>
              <a:t>M. Shahidehpour, F. Wang. "Challenges of integrating renewable resources in the power system," IEEE Transactions on Power Systems, vol. 34, no. 5, pp. 3768-3778, 2019.</a:t>
            </a:r>
            <a:endParaRPr sz="900" b="0"/>
          </a:p>
          <a:p>
            <a:pPr marL="457200" lvl="0" indent="-285750" algn="l" rtl="0">
              <a:spcBef>
                <a:spcPts val="360"/>
              </a:spcBef>
              <a:spcAft>
                <a:spcPts val="0"/>
              </a:spcAft>
              <a:buSzPts val="900"/>
              <a:buAutoNum type="arabicPeriod"/>
            </a:pPr>
            <a:r>
              <a:rPr lang="en" sz="900" b="0"/>
              <a:t>"Enhancing safety and reliability in power system simulators," Journal of Power Systems, vol. 32, no. 4, pp. 987-995, 2018.</a:t>
            </a:r>
            <a:endParaRPr sz="900" b="0"/>
          </a:p>
          <a:p>
            <a:pPr marL="457200" lvl="0" indent="-285750" algn="l" rtl="0">
              <a:spcBef>
                <a:spcPts val="360"/>
              </a:spcBef>
              <a:spcAft>
                <a:spcPts val="0"/>
              </a:spcAft>
              <a:buSzPts val="900"/>
              <a:buAutoNum type="arabicPeriod"/>
            </a:pPr>
            <a:r>
              <a:rPr lang="en" sz="900" b="0"/>
              <a:t>M. Ilic et al. "State Space Modelling and Primary Control of Smart Grid Components," 1st ed. Cambridge University Press, Feb 2021.</a:t>
            </a:r>
            <a:endParaRPr sz="900" b="0"/>
          </a:p>
          <a:p>
            <a:pPr marL="457200" lvl="0" indent="-285750" algn="l" rtl="0">
              <a:spcBef>
                <a:spcPts val="360"/>
              </a:spcBef>
              <a:spcAft>
                <a:spcPts val="0"/>
              </a:spcAft>
              <a:buSzPts val="900"/>
              <a:buAutoNum type="arabicPeriod"/>
            </a:pPr>
            <a:r>
              <a:rPr lang="en" sz="900" b="0"/>
              <a:t>L. Anton, K. N. R. Islam, J. Laguerta Soler. "Project Milestone 1," Sep 2023.</a:t>
            </a:r>
            <a:endParaRPr sz="900" b="0"/>
          </a:p>
          <a:p>
            <a:pPr marL="457200" lvl="0" indent="-285750" algn="l" rtl="0">
              <a:spcBef>
                <a:spcPts val="360"/>
              </a:spcBef>
              <a:spcAft>
                <a:spcPts val="0"/>
              </a:spcAft>
              <a:buSzPts val="900"/>
              <a:buAutoNum type="arabicPeriod"/>
            </a:pPr>
            <a:r>
              <a:rPr lang="en" sz="900" b="0"/>
              <a:t>L. Anton, K. N. R. Islam, J. Laguerta Soler. "Project Milestone 4," Sep 2023.</a:t>
            </a:r>
            <a:endParaRPr sz="900" b="0"/>
          </a:p>
          <a:p>
            <a:pPr marL="457200" lvl="0" indent="-285750" algn="l" rtl="0">
              <a:spcBef>
                <a:spcPts val="360"/>
              </a:spcBef>
              <a:spcAft>
                <a:spcPts val="0"/>
              </a:spcAft>
              <a:buSzPts val="900"/>
              <a:buAutoNum type="arabicPeriod"/>
            </a:pPr>
            <a:r>
              <a:rPr lang="en" sz="900" b="0"/>
              <a:t>L. Anton, K. N. R. Islam, J. Laguerta Soler. "Project Milestone 3," Sep 2023.</a:t>
            </a:r>
            <a:endParaRPr sz="900" b="0"/>
          </a:p>
          <a:p>
            <a:pPr marL="457200" lvl="0" indent="-285750" algn="l" rtl="0">
              <a:spcBef>
                <a:spcPts val="360"/>
              </a:spcBef>
              <a:spcAft>
                <a:spcPts val="0"/>
              </a:spcAft>
              <a:buSzPts val="900"/>
              <a:buAutoNum type="arabicPeriod"/>
            </a:pPr>
            <a:r>
              <a:rPr lang="en" sz="900" b="0"/>
              <a:t>Federico Milano. "Documentation for PSAT Version 2.0.0," Feb 14, 2008.</a:t>
            </a:r>
            <a:endParaRPr sz="900" b="0"/>
          </a:p>
          <a:p>
            <a:pPr marL="457200" lvl="0" indent="-285750" algn="l" rtl="0">
              <a:spcBef>
                <a:spcPts val="0"/>
              </a:spcBef>
              <a:spcAft>
                <a:spcPts val="0"/>
              </a:spcAft>
              <a:buSzPts val="900"/>
              <a:buAutoNum type="arabicPeriod"/>
            </a:pPr>
            <a:r>
              <a:rPr lang="en" sz="900" b="0">
                <a:solidFill>
                  <a:srgbClr val="222222"/>
                </a:solidFill>
                <a:highlight>
                  <a:srgbClr val="FFFFFF"/>
                </a:highlight>
              </a:rPr>
              <a:t>Alexander, J. C., and James A. Yorke. "The homotopy continuation method: numerically implementable topological procedures." </a:t>
            </a:r>
            <a:r>
              <a:rPr lang="en" sz="900" b="0" i="1">
                <a:solidFill>
                  <a:srgbClr val="222222"/>
                </a:solidFill>
                <a:highlight>
                  <a:srgbClr val="FFFFFF"/>
                </a:highlight>
              </a:rPr>
              <a:t>Transactions of the American Mathematical Society</a:t>
            </a:r>
            <a:r>
              <a:rPr lang="en" sz="900" b="0">
                <a:solidFill>
                  <a:srgbClr val="222222"/>
                </a:solidFill>
                <a:highlight>
                  <a:srgbClr val="FFFFFF"/>
                </a:highlight>
              </a:rPr>
              <a:t> 242 (1978): 271-284.</a:t>
            </a:r>
            <a:endParaRPr sz="900" b="0">
              <a:solidFill>
                <a:srgbClr val="222222"/>
              </a:solidFill>
              <a:highlight>
                <a:srgbClr val="FFFFFF"/>
              </a:highlight>
            </a:endParaRPr>
          </a:p>
          <a:p>
            <a:pPr marL="457200" lvl="0" indent="-292100" algn="l" rtl="0">
              <a:spcBef>
                <a:spcPts val="0"/>
              </a:spcBef>
              <a:spcAft>
                <a:spcPts val="0"/>
              </a:spcAft>
              <a:buSzPts val="1000"/>
              <a:buAutoNum type="arabicPeriod"/>
            </a:pPr>
            <a:r>
              <a:rPr lang="en" sz="900" b="0">
                <a:solidFill>
                  <a:srgbClr val="222222"/>
                </a:solidFill>
                <a:highlight>
                  <a:srgbClr val="FFFFFF"/>
                </a:highlight>
              </a:rPr>
              <a:t>Alvarado, Fernando L. "Parallel solution of transient problems by trapezoidal integration." </a:t>
            </a:r>
            <a:r>
              <a:rPr lang="en" sz="900" b="0" i="1">
                <a:solidFill>
                  <a:srgbClr val="222222"/>
                </a:solidFill>
                <a:highlight>
                  <a:srgbClr val="FFFFFF"/>
                </a:highlight>
              </a:rPr>
              <a:t>IEEE Transactions on Power Apparatus and Systems</a:t>
            </a:r>
            <a:r>
              <a:rPr lang="en" sz="900" b="0">
                <a:solidFill>
                  <a:srgbClr val="222222"/>
                </a:solidFill>
                <a:highlight>
                  <a:srgbClr val="FFFFFF"/>
                </a:highlight>
              </a:rPr>
              <a:t> 3 (1979): 1080-1090.</a:t>
            </a:r>
            <a:endParaRPr sz="900" b="0"/>
          </a:p>
          <a:p>
            <a:pPr marL="457200" lvl="0" indent="0" algn="l" rtl="0">
              <a:spcBef>
                <a:spcPts val="0"/>
              </a:spcBef>
              <a:spcAft>
                <a:spcPts val="0"/>
              </a:spcAft>
              <a:buNone/>
            </a:pPr>
            <a:endParaRPr sz="900" b="0">
              <a:solidFill>
                <a:srgbClr val="222222"/>
              </a:solidFill>
              <a:highlight>
                <a:srgbClr val="FFFFFF"/>
              </a:highlight>
            </a:endParaRPr>
          </a:p>
          <a:p>
            <a:pPr marL="457200" lvl="0" indent="0" algn="l" rtl="0">
              <a:spcBef>
                <a:spcPts val="360"/>
              </a:spcBef>
              <a:spcAft>
                <a:spcPts val="0"/>
              </a:spcAft>
              <a:buNone/>
            </a:pPr>
            <a:endParaRPr sz="900" b="0"/>
          </a:p>
        </p:txBody>
      </p:sp>
      <p:sp>
        <p:nvSpPr>
          <p:cNvPr id="290" name="Google Shape;290;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body" idx="1"/>
          </p:nvPr>
        </p:nvSpPr>
        <p:spPr>
          <a:xfrm>
            <a:off x="537450" y="1615654"/>
            <a:ext cx="8069100" cy="1912200"/>
          </a:xfrm>
          <a:prstGeom prst="rect">
            <a:avLst/>
          </a:prstGeom>
        </p:spPr>
        <p:txBody>
          <a:bodyPr spcFirstLastPara="1" wrap="square" lIns="91425" tIns="228600" rIns="91425" bIns="45700" anchor="b" anchorCtr="0">
            <a:noAutofit/>
          </a:bodyPr>
          <a:lstStyle/>
          <a:p>
            <a:pPr marL="0" lvl="0" indent="0" algn="ctr" rtl="0">
              <a:spcBef>
                <a:spcPts val="360"/>
              </a:spcBef>
              <a:spcAft>
                <a:spcPts val="0"/>
              </a:spcAft>
              <a:buNone/>
            </a:pPr>
            <a:r>
              <a:rPr lang="en">
                <a:solidFill>
                  <a:srgbClr val="980000"/>
                </a:solidFill>
              </a:rPr>
              <a:t>Thank you! :)</a:t>
            </a:r>
            <a:endParaRPr>
              <a:solidFill>
                <a:srgbClr val="980000"/>
              </a:solidFill>
            </a:endParaRPr>
          </a:p>
          <a:p>
            <a:pPr marL="0" lvl="0" indent="0" algn="ctr" rtl="0">
              <a:spcBef>
                <a:spcPts val="360"/>
              </a:spcBef>
              <a:spcAft>
                <a:spcPts val="0"/>
              </a:spcAft>
              <a:buNone/>
            </a:pPr>
            <a:r>
              <a:rPr lang="en">
                <a:solidFill>
                  <a:srgbClr val="980000"/>
                </a:solidFill>
              </a:rPr>
              <a:t>Questions?</a:t>
            </a:r>
            <a:endParaRPr>
              <a:solidFill>
                <a:srgbClr val="980000"/>
              </a:solidFill>
            </a:endParaRPr>
          </a:p>
          <a:p>
            <a:pPr marL="0" lvl="0" indent="0" algn="ctr" rtl="0">
              <a:spcBef>
                <a:spcPts val="360"/>
              </a:spcBef>
              <a:spcAft>
                <a:spcPts val="0"/>
              </a:spcAft>
              <a:buNone/>
            </a:pPr>
            <a:endParaRPr>
              <a:solidFill>
                <a:srgbClr val="980000"/>
              </a:solidFill>
            </a:endParaRPr>
          </a:p>
        </p:txBody>
      </p:sp>
      <p:sp>
        <p:nvSpPr>
          <p:cNvPr id="296" name="Google Shape;296;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97" name="Google Shape;297;p3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sz="2000" dirty="0"/>
              <a:t>MATPOWER</a:t>
            </a:r>
            <a:r>
              <a:rPr lang="en" sz="2000" baseline="30000" dirty="0"/>
              <a:t>[10]</a:t>
            </a:r>
            <a:r>
              <a:rPr lang="en" sz="2000" dirty="0"/>
              <a:t> Benchmarking - Bus Results</a:t>
            </a:r>
            <a:endParaRPr sz="2000" dirty="0"/>
          </a:p>
        </p:txBody>
      </p:sp>
      <p:sp>
        <p:nvSpPr>
          <p:cNvPr id="303" name="Google Shape;303;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304" name="Google Shape;304;p40"/>
          <p:cNvPicPr preferRelativeResize="0"/>
          <p:nvPr/>
        </p:nvPicPr>
        <p:blipFill>
          <a:blip r:embed="rId3">
            <a:alphaModFix/>
          </a:blip>
          <a:stretch>
            <a:fillRect/>
          </a:stretch>
        </p:blipFill>
        <p:spPr>
          <a:xfrm>
            <a:off x="229525" y="693050"/>
            <a:ext cx="6530899" cy="4148700"/>
          </a:xfrm>
          <a:prstGeom prst="rect">
            <a:avLst/>
          </a:prstGeom>
          <a:noFill/>
          <a:ln>
            <a:noFill/>
          </a:ln>
        </p:spPr>
      </p:pic>
      <p:sp>
        <p:nvSpPr>
          <p:cNvPr id="305" name="Google Shape;305;p40"/>
          <p:cNvSpPr txBox="1"/>
          <p:nvPr/>
        </p:nvSpPr>
        <p:spPr>
          <a:xfrm>
            <a:off x="-197475" y="4749850"/>
            <a:ext cx="8955900" cy="431100"/>
          </a:xfrm>
          <a:prstGeom prst="rect">
            <a:avLst/>
          </a:prstGeom>
          <a:noFill/>
          <a:ln>
            <a:noFill/>
          </a:ln>
        </p:spPr>
        <p:txBody>
          <a:bodyPr spcFirstLastPara="1" wrap="square" lIns="91425" tIns="91425" rIns="91425" bIns="91425" anchor="t" anchorCtr="0">
            <a:spAutoFit/>
          </a:bodyPr>
          <a:lstStyle/>
          <a:p>
            <a:pPr marL="457200" lvl="0" indent="0" algn="l" rtl="0">
              <a:spcBef>
                <a:spcPts val="360"/>
              </a:spcBef>
              <a:spcAft>
                <a:spcPts val="0"/>
              </a:spcAft>
              <a:buNone/>
            </a:pPr>
            <a:r>
              <a:rPr lang="en" sz="800">
                <a:solidFill>
                  <a:schemeClr val="dk1"/>
                </a:solidFill>
              </a:rPr>
              <a:t>[10]  R. D. Zimmerman, C. E. Murillo-Sánchez, R. J. Thomas. "MATPOWER: Steady-State Operations, Planning, and Analysis Tools for Power Systems Research and Education," Version 5.1, 2011. Available:</a:t>
            </a:r>
            <a:r>
              <a:rPr lang="en" sz="800" u="sng">
                <a:solidFill>
                  <a:schemeClr val="hlink"/>
                </a:solidFill>
                <a:hlinkClick r:id="rId4"/>
              </a:rPr>
              <a:t> https://matpower.org</a:t>
            </a:r>
            <a:r>
              <a:rPr lang="en" sz="800">
                <a:solidFill>
                  <a:schemeClr val="dk1"/>
                </a:solidFill>
              </a:rPr>
              <a:t>.</a:t>
            </a:r>
            <a:endParaRPr sz="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1"/>
          <p:cNvSpPr txBox="1">
            <a:spLocks noGrp="1"/>
          </p:cNvSpPr>
          <p:nvPr>
            <p:ph type="title"/>
          </p:nvPr>
        </p:nvSpPr>
        <p:spPr>
          <a:xfrm>
            <a:off x="0" y="0"/>
            <a:ext cx="81585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sz="2000" dirty="0"/>
              <a:t>MATPOWER</a:t>
            </a:r>
            <a:r>
              <a:rPr lang="en" sz="2000" baseline="30000" dirty="0"/>
              <a:t>[10]</a:t>
            </a:r>
            <a:r>
              <a:rPr lang="en" sz="2000" dirty="0"/>
              <a:t> Benchmarking - Branch Results</a:t>
            </a:r>
            <a:endParaRPr sz="2000" dirty="0"/>
          </a:p>
        </p:txBody>
      </p:sp>
      <p:sp>
        <p:nvSpPr>
          <p:cNvPr id="311" name="Google Shape;311;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312" name="Google Shape;312;p41"/>
          <p:cNvPicPr preferRelativeResize="0"/>
          <p:nvPr/>
        </p:nvPicPr>
        <p:blipFill rotWithShape="1">
          <a:blip r:embed="rId3">
            <a:alphaModFix/>
          </a:blip>
          <a:srcRect l="347" t="900" r="347" b="-900"/>
          <a:stretch/>
        </p:blipFill>
        <p:spPr>
          <a:xfrm>
            <a:off x="285325" y="716200"/>
            <a:ext cx="5139277" cy="4152949"/>
          </a:xfrm>
          <a:prstGeom prst="rect">
            <a:avLst/>
          </a:prstGeom>
          <a:noFill/>
          <a:ln>
            <a:noFill/>
          </a:ln>
        </p:spPr>
      </p:pic>
      <p:sp>
        <p:nvSpPr>
          <p:cNvPr id="313" name="Google Shape;313;p41"/>
          <p:cNvSpPr txBox="1"/>
          <p:nvPr/>
        </p:nvSpPr>
        <p:spPr>
          <a:xfrm>
            <a:off x="-155850" y="4731100"/>
            <a:ext cx="8693700" cy="431100"/>
          </a:xfrm>
          <a:prstGeom prst="rect">
            <a:avLst/>
          </a:prstGeom>
          <a:noFill/>
          <a:ln>
            <a:noFill/>
          </a:ln>
        </p:spPr>
        <p:txBody>
          <a:bodyPr spcFirstLastPara="1" wrap="square" lIns="91425" tIns="91425" rIns="91425" bIns="91425" anchor="t" anchorCtr="0">
            <a:spAutoFit/>
          </a:bodyPr>
          <a:lstStyle/>
          <a:p>
            <a:pPr marL="457200" lvl="0" indent="0" algn="l" rtl="0">
              <a:spcBef>
                <a:spcPts val="360"/>
              </a:spcBef>
              <a:spcAft>
                <a:spcPts val="0"/>
              </a:spcAft>
              <a:buNone/>
            </a:pPr>
            <a:r>
              <a:rPr lang="en" sz="800">
                <a:solidFill>
                  <a:schemeClr val="dk1"/>
                </a:solidFill>
              </a:rPr>
              <a:t>[10]  R. D. Zimmerman, C. E. Murillo-Sánchez, R. J. Thomas. "MATPOWER: Steady-State Operations, Planning, and Analysis Tools for Power Systems Research and Education," Version 5.1, 2011. Available:</a:t>
            </a:r>
            <a:r>
              <a:rPr lang="en" sz="800" u="sng">
                <a:solidFill>
                  <a:schemeClr val="hlink"/>
                </a:solidFill>
                <a:hlinkClick r:id="rId4"/>
              </a:rPr>
              <a:t> https://matpower.org</a:t>
            </a:r>
            <a:r>
              <a:rPr lang="en" sz="800">
                <a:solidFill>
                  <a:schemeClr val="dk1"/>
                </a:solidFill>
              </a:rPr>
              <a:t>.</a:t>
            </a: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body" idx="1"/>
          </p:nvPr>
        </p:nvSpPr>
        <p:spPr>
          <a:xfrm>
            <a:off x="457200" y="656025"/>
            <a:ext cx="4549500" cy="3599400"/>
          </a:xfrm>
          <a:prstGeom prst="rect">
            <a:avLst/>
          </a:prstGeom>
        </p:spPr>
        <p:txBody>
          <a:bodyPr spcFirstLastPara="1" wrap="square" lIns="91425" tIns="228600" rIns="91425" bIns="45700" anchor="t" anchorCtr="0">
            <a:noAutofit/>
          </a:bodyPr>
          <a:lstStyle/>
          <a:p>
            <a:pPr marL="457200" lvl="0" indent="-342900" algn="l" rtl="0">
              <a:lnSpc>
                <a:spcPct val="115000"/>
              </a:lnSpc>
              <a:spcBef>
                <a:spcPts val="360"/>
              </a:spcBef>
              <a:spcAft>
                <a:spcPts val="0"/>
              </a:spcAft>
              <a:buSzPts val="1800"/>
              <a:buChar char="❏"/>
            </a:pPr>
            <a:r>
              <a:rPr lang="en" sz="1800"/>
              <a:t>Increased complexity in power systems [1, 2]</a:t>
            </a:r>
            <a:endParaRPr sz="1800"/>
          </a:p>
          <a:p>
            <a:pPr marL="457200" lvl="0" indent="-342900" algn="l" rtl="0">
              <a:lnSpc>
                <a:spcPct val="115000"/>
              </a:lnSpc>
              <a:spcBef>
                <a:spcPts val="0"/>
              </a:spcBef>
              <a:spcAft>
                <a:spcPts val="0"/>
              </a:spcAft>
              <a:buSzPts val="1800"/>
              <a:buChar char="❏"/>
            </a:pPr>
            <a:r>
              <a:rPr lang="en" sz="1800"/>
              <a:t>Need for power flow and time domain simulators</a:t>
            </a:r>
            <a:endParaRPr sz="1800"/>
          </a:p>
          <a:p>
            <a:pPr marL="457200" lvl="0" indent="-342900" algn="l" rtl="0">
              <a:lnSpc>
                <a:spcPct val="115000"/>
              </a:lnSpc>
              <a:spcBef>
                <a:spcPts val="0"/>
              </a:spcBef>
              <a:spcAft>
                <a:spcPts val="0"/>
              </a:spcAft>
              <a:buSzPts val="1800"/>
              <a:buChar char="❏"/>
            </a:pPr>
            <a:r>
              <a:rPr lang="en" sz="1800"/>
              <a:t>N-1 secure ideal for reliability [3]</a:t>
            </a:r>
            <a:endParaRPr sz="1800"/>
          </a:p>
          <a:p>
            <a:pPr marL="457200" lvl="0" indent="-342900" algn="l" rtl="0">
              <a:lnSpc>
                <a:spcPct val="115000"/>
              </a:lnSpc>
              <a:spcBef>
                <a:spcPts val="0"/>
              </a:spcBef>
              <a:spcAft>
                <a:spcPts val="0"/>
              </a:spcAft>
              <a:buSzPts val="1800"/>
              <a:buChar char="❏"/>
            </a:pPr>
            <a:r>
              <a:rPr lang="en" sz="1800"/>
              <a:t>Integrated risks, ethics and reliability engagement [4,5]</a:t>
            </a:r>
            <a:endParaRPr sz="1800"/>
          </a:p>
          <a:p>
            <a:pPr marL="457200" lvl="0" indent="-342900" algn="l" rtl="0">
              <a:lnSpc>
                <a:spcPct val="115000"/>
              </a:lnSpc>
              <a:spcBef>
                <a:spcPts val="0"/>
              </a:spcBef>
              <a:spcAft>
                <a:spcPts val="0"/>
              </a:spcAft>
              <a:buSzPts val="1800"/>
              <a:buChar char="❏"/>
            </a:pPr>
            <a:r>
              <a:rPr lang="en" sz="1800"/>
              <a:t>Benchmarked on IEEE-14 </a:t>
            </a:r>
            <a:br>
              <a:rPr lang="en" sz="1800"/>
            </a:br>
            <a:r>
              <a:rPr lang="en" sz="1800"/>
              <a:t>bus test system [6]</a:t>
            </a:r>
            <a:endParaRPr sz="1800"/>
          </a:p>
          <a:p>
            <a:pPr marL="457200" lvl="0" indent="0" algn="l" rtl="0">
              <a:lnSpc>
                <a:spcPct val="115000"/>
              </a:lnSpc>
              <a:spcBef>
                <a:spcPts val="360"/>
              </a:spcBef>
              <a:spcAft>
                <a:spcPts val="0"/>
              </a:spcAft>
              <a:buNone/>
            </a:pPr>
            <a:r>
              <a:rPr lang="en" sz="1800"/>
              <a:t> </a:t>
            </a:r>
            <a:endParaRPr sz="1800"/>
          </a:p>
        </p:txBody>
      </p:sp>
      <p:sp>
        <p:nvSpPr>
          <p:cNvPr id="161" name="Google Shape;16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162" name="Google Shape;162;p30"/>
          <p:cNvSpPr txBox="1"/>
          <p:nvPr/>
        </p:nvSpPr>
        <p:spPr>
          <a:xfrm>
            <a:off x="152400" y="76200"/>
            <a:ext cx="6189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993333"/>
                </a:solidFill>
                <a:latin typeface="Arial Black"/>
                <a:ea typeface="Arial Black"/>
                <a:cs typeface="Arial Black"/>
                <a:sym typeface="Arial Black"/>
              </a:rPr>
              <a:t>Background &amp; Motivation</a:t>
            </a:r>
            <a:endParaRPr sz="2400">
              <a:solidFill>
                <a:srgbClr val="993333"/>
              </a:solidFill>
              <a:latin typeface="Arial Black"/>
              <a:ea typeface="Arial Black"/>
              <a:cs typeface="Arial Black"/>
              <a:sym typeface="Arial Black"/>
            </a:endParaRPr>
          </a:p>
        </p:txBody>
      </p:sp>
      <p:pic>
        <p:nvPicPr>
          <p:cNvPr id="163" name="Google Shape;163;p30"/>
          <p:cNvPicPr preferRelativeResize="0"/>
          <p:nvPr/>
        </p:nvPicPr>
        <p:blipFill>
          <a:blip r:embed="rId3">
            <a:alphaModFix/>
          </a:blip>
          <a:stretch>
            <a:fillRect/>
          </a:stretch>
        </p:blipFill>
        <p:spPr>
          <a:xfrm>
            <a:off x="5086989" y="549750"/>
            <a:ext cx="3156012" cy="2366199"/>
          </a:xfrm>
          <a:prstGeom prst="rect">
            <a:avLst/>
          </a:prstGeom>
          <a:noFill/>
          <a:ln>
            <a:noFill/>
          </a:ln>
        </p:spPr>
      </p:pic>
      <p:pic>
        <p:nvPicPr>
          <p:cNvPr id="164" name="Google Shape;164;p30"/>
          <p:cNvPicPr preferRelativeResize="0"/>
          <p:nvPr/>
        </p:nvPicPr>
        <p:blipFill rotWithShape="1">
          <a:blip r:embed="rId4">
            <a:alphaModFix/>
          </a:blip>
          <a:srcRect b="4131"/>
          <a:stretch/>
        </p:blipFill>
        <p:spPr>
          <a:xfrm>
            <a:off x="4645725" y="2822650"/>
            <a:ext cx="4124250" cy="2012575"/>
          </a:xfrm>
          <a:prstGeom prst="rect">
            <a:avLst/>
          </a:prstGeom>
          <a:noFill/>
          <a:ln>
            <a:noFill/>
          </a:ln>
        </p:spPr>
      </p:pic>
      <p:sp>
        <p:nvSpPr>
          <p:cNvPr id="165" name="Google Shape;165;p30"/>
          <p:cNvSpPr txBox="1"/>
          <p:nvPr/>
        </p:nvSpPr>
        <p:spPr>
          <a:xfrm>
            <a:off x="0" y="4060600"/>
            <a:ext cx="5564100" cy="12006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r>
              <a:rPr lang="en" sz="600">
                <a:solidFill>
                  <a:schemeClr val="dk1"/>
                </a:solidFill>
              </a:rPr>
              <a:t>[1] J. Smith et al. "Challenges in Modern Power System Modeling," Journal of Electrical Engineering, 2020.</a:t>
            </a:r>
            <a:endParaRPr sz="600">
              <a:solidFill>
                <a:schemeClr val="dk1"/>
              </a:solidFill>
            </a:endParaRPr>
          </a:p>
          <a:p>
            <a:pPr marL="0" lvl="0" indent="0" algn="l" rtl="0">
              <a:spcBef>
                <a:spcPts val="360"/>
              </a:spcBef>
              <a:spcAft>
                <a:spcPts val="0"/>
              </a:spcAft>
              <a:buNone/>
            </a:pPr>
            <a:r>
              <a:rPr lang="en" sz="600">
                <a:solidFill>
                  <a:schemeClr val="dk1"/>
                </a:solidFill>
              </a:rPr>
              <a:t>[2] Siemens. "PSS/E 33.4 Program Operation Manual," Mar 2013.</a:t>
            </a:r>
            <a:endParaRPr sz="600">
              <a:solidFill>
                <a:schemeClr val="dk1"/>
              </a:solidFill>
            </a:endParaRPr>
          </a:p>
          <a:p>
            <a:pPr marL="0" lvl="0" indent="0" algn="l" rtl="0">
              <a:spcBef>
                <a:spcPts val="360"/>
              </a:spcBef>
              <a:spcAft>
                <a:spcPts val="0"/>
              </a:spcAft>
              <a:buNone/>
            </a:pPr>
            <a:r>
              <a:rPr lang="en" sz="600">
                <a:solidFill>
                  <a:schemeClr val="dk1"/>
                </a:solidFill>
              </a:rPr>
              <a:t>[3] J. Duncan, W. D. Glover, M. S. Sarma. "Power Systems Analysis and Control," 5th ed. Cengage Learning, 2012.</a:t>
            </a:r>
            <a:endParaRPr sz="600">
              <a:solidFill>
                <a:schemeClr val="dk1"/>
              </a:solidFill>
            </a:endParaRPr>
          </a:p>
          <a:p>
            <a:pPr marL="0" lvl="0" indent="0" algn="l" rtl="0">
              <a:spcBef>
                <a:spcPts val="360"/>
              </a:spcBef>
              <a:spcAft>
                <a:spcPts val="0"/>
              </a:spcAft>
              <a:buNone/>
            </a:pPr>
            <a:r>
              <a:rPr lang="en" sz="600">
                <a:solidFill>
                  <a:schemeClr val="dk1"/>
                </a:solidFill>
              </a:rPr>
              <a:t>[4] N. C. Kunz, J. J. Moran, A. J. Kellow. "Ethical decision making in the energy sector: Renewable energy, environmental protection, and climate change mitigation," WIREs Energy and Environment, vol. 6, no. 5, e247, 2017.</a:t>
            </a:r>
            <a:endParaRPr sz="600">
              <a:solidFill>
                <a:schemeClr val="dk1"/>
              </a:solidFill>
            </a:endParaRPr>
          </a:p>
          <a:p>
            <a:pPr marL="0" lvl="0" indent="0" algn="l" rtl="0">
              <a:spcBef>
                <a:spcPts val="360"/>
              </a:spcBef>
              <a:spcAft>
                <a:spcPts val="0"/>
              </a:spcAft>
              <a:buNone/>
            </a:pPr>
            <a:r>
              <a:rPr lang="en" sz="600">
                <a:solidFill>
                  <a:schemeClr val="dk1"/>
                </a:solidFill>
              </a:rPr>
              <a:t>[5] D. Sovacool, L. Dworkin, M. Bazilian. "Energy decisions within an applied ethics framework: an analysis of five recent controversies," Energy, Sustainability and Society, vol. 10, no. 1, p. 17, 2020.</a:t>
            </a:r>
            <a:endParaRPr sz="600">
              <a:solidFill>
                <a:schemeClr val="dk1"/>
              </a:solidFill>
            </a:endParaRPr>
          </a:p>
          <a:p>
            <a:pPr marL="0" lvl="0" indent="0" algn="l" rtl="0">
              <a:spcBef>
                <a:spcPts val="0"/>
              </a:spcBef>
              <a:spcAft>
                <a:spcPts val="0"/>
              </a:spcAft>
              <a:buNone/>
            </a:pPr>
            <a:r>
              <a:rPr lang="en" sz="600">
                <a:solidFill>
                  <a:schemeClr val="dk1"/>
                </a:solidFill>
              </a:rPr>
              <a:t>[6] “IEEE 14-Bus System,” Illinois Center for a Smarter Electric Grid. [Online]. Available:</a:t>
            </a:r>
            <a:r>
              <a:rPr lang="en" sz="600" u="sng">
                <a:solidFill>
                  <a:schemeClr val="hlink"/>
                </a:solidFill>
                <a:hlinkClick r:id="rId5"/>
              </a:rPr>
              <a:t> https://icseg.iti.illinois.edu/ieee-14-bus-system/</a:t>
            </a:r>
            <a:r>
              <a:rPr lang="en" sz="600">
                <a:solidFill>
                  <a:schemeClr val="dk1"/>
                </a:solidFill>
              </a:rPr>
              <a:t>.</a:t>
            </a:r>
            <a:endParaRPr sz="600">
              <a:solidFill>
                <a:schemeClr val="dk1"/>
              </a:solidFill>
            </a:endParaRPr>
          </a:p>
          <a:p>
            <a:pPr marL="0" lvl="0" indent="0" algn="l" rtl="0">
              <a:spcBef>
                <a:spcPts val="0"/>
              </a:spcBef>
              <a:spcAft>
                <a:spcPts val="0"/>
              </a:spcAft>
              <a:buNone/>
            </a:pPr>
            <a:endParaRPr sz="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a:t>Network Formulation</a:t>
            </a:r>
            <a:endParaRPr baseline="30000"/>
          </a:p>
        </p:txBody>
      </p:sp>
      <p:sp>
        <p:nvSpPr>
          <p:cNvPr id="171" name="Google Shape;171;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172" name="Google Shape;172;p31"/>
          <p:cNvSpPr txBox="1"/>
          <p:nvPr/>
        </p:nvSpPr>
        <p:spPr>
          <a:xfrm>
            <a:off x="88200" y="1837750"/>
            <a:ext cx="4441800" cy="685500"/>
          </a:xfrm>
          <a:prstGeom prst="rect">
            <a:avLst/>
          </a:prstGeom>
          <a:noFill/>
          <a:ln>
            <a:noFill/>
          </a:ln>
        </p:spPr>
        <p:txBody>
          <a:bodyPr spcFirstLastPara="1" wrap="square" lIns="91425" tIns="91425" rIns="91425" bIns="91425" anchor="t" anchorCtr="0">
            <a:no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2x14 ODEs</a:t>
            </a:r>
            <a:endParaRPr sz="2400">
              <a:solidFill>
                <a:schemeClr val="dk1"/>
              </a:solidFill>
            </a:endParaRPr>
          </a:p>
        </p:txBody>
      </p:sp>
      <p:sp>
        <p:nvSpPr>
          <p:cNvPr id="173" name="Google Shape;173;p31"/>
          <p:cNvSpPr txBox="1"/>
          <p:nvPr/>
        </p:nvSpPr>
        <p:spPr>
          <a:xfrm>
            <a:off x="5494150" y="1837750"/>
            <a:ext cx="3127200" cy="450000"/>
          </a:xfrm>
          <a:prstGeom prst="rect">
            <a:avLst/>
          </a:prstGeom>
          <a:noFill/>
          <a:ln>
            <a:noFill/>
          </a:ln>
        </p:spPr>
        <p:txBody>
          <a:bodyPr spcFirstLastPara="1" wrap="square" lIns="91425" tIns="91425" rIns="91425" bIns="91425" anchor="t" anchorCtr="0">
            <a:no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14x14 Parameters</a:t>
            </a:r>
            <a:endParaRPr sz="2100" b="1">
              <a:solidFill>
                <a:schemeClr val="dk1"/>
              </a:solidFill>
            </a:endParaRPr>
          </a:p>
          <a:p>
            <a:pPr marL="0" lvl="0" indent="0" algn="l" rtl="0">
              <a:spcBef>
                <a:spcPts val="0"/>
              </a:spcBef>
              <a:spcAft>
                <a:spcPts val="0"/>
              </a:spcAft>
              <a:buNone/>
            </a:pPr>
            <a:endParaRPr sz="2100" b="1">
              <a:solidFill>
                <a:schemeClr val="dk1"/>
              </a:solidFill>
            </a:endParaRPr>
          </a:p>
        </p:txBody>
      </p:sp>
      <p:pic>
        <p:nvPicPr>
          <p:cNvPr id="174" name="Google Shape;174;p31"/>
          <p:cNvPicPr preferRelativeResize="0"/>
          <p:nvPr/>
        </p:nvPicPr>
        <p:blipFill rotWithShape="1">
          <a:blip r:embed="rId3">
            <a:alphaModFix/>
          </a:blip>
          <a:srcRect l="5401" b="26166"/>
          <a:stretch/>
        </p:blipFill>
        <p:spPr>
          <a:xfrm>
            <a:off x="4071825" y="-2189002"/>
            <a:ext cx="3459614" cy="1239325"/>
          </a:xfrm>
          <a:prstGeom prst="rect">
            <a:avLst/>
          </a:prstGeom>
          <a:noFill/>
          <a:ln>
            <a:noFill/>
          </a:ln>
        </p:spPr>
      </p:pic>
      <p:sp>
        <p:nvSpPr>
          <p:cNvPr id="175" name="Google Shape;175;p31"/>
          <p:cNvSpPr txBox="1"/>
          <p:nvPr/>
        </p:nvSpPr>
        <p:spPr>
          <a:xfrm>
            <a:off x="199025" y="4701075"/>
            <a:ext cx="8188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dk1"/>
                </a:solidFill>
              </a:rPr>
              <a:t>[3] </a:t>
            </a:r>
            <a:r>
              <a:rPr lang="en" sz="900">
                <a:solidFill>
                  <a:schemeClr val="dk1"/>
                </a:solidFill>
              </a:rPr>
              <a:t>J. Duncan, W. D. Glover, M. S. Sarma. "Power Systems Analysis and Control," 5th ed. Cengage Learning, 2012.</a:t>
            </a:r>
            <a:endParaRPr sz="800">
              <a:solidFill>
                <a:schemeClr val="dk1"/>
              </a:solidFill>
            </a:endParaRPr>
          </a:p>
          <a:p>
            <a:pPr marL="0" lvl="0" indent="0" algn="l" rtl="0">
              <a:spcBef>
                <a:spcPts val="0"/>
              </a:spcBef>
              <a:spcAft>
                <a:spcPts val="0"/>
              </a:spcAft>
              <a:buNone/>
            </a:pPr>
            <a:r>
              <a:rPr lang="en" sz="800">
                <a:solidFill>
                  <a:schemeClr val="dk1"/>
                </a:solidFill>
              </a:rPr>
              <a:t>[17] L. Anton, K. N. R. Islam, J. Laguerta Soler. "Project Milestone 4," Nov 2023.</a:t>
            </a:r>
            <a:endParaRPr sz="800">
              <a:solidFill>
                <a:schemeClr val="dk1"/>
              </a:solidFill>
            </a:endParaRPr>
          </a:p>
        </p:txBody>
      </p:sp>
      <p:sp>
        <p:nvSpPr>
          <p:cNvPr id="176" name="Google Shape;176;p31"/>
          <p:cNvSpPr txBox="1"/>
          <p:nvPr/>
        </p:nvSpPr>
        <p:spPr>
          <a:xfrm>
            <a:off x="88200" y="1279150"/>
            <a:ext cx="2237400" cy="450000"/>
          </a:xfrm>
          <a:prstGeom prst="rect">
            <a:avLst/>
          </a:prstGeom>
          <a:noFill/>
          <a:ln>
            <a:noFill/>
          </a:ln>
        </p:spPr>
        <p:txBody>
          <a:bodyPr spcFirstLastPara="1" wrap="square" lIns="91425" tIns="91425" rIns="91425" bIns="91425" anchor="t" anchorCtr="0">
            <a:no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2x14 Inputs</a:t>
            </a:r>
            <a:endParaRPr>
              <a:solidFill>
                <a:schemeClr val="dk1"/>
              </a:solidFill>
            </a:endParaRPr>
          </a:p>
          <a:p>
            <a:pPr marL="0" lvl="0" indent="0" algn="l" rtl="0">
              <a:spcBef>
                <a:spcPts val="0"/>
              </a:spcBef>
              <a:spcAft>
                <a:spcPts val="0"/>
              </a:spcAft>
              <a:buNone/>
            </a:pPr>
            <a:endParaRPr sz="2400">
              <a:solidFill>
                <a:schemeClr val="dk1"/>
              </a:solidFill>
            </a:endParaRPr>
          </a:p>
        </p:txBody>
      </p:sp>
      <p:sp>
        <p:nvSpPr>
          <p:cNvPr id="177" name="Google Shape;177;p31"/>
          <p:cNvSpPr txBox="1"/>
          <p:nvPr/>
        </p:nvSpPr>
        <p:spPr>
          <a:xfrm>
            <a:off x="88200" y="786488"/>
            <a:ext cx="30000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2x14 States</a:t>
            </a:r>
            <a:endParaRPr/>
          </a:p>
        </p:txBody>
      </p:sp>
      <p:pic>
        <p:nvPicPr>
          <p:cNvPr id="178" name="Google Shape;178;p31" title="[0,0,0,&quot;https://www.codecogs.com/eqnedit.php?latex=u%20%3D%20%5Cbegin%7Bbmatrix%7D%5Ctheta_0%20%26%20V_0%20%26%20V__%7BPV_1%7D%20%26%20%5Ccdots%20%26%20V_%7BPV_4%7D%20%26%20%5Ccdots%20P_%7B2%7D%20%26%20%5Ccdots%20%26%20P_%7B14%7D%20%26%20Q_%7BPQ_1%7D%20%26%20%5Ccdots%20%26%20Q_%7BPQ_9%7D%20%5Cend%7Bbmatrix%7D#0&quot;]"/>
          <p:cNvPicPr preferRelativeResize="0"/>
          <p:nvPr/>
        </p:nvPicPr>
        <p:blipFill>
          <a:blip r:embed="rId4">
            <a:alphaModFix/>
          </a:blip>
          <a:stretch>
            <a:fillRect/>
          </a:stretch>
        </p:blipFill>
        <p:spPr>
          <a:xfrm>
            <a:off x="2325600" y="1439075"/>
            <a:ext cx="6094584" cy="254000"/>
          </a:xfrm>
          <a:prstGeom prst="rect">
            <a:avLst/>
          </a:prstGeom>
          <a:noFill/>
          <a:ln>
            <a:noFill/>
          </a:ln>
        </p:spPr>
      </p:pic>
      <p:pic>
        <p:nvPicPr>
          <p:cNvPr id="179" name="Google Shape;179;p31" title="[0,0,0,&quot;https://www.codecogs.com/eqnedit.php?latex=p%20%3D%20%5Cbegin%7Bbmatrix%7DY_%7B11%7D%20%26%20%5Ccdots%20%26%20Y_%7BNN%7D%20%26%20%20%5Cend%7Bbmatrix%7D#0&quot;]"/>
          <p:cNvPicPr preferRelativeResize="0"/>
          <p:nvPr/>
        </p:nvPicPr>
        <p:blipFill>
          <a:blip r:embed="rId5">
            <a:alphaModFix/>
          </a:blip>
          <a:stretch>
            <a:fillRect/>
          </a:stretch>
        </p:blipFill>
        <p:spPr>
          <a:xfrm>
            <a:off x="6041275" y="2332625"/>
            <a:ext cx="2013554" cy="254000"/>
          </a:xfrm>
          <a:prstGeom prst="rect">
            <a:avLst/>
          </a:prstGeom>
          <a:noFill/>
          <a:ln>
            <a:noFill/>
          </a:ln>
        </p:spPr>
      </p:pic>
      <p:pic>
        <p:nvPicPr>
          <p:cNvPr id="180" name="Google Shape;180;p31" title="[0,0,0,&quot;https://www.codecogs.com/eqnedit.php?latex=x%20%3D%20%5Cbegin%7Bbmatrix%7DP_0%20%26%20Q_0%20%26%20Q_%7BPV_1%7D%20%26%20%5Ccdots%20%26%20Q_%7BPV_4%7D%20%26%20%5Ctheta_2%20%26%20%5Ccdots%20%26%20%5Ctheta_%7B14%7D%20%26%20V_%7BPQ_1%7D%20%26%20%5Ccdots%20%26%20V_%7BPQ_9%7D%20%5Cend%7Bbmatrix%7D#0&quot;]"/>
          <p:cNvPicPr preferRelativeResize="0"/>
          <p:nvPr/>
        </p:nvPicPr>
        <p:blipFill>
          <a:blip r:embed="rId6">
            <a:alphaModFix/>
          </a:blip>
          <a:stretch>
            <a:fillRect/>
          </a:stretch>
        </p:blipFill>
        <p:spPr>
          <a:xfrm>
            <a:off x="2325588" y="913438"/>
            <a:ext cx="5817880" cy="254000"/>
          </a:xfrm>
          <a:prstGeom prst="rect">
            <a:avLst/>
          </a:prstGeom>
          <a:noFill/>
          <a:ln>
            <a:noFill/>
          </a:ln>
        </p:spPr>
      </p:pic>
      <p:pic>
        <p:nvPicPr>
          <p:cNvPr id="181" name="Google Shape;181;p31" title="[0,0,0,&quot;https://www.codecogs.com/eqnedit.php?latex=f_a(x)%20%20%3D%20%5B%20%5Ccdots%5D#0&quot;]"/>
          <p:cNvPicPr preferRelativeResize="0"/>
          <p:nvPr/>
        </p:nvPicPr>
        <p:blipFill>
          <a:blip r:embed="rId7">
            <a:alphaModFix/>
          </a:blip>
          <a:stretch>
            <a:fillRect/>
          </a:stretch>
        </p:blipFill>
        <p:spPr>
          <a:xfrm>
            <a:off x="3459738" y="1964700"/>
            <a:ext cx="1329266" cy="254000"/>
          </a:xfrm>
          <a:prstGeom prst="rect">
            <a:avLst/>
          </a:prstGeom>
          <a:noFill/>
          <a:ln>
            <a:noFill/>
          </a:ln>
        </p:spPr>
      </p:pic>
      <p:pic>
        <p:nvPicPr>
          <p:cNvPr id="182" name="Google Shape;182;p31" title="[0,0,0,&quot;https://www.codecogs.com/eqnedit.php?latex=%5Cfrac%7BdP_i%7D%7Bdt%7D%20%3D%20P_i%20-%20P_%7Binj%7D#0&quot;]"/>
          <p:cNvPicPr preferRelativeResize="0"/>
          <p:nvPr/>
        </p:nvPicPr>
        <p:blipFill>
          <a:blip r:embed="rId8">
            <a:alphaModFix/>
          </a:blip>
          <a:stretch>
            <a:fillRect/>
          </a:stretch>
        </p:blipFill>
        <p:spPr>
          <a:xfrm>
            <a:off x="616175" y="2367775"/>
            <a:ext cx="1425737" cy="450000"/>
          </a:xfrm>
          <a:prstGeom prst="rect">
            <a:avLst/>
          </a:prstGeom>
          <a:noFill/>
          <a:ln>
            <a:noFill/>
          </a:ln>
        </p:spPr>
      </p:pic>
      <p:pic>
        <p:nvPicPr>
          <p:cNvPr id="183" name="Google Shape;183;p31" title="[0,0,0,&quot;https://www.codecogs.com/eqnedit.php?latex=%5Cfrac%7BdQ_%7Bi%7D%7D%7Bdt%7D%20%3D%20Q_i%20-%20Q_%7Binj%7D#0&quot;]"/>
          <p:cNvPicPr preferRelativeResize="0"/>
          <p:nvPr/>
        </p:nvPicPr>
        <p:blipFill>
          <a:blip r:embed="rId9">
            <a:alphaModFix/>
          </a:blip>
          <a:stretch>
            <a:fillRect/>
          </a:stretch>
        </p:blipFill>
        <p:spPr>
          <a:xfrm>
            <a:off x="603350" y="2990400"/>
            <a:ext cx="1425726" cy="423351"/>
          </a:xfrm>
          <a:prstGeom prst="rect">
            <a:avLst/>
          </a:prstGeom>
          <a:noFill/>
          <a:ln>
            <a:noFill/>
          </a:ln>
        </p:spPr>
      </p:pic>
      <p:pic>
        <p:nvPicPr>
          <p:cNvPr id="184" name="Google Shape;184;p31" title="[0,0,0,&quot;https://www.codecogs.com/eqnedit.php?latex=%5Cfrac%7Bd%5Ctheta_i%7D%7Bdt%7D%20%3D%20V_i%20%5Csum_%7Bn%3D1%7D%5E%7BN%7D%20%7CY_%7Bni%7D%7C%20V_n%20%5Ccos(%5Ctheta_i%20-%20%5Ctheta_n%20-%20%5Cangle%20Y_%7Bni%7D)%20-%20P_%7Binj%7D#0&quot;]"/>
          <p:cNvPicPr preferRelativeResize="0"/>
          <p:nvPr/>
        </p:nvPicPr>
        <p:blipFill>
          <a:blip r:embed="rId10">
            <a:alphaModFix/>
          </a:blip>
          <a:stretch>
            <a:fillRect/>
          </a:stretch>
        </p:blipFill>
        <p:spPr>
          <a:xfrm>
            <a:off x="616175" y="3506025"/>
            <a:ext cx="3856209" cy="571500"/>
          </a:xfrm>
          <a:prstGeom prst="rect">
            <a:avLst/>
          </a:prstGeom>
          <a:noFill/>
          <a:ln>
            <a:noFill/>
          </a:ln>
        </p:spPr>
      </p:pic>
      <p:pic>
        <p:nvPicPr>
          <p:cNvPr id="185" name="Google Shape;185;p31" title="[0,0,0,&quot;https://www.codecogs.com/eqnedit.php?latex=%5Cfrac%7BdV_i%7D%7Bdt%7D%20%3D%20V_i%20%5Csum_%7Bn%3D1%7D%5E%7BN%7D%20%7CY_%7Bni%7D%7C%20V_n%20%5Csin(%5Ctheta_i%20-%20%5Ctheta_n%20-%20%5Cangle%20Y_%7Bni%7D)%20-%20Q_%7Binj%7D#0&quot;]"/>
          <p:cNvPicPr preferRelativeResize="0"/>
          <p:nvPr/>
        </p:nvPicPr>
        <p:blipFill>
          <a:blip r:embed="rId11">
            <a:alphaModFix/>
          </a:blip>
          <a:stretch>
            <a:fillRect/>
          </a:stretch>
        </p:blipFill>
        <p:spPr>
          <a:xfrm>
            <a:off x="581874" y="4135350"/>
            <a:ext cx="3886993" cy="571500"/>
          </a:xfrm>
          <a:prstGeom prst="rect">
            <a:avLst/>
          </a:prstGeom>
          <a:noFill/>
          <a:ln>
            <a:noFill/>
          </a:ln>
        </p:spPr>
      </p:pic>
      <p:graphicFrame>
        <p:nvGraphicFramePr>
          <p:cNvPr id="186" name="Google Shape;186;p31"/>
          <p:cNvGraphicFramePr/>
          <p:nvPr/>
        </p:nvGraphicFramePr>
        <p:xfrm>
          <a:off x="5042400" y="2949225"/>
          <a:ext cx="3773175" cy="1645800"/>
        </p:xfrm>
        <a:graphic>
          <a:graphicData uri="http://schemas.openxmlformats.org/drawingml/2006/table">
            <a:tbl>
              <a:tblPr>
                <a:noFill/>
                <a:tableStyleId>{F4A116C8-6783-4C51-8C2D-CC06732E785C}</a:tableStyleId>
              </a:tblPr>
              <a:tblGrid>
                <a:gridCol w="1257725">
                  <a:extLst>
                    <a:ext uri="{9D8B030D-6E8A-4147-A177-3AD203B41FA5}">
                      <a16:colId xmlns:a16="http://schemas.microsoft.com/office/drawing/2014/main" val="20000"/>
                    </a:ext>
                  </a:extLst>
                </a:gridCol>
                <a:gridCol w="1257725">
                  <a:extLst>
                    <a:ext uri="{9D8B030D-6E8A-4147-A177-3AD203B41FA5}">
                      <a16:colId xmlns:a16="http://schemas.microsoft.com/office/drawing/2014/main" val="20001"/>
                    </a:ext>
                  </a:extLst>
                </a:gridCol>
                <a:gridCol w="1257725">
                  <a:extLst>
                    <a:ext uri="{9D8B030D-6E8A-4147-A177-3AD203B41FA5}">
                      <a16:colId xmlns:a16="http://schemas.microsoft.com/office/drawing/2014/main" val="20002"/>
                    </a:ext>
                  </a:extLst>
                </a:gridCol>
              </a:tblGrid>
              <a:tr h="303250">
                <a:tc>
                  <a:txBody>
                    <a:bodyPr/>
                    <a:lstStyle/>
                    <a:p>
                      <a:pPr marL="0" lvl="0" indent="0" algn="ctr" rtl="0">
                        <a:spcBef>
                          <a:spcPts val="0"/>
                        </a:spcBef>
                        <a:spcAft>
                          <a:spcPts val="0"/>
                        </a:spcAft>
                        <a:buNone/>
                      </a:pPr>
                      <a:r>
                        <a:rPr lang="en" sz="1000"/>
                        <a:t>Classification</a:t>
                      </a:r>
                      <a:endParaRPr sz="1000"/>
                    </a:p>
                  </a:txBody>
                  <a:tcPr marL="91425" marR="91425" marT="91425" marB="91425" anchor="ctr"/>
                </a:tc>
                <a:tc>
                  <a:txBody>
                    <a:bodyPr/>
                    <a:lstStyle/>
                    <a:p>
                      <a:pPr marL="0" lvl="0" indent="0" algn="ctr" rtl="0">
                        <a:spcBef>
                          <a:spcPts val="0"/>
                        </a:spcBef>
                        <a:spcAft>
                          <a:spcPts val="0"/>
                        </a:spcAft>
                        <a:buNone/>
                      </a:pPr>
                      <a:r>
                        <a:rPr lang="en" sz="1000"/>
                        <a:t>Knowns</a:t>
                      </a:r>
                      <a:endParaRPr sz="1000"/>
                    </a:p>
                  </a:txBody>
                  <a:tcPr marL="91425" marR="91425" marT="91425" marB="91425" anchor="ctr"/>
                </a:tc>
                <a:tc>
                  <a:txBody>
                    <a:bodyPr/>
                    <a:lstStyle/>
                    <a:p>
                      <a:pPr marL="0" lvl="0" indent="0" algn="ctr" rtl="0">
                        <a:spcBef>
                          <a:spcPts val="0"/>
                        </a:spcBef>
                        <a:spcAft>
                          <a:spcPts val="0"/>
                        </a:spcAft>
                        <a:buNone/>
                      </a:pPr>
                      <a:r>
                        <a:rPr lang="en" sz="1000"/>
                        <a:t>Unknowns</a:t>
                      </a:r>
                      <a:endParaRPr sz="1000"/>
                    </a:p>
                  </a:txBody>
                  <a:tcPr marL="91425" marR="91425" marT="91425" marB="91425" anchor="ctr"/>
                </a:tc>
                <a:extLst>
                  <a:ext uri="{0D108BD9-81ED-4DB2-BD59-A6C34878D82A}">
                    <a16:rowId xmlns:a16="http://schemas.microsoft.com/office/drawing/2014/main" val="10000"/>
                  </a:ext>
                </a:extLst>
              </a:tr>
              <a:tr h="303250">
                <a:tc>
                  <a:txBody>
                    <a:bodyPr/>
                    <a:lstStyle/>
                    <a:p>
                      <a:pPr marL="0" lvl="0" indent="0" algn="ctr" rtl="0">
                        <a:spcBef>
                          <a:spcPts val="0"/>
                        </a:spcBef>
                        <a:spcAft>
                          <a:spcPts val="0"/>
                        </a:spcAft>
                        <a:buNone/>
                      </a:pPr>
                      <a:r>
                        <a:rPr lang="en" sz="1000"/>
                        <a:t>Swing Bus</a:t>
                      </a:r>
                      <a:endParaRPr sz="1000"/>
                    </a:p>
                  </a:txBody>
                  <a:tcPr marL="91425" marR="91425" marT="91425" marB="91425" anchor="ctr"/>
                </a:tc>
                <a:tc>
                  <a:txBody>
                    <a:bodyPr/>
                    <a:lstStyle/>
                    <a:p>
                      <a:pPr marL="0" lvl="0" indent="0" algn="ctr" rtl="0">
                        <a:spcBef>
                          <a:spcPts val="0"/>
                        </a:spcBef>
                        <a:spcAft>
                          <a:spcPts val="0"/>
                        </a:spcAft>
                        <a:buNone/>
                      </a:pPr>
                      <a:r>
                        <a:rPr lang="en" sz="1000"/>
                        <a:t>V, 𝛳</a:t>
                      </a:r>
                      <a:endParaRPr sz="1000"/>
                    </a:p>
                  </a:txBody>
                  <a:tcPr marL="91425" marR="91425" marT="91425" marB="91425" anchor="ctr"/>
                </a:tc>
                <a:tc>
                  <a:txBody>
                    <a:bodyPr/>
                    <a:lstStyle/>
                    <a:p>
                      <a:pPr marL="0" lvl="0" indent="0" algn="ctr" rtl="0">
                        <a:spcBef>
                          <a:spcPts val="0"/>
                        </a:spcBef>
                        <a:spcAft>
                          <a:spcPts val="0"/>
                        </a:spcAft>
                        <a:buNone/>
                      </a:pPr>
                      <a:r>
                        <a:rPr lang="en" sz="1000"/>
                        <a:t>P, Q</a:t>
                      </a:r>
                      <a:endParaRPr sz="1000"/>
                    </a:p>
                  </a:txBody>
                  <a:tcPr marL="91425" marR="91425" marT="91425" marB="91425" anchor="ctr"/>
                </a:tc>
                <a:extLst>
                  <a:ext uri="{0D108BD9-81ED-4DB2-BD59-A6C34878D82A}">
                    <a16:rowId xmlns:a16="http://schemas.microsoft.com/office/drawing/2014/main" val="10001"/>
                  </a:ext>
                </a:extLst>
              </a:tr>
              <a:tr h="466550">
                <a:tc>
                  <a:txBody>
                    <a:bodyPr/>
                    <a:lstStyle/>
                    <a:p>
                      <a:pPr marL="0" lvl="0" indent="0" algn="ctr" rtl="0">
                        <a:spcBef>
                          <a:spcPts val="0"/>
                        </a:spcBef>
                        <a:spcAft>
                          <a:spcPts val="0"/>
                        </a:spcAft>
                        <a:buNone/>
                      </a:pPr>
                      <a:r>
                        <a:rPr lang="en" sz="1000"/>
                        <a:t>PV (Generator Bus)</a:t>
                      </a:r>
                      <a:endParaRPr sz="1000"/>
                    </a:p>
                  </a:txBody>
                  <a:tcPr marL="91425" marR="91425" marT="91425" marB="91425" anchor="ctr"/>
                </a:tc>
                <a:tc>
                  <a:txBody>
                    <a:bodyPr/>
                    <a:lstStyle/>
                    <a:p>
                      <a:pPr marL="0" lvl="0" indent="0" algn="ctr" rtl="0">
                        <a:spcBef>
                          <a:spcPts val="0"/>
                        </a:spcBef>
                        <a:spcAft>
                          <a:spcPts val="0"/>
                        </a:spcAft>
                        <a:buNone/>
                      </a:pPr>
                      <a:r>
                        <a:rPr lang="en" sz="1000"/>
                        <a:t>P, V</a:t>
                      </a:r>
                      <a:endParaRPr sz="1000"/>
                    </a:p>
                  </a:txBody>
                  <a:tcPr marL="91425" marR="91425" marT="91425" marB="91425" anchor="ctr"/>
                </a:tc>
                <a:tc>
                  <a:txBody>
                    <a:bodyPr/>
                    <a:lstStyle/>
                    <a:p>
                      <a:pPr marL="0" lvl="0" indent="0" algn="ctr" rtl="0">
                        <a:spcBef>
                          <a:spcPts val="0"/>
                        </a:spcBef>
                        <a:spcAft>
                          <a:spcPts val="0"/>
                        </a:spcAft>
                        <a:buNone/>
                      </a:pPr>
                      <a:r>
                        <a:rPr lang="en" sz="1000"/>
                        <a:t>Q, </a:t>
                      </a:r>
                      <a:r>
                        <a:rPr lang="en" sz="1000">
                          <a:solidFill>
                            <a:schemeClr val="dk1"/>
                          </a:solidFill>
                        </a:rPr>
                        <a:t>𝛳</a:t>
                      </a:r>
                      <a:endParaRPr sz="1000"/>
                    </a:p>
                  </a:txBody>
                  <a:tcPr marL="91425" marR="91425" marT="91425" marB="91425" anchor="ctr"/>
                </a:tc>
                <a:extLst>
                  <a:ext uri="{0D108BD9-81ED-4DB2-BD59-A6C34878D82A}">
                    <a16:rowId xmlns:a16="http://schemas.microsoft.com/office/drawing/2014/main" val="10002"/>
                  </a:ext>
                </a:extLst>
              </a:tr>
              <a:tr h="466550">
                <a:tc>
                  <a:txBody>
                    <a:bodyPr/>
                    <a:lstStyle/>
                    <a:p>
                      <a:pPr marL="0" lvl="0" indent="0" algn="ctr" rtl="0">
                        <a:spcBef>
                          <a:spcPts val="0"/>
                        </a:spcBef>
                        <a:spcAft>
                          <a:spcPts val="0"/>
                        </a:spcAft>
                        <a:buClr>
                          <a:schemeClr val="dk1"/>
                        </a:buClr>
                        <a:buSzPts val="1100"/>
                        <a:buFont typeface="Arial"/>
                        <a:buNone/>
                      </a:pPr>
                      <a:r>
                        <a:rPr lang="en" sz="1000">
                          <a:solidFill>
                            <a:schemeClr val="dk1"/>
                          </a:solidFill>
                        </a:rPr>
                        <a:t>PQ (Load Bus)</a:t>
                      </a:r>
                      <a:endParaRPr sz="1000">
                        <a:solidFill>
                          <a:schemeClr val="dk1"/>
                        </a:solidFill>
                      </a:endParaRPr>
                    </a:p>
                    <a:p>
                      <a:pPr marL="0" lvl="0" indent="0" algn="ctr" rtl="0">
                        <a:spcBef>
                          <a:spcPts val="0"/>
                        </a:spcBef>
                        <a:spcAft>
                          <a:spcPts val="0"/>
                        </a:spcAft>
                        <a:buNone/>
                      </a:pPr>
                      <a:endParaRPr sz="1000"/>
                    </a:p>
                  </a:txBody>
                  <a:tcPr marL="91425" marR="91425" marT="91425" marB="91425" anchor="ctr"/>
                </a:tc>
                <a:tc>
                  <a:txBody>
                    <a:bodyPr/>
                    <a:lstStyle/>
                    <a:p>
                      <a:pPr marL="0" lvl="0" indent="0" algn="ctr" rtl="0">
                        <a:spcBef>
                          <a:spcPts val="0"/>
                        </a:spcBef>
                        <a:spcAft>
                          <a:spcPts val="0"/>
                        </a:spcAft>
                        <a:buNone/>
                      </a:pPr>
                      <a:r>
                        <a:rPr lang="en" sz="1000"/>
                        <a:t>P, Q</a:t>
                      </a:r>
                      <a:endParaRPr sz="1000"/>
                    </a:p>
                  </a:txBody>
                  <a:tcPr marL="91425" marR="91425" marT="91425" marB="91425" anchor="ctr"/>
                </a:tc>
                <a:tc>
                  <a:txBody>
                    <a:bodyPr/>
                    <a:lstStyle/>
                    <a:p>
                      <a:pPr marL="0" lvl="0" indent="0" algn="ctr" rtl="0">
                        <a:spcBef>
                          <a:spcPts val="0"/>
                        </a:spcBef>
                        <a:spcAft>
                          <a:spcPts val="0"/>
                        </a:spcAft>
                        <a:buNone/>
                      </a:pPr>
                      <a:r>
                        <a:rPr lang="en" sz="1000"/>
                        <a:t>V, </a:t>
                      </a:r>
                      <a:r>
                        <a:rPr lang="en" sz="1000">
                          <a:solidFill>
                            <a:schemeClr val="dk1"/>
                          </a:solidFill>
                        </a:rPr>
                        <a:t>𝛳</a:t>
                      </a:r>
                      <a:endParaRPr sz="1000"/>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sz="2300"/>
              <a:t>Synchronous Machine Type III</a:t>
            </a:r>
            <a:r>
              <a:rPr lang="en" sz="2300" baseline="-25000"/>
              <a:t>2 </a:t>
            </a:r>
            <a:r>
              <a:rPr lang="en" sz="2300"/>
              <a:t>Formulation</a:t>
            </a:r>
            <a:endParaRPr sz="2300" baseline="30000"/>
          </a:p>
        </p:txBody>
      </p:sp>
      <p:sp>
        <p:nvSpPr>
          <p:cNvPr id="192" name="Google Shape;192;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93" name="Google Shape;193;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94" name="Google Shape;194;p32" title="[0,0,0,&quot;https://www.codecogs.com/eqnedit.php?latex=P_%7Be%7D%20%3D%20(v_%7Bq%7D%20%2B%20r_%7Ba%7Di_%7Bq%7D)i_%7Bq%7D%20%2B%20(v_%7Bd%7D%20%2B%20r_%7Ba%7Di_%7Bd%7D)i_%7Bd%7D#0&quot;]"/>
          <p:cNvPicPr preferRelativeResize="0"/>
          <p:nvPr/>
        </p:nvPicPr>
        <p:blipFill>
          <a:blip r:embed="rId3">
            <a:alphaModFix/>
          </a:blip>
          <a:stretch>
            <a:fillRect/>
          </a:stretch>
        </p:blipFill>
        <p:spPr>
          <a:xfrm>
            <a:off x="5422475" y="2364250"/>
            <a:ext cx="3185545" cy="237500"/>
          </a:xfrm>
          <a:prstGeom prst="rect">
            <a:avLst/>
          </a:prstGeom>
          <a:noFill/>
          <a:ln>
            <a:noFill/>
          </a:ln>
        </p:spPr>
      </p:pic>
      <p:pic>
        <p:nvPicPr>
          <p:cNvPr id="195" name="Google Shape;195;p32" title="[0,0,0,&quot;https://www.codecogs.com/eqnedit.php?latex=v_%7Bd%7D%20%3D%20V%20%5Csin(%5Cdelta%20-%20%5Ctheta)#0&quot;]"/>
          <p:cNvPicPr preferRelativeResize="0"/>
          <p:nvPr/>
        </p:nvPicPr>
        <p:blipFill>
          <a:blip r:embed="rId4">
            <a:alphaModFix/>
          </a:blip>
          <a:stretch>
            <a:fillRect/>
          </a:stretch>
        </p:blipFill>
        <p:spPr>
          <a:xfrm>
            <a:off x="5375175" y="2892538"/>
            <a:ext cx="1581599" cy="221301"/>
          </a:xfrm>
          <a:prstGeom prst="rect">
            <a:avLst/>
          </a:prstGeom>
          <a:noFill/>
          <a:ln>
            <a:noFill/>
          </a:ln>
        </p:spPr>
      </p:pic>
      <p:pic>
        <p:nvPicPr>
          <p:cNvPr id="196" name="Google Shape;196;p32" title="[0,0,0,&quot;https://www.codecogs.com/eqnedit.php?latex=v_%7Bq%7D%20%3D%20V%20%5Ccos(%5Cdelta%20-%20%5Ctheta)#0&quot;]"/>
          <p:cNvPicPr preferRelativeResize="0"/>
          <p:nvPr/>
        </p:nvPicPr>
        <p:blipFill>
          <a:blip r:embed="rId5">
            <a:alphaModFix/>
          </a:blip>
          <a:stretch>
            <a:fillRect/>
          </a:stretch>
        </p:blipFill>
        <p:spPr>
          <a:xfrm>
            <a:off x="5376675" y="3439350"/>
            <a:ext cx="1578599" cy="222781"/>
          </a:xfrm>
          <a:prstGeom prst="rect">
            <a:avLst/>
          </a:prstGeom>
          <a:noFill/>
          <a:ln>
            <a:noFill/>
          </a:ln>
        </p:spPr>
      </p:pic>
      <p:sp>
        <p:nvSpPr>
          <p:cNvPr id="197" name="Google Shape;197;p32"/>
          <p:cNvSpPr txBox="1"/>
          <p:nvPr/>
        </p:nvSpPr>
        <p:spPr>
          <a:xfrm>
            <a:off x="245300" y="718400"/>
            <a:ext cx="18369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3 States </a:t>
            </a:r>
            <a:r>
              <a:rPr lang="en" sz="1800" b="1">
                <a:solidFill>
                  <a:schemeClr val="dk1"/>
                </a:solidFill>
              </a:rPr>
              <a:t>  </a:t>
            </a:r>
            <a:endParaRPr sz="2400">
              <a:solidFill>
                <a:schemeClr val="dk1"/>
              </a:solidFill>
            </a:endParaRPr>
          </a:p>
        </p:txBody>
      </p:sp>
      <p:sp>
        <p:nvSpPr>
          <p:cNvPr id="198" name="Google Shape;198;p32"/>
          <p:cNvSpPr txBox="1"/>
          <p:nvPr/>
        </p:nvSpPr>
        <p:spPr>
          <a:xfrm>
            <a:off x="4880550" y="743788"/>
            <a:ext cx="45399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Parameters </a:t>
            </a:r>
            <a:endParaRPr sz="2100" b="1">
              <a:solidFill>
                <a:schemeClr val="dk1"/>
              </a:solidFill>
            </a:endParaRPr>
          </a:p>
        </p:txBody>
      </p:sp>
      <p:sp>
        <p:nvSpPr>
          <p:cNvPr id="199" name="Google Shape;199;p32"/>
          <p:cNvSpPr txBox="1"/>
          <p:nvPr/>
        </p:nvSpPr>
        <p:spPr>
          <a:xfrm>
            <a:off x="151650" y="4566125"/>
            <a:ext cx="5417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chemeClr val="dk1"/>
                </a:solidFill>
              </a:rPr>
              <a:t>[17] L. Anton, K. N. R. Islam, J. Laguerta Soler. "Project Milestone 4," Nov 2023.</a:t>
            </a:r>
            <a:endParaRPr sz="800">
              <a:solidFill>
                <a:schemeClr val="dk1"/>
              </a:solidFill>
            </a:endParaRPr>
          </a:p>
          <a:p>
            <a:pPr marL="0" lvl="0" indent="0" algn="l" rtl="0">
              <a:spcBef>
                <a:spcPts val="360"/>
              </a:spcBef>
              <a:spcAft>
                <a:spcPts val="0"/>
              </a:spcAft>
              <a:buNone/>
            </a:pPr>
            <a:r>
              <a:rPr lang="en" sz="900">
                <a:solidFill>
                  <a:schemeClr val="dk1"/>
                </a:solidFill>
              </a:rPr>
              <a:t>[3] J. Duncan, W. D. Glover, M. S. Sarma. "Power Systems Analysis and Control," 5th ed. Cengage Learning, 2012.</a:t>
            </a:r>
            <a:endParaRPr sz="800">
              <a:solidFill>
                <a:schemeClr val="dk1"/>
              </a:solidFill>
            </a:endParaRPr>
          </a:p>
        </p:txBody>
      </p:sp>
      <p:sp>
        <p:nvSpPr>
          <p:cNvPr id="200" name="Google Shape;200;p32"/>
          <p:cNvSpPr txBox="1"/>
          <p:nvPr/>
        </p:nvSpPr>
        <p:spPr>
          <a:xfrm>
            <a:off x="232350" y="1163450"/>
            <a:ext cx="45399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3 Inputs </a:t>
            </a:r>
            <a:endParaRPr sz="2700" b="1">
              <a:solidFill>
                <a:schemeClr val="dk1"/>
              </a:solidFill>
            </a:endParaRPr>
          </a:p>
        </p:txBody>
      </p:sp>
      <p:sp>
        <p:nvSpPr>
          <p:cNvPr id="201" name="Google Shape;201;p32"/>
          <p:cNvSpPr txBox="1"/>
          <p:nvPr/>
        </p:nvSpPr>
        <p:spPr>
          <a:xfrm>
            <a:off x="737600" y="4224200"/>
            <a:ext cx="1713600" cy="2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 </a:t>
            </a:r>
            <a:endParaRPr sz="2400"/>
          </a:p>
        </p:txBody>
      </p:sp>
      <p:sp>
        <p:nvSpPr>
          <p:cNvPr id="202" name="Google Shape;202;p32"/>
          <p:cNvSpPr txBox="1"/>
          <p:nvPr/>
        </p:nvSpPr>
        <p:spPr>
          <a:xfrm>
            <a:off x="232350" y="1696525"/>
            <a:ext cx="29754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3 ODEs </a:t>
            </a:r>
            <a:endParaRPr sz="1700" b="1"/>
          </a:p>
        </p:txBody>
      </p:sp>
      <p:sp>
        <p:nvSpPr>
          <p:cNvPr id="203" name="Google Shape;203;p32"/>
          <p:cNvSpPr txBox="1"/>
          <p:nvPr/>
        </p:nvSpPr>
        <p:spPr>
          <a:xfrm>
            <a:off x="5375175" y="1702550"/>
            <a:ext cx="1887600" cy="5079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r>
              <a:rPr lang="en" sz="2100" b="1">
                <a:solidFill>
                  <a:schemeClr val="dk1"/>
                </a:solidFill>
              </a:rPr>
              <a:t>Where: </a:t>
            </a:r>
            <a:endParaRPr sz="1700">
              <a:solidFill>
                <a:schemeClr val="dk1"/>
              </a:solidFill>
            </a:endParaRPr>
          </a:p>
        </p:txBody>
      </p:sp>
      <p:pic>
        <p:nvPicPr>
          <p:cNvPr id="204" name="Google Shape;204;p32" title="[0,0,0,&quot;https://www.codecogs.com/eqnedit.php?latex=i_%7Bd%7D%20%3D%20%5Cfrac%7BPv_%7Bd%7D%2BQv_%7Bq%7D%7D%7Bv_%7Bd%7D%5E2%20%2B%20v_%7Bq%7D%5E2%7D#0&quot;]"/>
          <p:cNvPicPr preferRelativeResize="0"/>
          <p:nvPr/>
        </p:nvPicPr>
        <p:blipFill>
          <a:blip r:embed="rId6">
            <a:alphaModFix/>
          </a:blip>
          <a:stretch>
            <a:fillRect/>
          </a:stretch>
        </p:blipFill>
        <p:spPr>
          <a:xfrm>
            <a:off x="7462475" y="2722276"/>
            <a:ext cx="1425049" cy="526533"/>
          </a:xfrm>
          <a:prstGeom prst="rect">
            <a:avLst/>
          </a:prstGeom>
          <a:noFill/>
          <a:ln>
            <a:noFill/>
          </a:ln>
        </p:spPr>
      </p:pic>
      <p:pic>
        <p:nvPicPr>
          <p:cNvPr id="205" name="Google Shape;205;p32" title="[0,0,0,&quot;https://www.codecogs.com/eqnedit.php?latex=i_%7Bq%7D%20%3D%20%5Cfrac%7BPv_%7Bq%7D%20-%20Qv_%7Bd%7D%7D%7Bv_%7Bd%7D%5E2%20%2B%20v_%7Bq%7D%5E2%7D#0&quot;]"/>
          <p:cNvPicPr preferRelativeResize="0"/>
          <p:nvPr/>
        </p:nvPicPr>
        <p:blipFill>
          <a:blip r:embed="rId7">
            <a:alphaModFix/>
          </a:blip>
          <a:stretch>
            <a:fillRect/>
          </a:stretch>
        </p:blipFill>
        <p:spPr>
          <a:xfrm>
            <a:off x="7419450" y="3297025"/>
            <a:ext cx="1393601" cy="514846"/>
          </a:xfrm>
          <a:prstGeom prst="rect">
            <a:avLst/>
          </a:prstGeom>
          <a:noFill/>
          <a:ln>
            <a:noFill/>
          </a:ln>
        </p:spPr>
      </p:pic>
      <p:pic>
        <p:nvPicPr>
          <p:cNvPr id="206" name="Google Shape;206;p32" title="[0,0,0,&quot;https://www.codecogs.com/eqnedit.php?latex=%5Cfrac%7Bde'_q%7D%7Bdt%7D%20%3D%20%5Cfrac%7B1%7D%7BT'_%7Bdo%7D%7D%20(v_%7Bf_i%7D%20-%20e'_q%20-%20(x_d%20-%20x'_d)i_d)#0&quot;]"/>
          <p:cNvPicPr preferRelativeResize="0"/>
          <p:nvPr/>
        </p:nvPicPr>
        <p:blipFill>
          <a:blip r:embed="rId8">
            <a:alphaModFix/>
          </a:blip>
          <a:stretch>
            <a:fillRect/>
          </a:stretch>
        </p:blipFill>
        <p:spPr>
          <a:xfrm>
            <a:off x="737600" y="3390449"/>
            <a:ext cx="2838002" cy="500583"/>
          </a:xfrm>
          <a:prstGeom prst="rect">
            <a:avLst/>
          </a:prstGeom>
          <a:noFill/>
          <a:ln>
            <a:noFill/>
          </a:ln>
        </p:spPr>
      </p:pic>
      <p:pic>
        <p:nvPicPr>
          <p:cNvPr id="207" name="Google Shape;207;p32" title="[0,0,0,&quot;https://www.codecogs.com/eqnedit.php?latex=x%20%3D%20%5B%5Cdelta%2C%20%5Comega%2C%20e'_%7Bq%7D%5D#0&quot;]"/>
          <p:cNvPicPr preferRelativeResize="0"/>
          <p:nvPr/>
        </p:nvPicPr>
        <p:blipFill>
          <a:blip r:embed="rId9">
            <a:alphaModFix/>
          </a:blip>
          <a:stretch>
            <a:fillRect/>
          </a:stretch>
        </p:blipFill>
        <p:spPr>
          <a:xfrm>
            <a:off x="1951238" y="825963"/>
            <a:ext cx="1102126" cy="254000"/>
          </a:xfrm>
          <a:prstGeom prst="rect">
            <a:avLst/>
          </a:prstGeom>
          <a:noFill/>
          <a:ln>
            <a:noFill/>
          </a:ln>
        </p:spPr>
      </p:pic>
      <p:pic>
        <p:nvPicPr>
          <p:cNvPr id="208" name="Google Shape;208;p32" title="[0,0,0,&quot;https://www.codecogs.com/eqnedit.php?latex=f_%7Bd%7D(x)%20%3D%20%5B%5Ccdots%5D#0&quot;]"/>
          <p:cNvPicPr preferRelativeResize="0"/>
          <p:nvPr/>
        </p:nvPicPr>
        <p:blipFill>
          <a:blip r:embed="rId10">
            <a:alphaModFix/>
          </a:blip>
          <a:stretch>
            <a:fillRect/>
          </a:stretch>
        </p:blipFill>
        <p:spPr>
          <a:xfrm>
            <a:off x="3207617" y="1829500"/>
            <a:ext cx="1325879" cy="254000"/>
          </a:xfrm>
          <a:prstGeom prst="rect">
            <a:avLst/>
          </a:prstGeom>
          <a:noFill/>
          <a:ln>
            <a:noFill/>
          </a:ln>
        </p:spPr>
      </p:pic>
      <p:pic>
        <p:nvPicPr>
          <p:cNvPr id="209" name="Google Shape;209;p32" title="[0,0,0,&quot;https://www.codecogs.com/eqnedit.php?latex=%5Cfrac%7Bd%5Cdelta%7D%7Bdt%7D%20%3D%20%5Comega_s(%5Comega%20-%20%5Comega_0)#0&quot;]"/>
          <p:cNvPicPr preferRelativeResize="0"/>
          <p:nvPr/>
        </p:nvPicPr>
        <p:blipFill>
          <a:blip r:embed="rId11">
            <a:alphaModFix/>
          </a:blip>
          <a:stretch>
            <a:fillRect/>
          </a:stretch>
        </p:blipFill>
        <p:spPr>
          <a:xfrm>
            <a:off x="772700" y="2240100"/>
            <a:ext cx="1578600" cy="475259"/>
          </a:xfrm>
          <a:prstGeom prst="rect">
            <a:avLst/>
          </a:prstGeom>
          <a:noFill/>
          <a:ln>
            <a:noFill/>
          </a:ln>
        </p:spPr>
      </p:pic>
      <p:pic>
        <p:nvPicPr>
          <p:cNvPr id="210" name="Google Shape;210;p32" title="[0,0,0,&quot;https://www.codecogs.com/eqnedit.php?latex=%5Cfrac%7Bd%5Comega%7D%7Bdt%7D%20%3D%20%5Cfrac%7B1%7D%7BJ%7D%20(P_%7Bm%7D%20-%20P_%7Be%7D%20-%20D(%5Comega%20-%20%5Comega_0))#0&quot;]"/>
          <p:cNvPicPr preferRelativeResize="0"/>
          <p:nvPr/>
        </p:nvPicPr>
        <p:blipFill>
          <a:blip r:embed="rId12">
            <a:alphaModFix/>
          </a:blip>
          <a:stretch>
            <a:fillRect/>
          </a:stretch>
        </p:blipFill>
        <p:spPr>
          <a:xfrm>
            <a:off x="744475" y="2833050"/>
            <a:ext cx="2837999" cy="444424"/>
          </a:xfrm>
          <a:prstGeom prst="rect">
            <a:avLst/>
          </a:prstGeom>
          <a:noFill/>
          <a:ln>
            <a:noFill/>
          </a:ln>
        </p:spPr>
      </p:pic>
      <p:pic>
        <p:nvPicPr>
          <p:cNvPr id="211" name="Google Shape;211;p32" title="[0,0,0,&quot;https://www.codecogs.com/eqnedit.php?latex=p%20%3D%20%5Bx_d%2C%20x_d'%2C%20T'_%7Bd0%7D%2C%20J%2C%20D%2C%20%5Comega_s%2C%20r_a%2C%5Comega_%7B0%7D%5D%20#0&quot;]"/>
          <p:cNvPicPr preferRelativeResize="0"/>
          <p:nvPr/>
        </p:nvPicPr>
        <p:blipFill>
          <a:blip r:embed="rId13">
            <a:alphaModFix/>
          </a:blip>
          <a:stretch>
            <a:fillRect/>
          </a:stretch>
        </p:blipFill>
        <p:spPr>
          <a:xfrm>
            <a:off x="5420900" y="1205500"/>
            <a:ext cx="3096536" cy="254000"/>
          </a:xfrm>
          <a:prstGeom prst="rect">
            <a:avLst/>
          </a:prstGeom>
          <a:noFill/>
          <a:ln>
            <a:noFill/>
          </a:ln>
        </p:spPr>
      </p:pic>
      <p:pic>
        <p:nvPicPr>
          <p:cNvPr id="212" name="Google Shape;212;p32" title="[0,0,0,&quot;https://www.codecogs.com/eqnedit.php?latex=u%20%3D%20%5B%20P%2C%20%20Q%2CV%2C%5Ctheta%2Cp_%7Bm%7D%2C%20v_%7Bf%7D%5D%20#0&quot;]"/>
          <p:cNvPicPr preferRelativeResize="0"/>
          <p:nvPr/>
        </p:nvPicPr>
        <p:blipFill>
          <a:blip r:embed="rId14">
            <a:alphaModFix/>
          </a:blip>
          <a:stretch>
            <a:fillRect/>
          </a:stretch>
        </p:blipFill>
        <p:spPr>
          <a:xfrm>
            <a:off x="1951250" y="1334413"/>
            <a:ext cx="2243116" cy="25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a:t>System Formulation</a:t>
            </a:r>
            <a:endParaRPr baseline="30000"/>
          </a:p>
        </p:txBody>
      </p:sp>
      <p:sp>
        <p:nvSpPr>
          <p:cNvPr id="218" name="Google Shape;218;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19" name="Google Shape;219;p33" title="[0,0,0,&quot;https://www.codecogs.com/eqnedit.php?latex=x_d%20%3D%20%5B%20x_%7Bmachine_1%7D%2C...%2C%20x_%7Bmachine5%7D%5D%20#0&quot;]"/>
          <p:cNvPicPr preferRelativeResize="0"/>
          <p:nvPr/>
        </p:nvPicPr>
        <p:blipFill>
          <a:blip r:embed="rId3">
            <a:alphaModFix/>
          </a:blip>
          <a:stretch>
            <a:fillRect/>
          </a:stretch>
        </p:blipFill>
        <p:spPr>
          <a:xfrm>
            <a:off x="261100" y="1100576"/>
            <a:ext cx="2722226" cy="233334"/>
          </a:xfrm>
          <a:prstGeom prst="rect">
            <a:avLst/>
          </a:prstGeom>
          <a:noFill/>
          <a:ln>
            <a:noFill/>
          </a:ln>
        </p:spPr>
      </p:pic>
      <p:pic>
        <p:nvPicPr>
          <p:cNvPr id="220" name="Google Shape;220;p33" title="[0,0,0,&quot;https://www.codecogs.com/eqnedit.php?latex=x_a%20%3D%20x_%7Bnetwork%7D#0&quot;]"/>
          <p:cNvPicPr preferRelativeResize="0"/>
          <p:nvPr/>
        </p:nvPicPr>
        <p:blipFill>
          <a:blip r:embed="rId4">
            <a:alphaModFix/>
          </a:blip>
          <a:stretch>
            <a:fillRect/>
          </a:stretch>
        </p:blipFill>
        <p:spPr>
          <a:xfrm>
            <a:off x="3222250" y="1171130"/>
            <a:ext cx="1473174" cy="162470"/>
          </a:xfrm>
          <a:prstGeom prst="rect">
            <a:avLst/>
          </a:prstGeom>
          <a:noFill/>
          <a:ln>
            <a:noFill/>
          </a:ln>
        </p:spPr>
      </p:pic>
      <p:pic>
        <p:nvPicPr>
          <p:cNvPr id="221" name="Google Shape;221;p33" title="[0,0,0,&quot;https://www.codecogs.com/eqnedit.php?latex=x%20%3D%20%5Bx_%7Bd%7D%2C%20x_%7Ba%7D%5D#0&quot;]"/>
          <p:cNvPicPr preferRelativeResize="0"/>
          <p:nvPr/>
        </p:nvPicPr>
        <p:blipFill>
          <a:blip r:embed="rId5">
            <a:alphaModFix/>
          </a:blip>
          <a:stretch>
            <a:fillRect/>
          </a:stretch>
        </p:blipFill>
        <p:spPr>
          <a:xfrm>
            <a:off x="2132887" y="1755213"/>
            <a:ext cx="1374733" cy="296700"/>
          </a:xfrm>
          <a:prstGeom prst="rect">
            <a:avLst/>
          </a:prstGeom>
          <a:noFill/>
          <a:ln>
            <a:noFill/>
          </a:ln>
        </p:spPr>
      </p:pic>
      <p:sp>
        <p:nvSpPr>
          <p:cNvPr id="222" name="Google Shape;222;p33"/>
          <p:cNvSpPr txBox="1"/>
          <p:nvPr/>
        </p:nvSpPr>
        <p:spPr>
          <a:xfrm>
            <a:off x="-778437" y="-484200"/>
            <a:ext cx="15309600" cy="60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pic>
        <p:nvPicPr>
          <p:cNvPr id="223" name="Google Shape;223;p33" title="[0,0,0,&quot;https://www.codecogs.com/eqnedit.php?latex=p_d%20%3D%20%5B%20p_%7Bmachine_1%7D%2C...%2C%20p_%7Bmachine5%7D%5D%20#0&quot;]"/>
          <p:cNvPicPr preferRelativeResize="0"/>
          <p:nvPr/>
        </p:nvPicPr>
        <p:blipFill>
          <a:blip r:embed="rId6">
            <a:alphaModFix/>
          </a:blip>
          <a:stretch>
            <a:fillRect/>
          </a:stretch>
        </p:blipFill>
        <p:spPr>
          <a:xfrm>
            <a:off x="4968150" y="1113674"/>
            <a:ext cx="2499901" cy="216864"/>
          </a:xfrm>
          <a:prstGeom prst="rect">
            <a:avLst/>
          </a:prstGeom>
          <a:noFill/>
          <a:ln>
            <a:noFill/>
          </a:ln>
        </p:spPr>
      </p:pic>
      <p:pic>
        <p:nvPicPr>
          <p:cNvPr id="224" name="Google Shape;224;p33" title="[0,0,0,&quot;https://www.codecogs.com/eqnedit.php?latex=p_a%20%3D%20p_%7Bnetwork%7D#0&quot;]"/>
          <p:cNvPicPr preferRelativeResize="0"/>
          <p:nvPr/>
        </p:nvPicPr>
        <p:blipFill>
          <a:blip r:embed="rId7">
            <a:alphaModFix/>
          </a:blip>
          <a:stretch>
            <a:fillRect/>
          </a:stretch>
        </p:blipFill>
        <p:spPr>
          <a:xfrm>
            <a:off x="7601275" y="1143950"/>
            <a:ext cx="1363065" cy="162475"/>
          </a:xfrm>
          <a:prstGeom prst="rect">
            <a:avLst/>
          </a:prstGeom>
          <a:noFill/>
          <a:ln>
            <a:noFill/>
          </a:ln>
        </p:spPr>
      </p:pic>
      <p:pic>
        <p:nvPicPr>
          <p:cNvPr id="225" name="Google Shape;225;p33" title="[0,0,0,&quot;https://www.codecogs.com/eqnedit.php?latex=p%20%3D%20%5Bp_%7Bd%7D%2C%20p_%7Ba%7D%5D#0&quot;]"/>
          <p:cNvPicPr preferRelativeResize="0"/>
          <p:nvPr/>
        </p:nvPicPr>
        <p:blipFill>
          <a:blip r:embed="rId8">
            <a:alphaModFix/>
          </a:blip>
          <a:stretch>
            <a:fillRect/>
          </a:stretch>
        </p:blipFill>
        <p:spPr>
          <a:xfrm>
            <a:off x="6692425" y="1713975"/>
            <a:ext cx="1142999" cy="254000"/>
          </a:xfrm>
          <a:prstGeom prst="rect">
            <a:avLst/>
          </a:prstGeom>
          <a:noFill/>
          <a:ln>
            <a:noFill/>
          </a:ln>
        </p:spPr>
      </p:pic>
      <p:pic>
        <p:nvPicPr>
          <p:cNvPr id="226" name="Google Shape;226;p33" title="[0,0,0,&quot;https://www.codecogs.com/eqnedit.php?latex=u_d%20%3D%20%5B%20u_%7Bmachine_1%7D%2C...%2C%20u_%7Bmachine5%7D%5D%20#0&quot;]"/>
          <p:cNvPicPr preferRelativeResize="0"/>
          <p:nvPr/>
        </p:nvPicPr>
        <p:blipFill>
          <a:blip r:embed="rId9">
            <a:alphaModFix/>
          </a:blip>
          <a:stretch>
            <a:fillRect/>
          </a:stretch>
        </p:blipFill>
        <p:spPr>
          <a:xfrm>
            <a:off x="277875" y="2498188"/>
            <a:ext cx="2963332" cy="254000"/>
          </a:xfrm>
          <a:prstGeom prst="rect">
            <a:avLst/>
          </a:prstGeom>
          <a:noFill/>
          <a:ln>
            <a:noFill/>
          </a:ln>
        </p:spPr>
      </p:pic>
      <p:pic>
        <p:nvPicPr>
          <p:cNvPr id="227" name="Google Shape;227;p33" title="[0,0,0,&quot;https://www.codecogs.com/eqnedit.php?latex=u_a%20%3D%20u_%7Bnetwork%7D#0&quot;]"/>
          <p:cNvPicPr preferRelativeResize="0"/>
          <p:nvPr/>
        </p:nvPicPr>
        <p:blipFill>
          <a:blip r:embed="rId10">
            <a:alphaModFix/>
          </a:blip>
          <a:stretch>
            <a:fillRect/>
          </a:stretch>
        </p:blipFill>
        <p:spPr>
          <a:xfrm>
            <a:off x="3554475" y="2580825"/>
            <a:ext cx="1592099" cy="175344"/>
          </a:xfrm>
          <a:prstGeom prst="rect">
            <a:avLst/>
          </a:prstGeom>
          <a:noFill/>
          <a:ln>
            <a:noFill/>
          </a:ln>
        </p:spPr>
      </p:pic>
      <p:pic>
        <p:nvPicPr>
          <p:cNvPr id="228" name="Google Shape;228;p33" title="[0,0,0,&quot;https://www.codecogs.com/eqnedit.php?latex=u%20%3D%20%5Bu_%7Bd%7D%2C%20u_%7Ba%7D%5D#0&quot;]"/>
          <p:cNvPicPr preferRelativeResize="0"/>
          <p:nvPr/>
        </p:nvPicPr>
        <p:blipFill>
          <a:blip r:embed="rId11">
            <a:alphaModFix/>
          </a:blip>
          <a:stretch>
            <a:fillRect/>
          </a:stretch>
        </p:blipFill>
        <p:spPr>
          <a:xfrm>
            <a:off x="2292275" y="3090650"/>
            <a:ext cx="1178559" cy="254000"/>
          </a:xfrm>
          <a:prstGeom prst="rect">
            <a:avLst/>
          </a:prstGeom>
          <a:noFill/>
          <a:ln>
            <a:noFill/>
          </a:ln>
        </p:spPr>
      </p:pic>
      <p:sp>
        <p:nvSpPr>
          <p:cNvPr id="229" name="Google Shape;229;p33"/>
          <p:cNvSpPr txBox="1"/>
          <p:nvPr/>
        </p:nvSpPr>
        <p:spPr>
          <a:xfrm>
            <a:off x="-46400" y="558075"/>
            <a:ext cx="38172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3x5 + 2x14 States</a:t>
            </a:r>
            <a:r>
              <a:rPr lang="en" sz="2100" b="1" baseline="30000">
                <a:solidFill>
                  <a:schemeClr val="dk1"/>
                </a:solidFill>
              </a:rPr>
              <a:t>[17]</a:t>
            </a:r>
            <a:r>
              <a:rPr lang="en" sz="2100" b="1">
                <a:solidFill>
                  <a:schemeClr val="dk1"/>
                </a:solidFill>
              </a:rPr>
              <a:t> </a:t>
            </a:r>
            <a:r>
              <a:rPr lang="en" sz="1800" b="1">
                <a:solidFill>
                  <a:schemeClr val="dk1"/>
                </a:solidFill>
              </a:rPr>
              <a:t>  </a:t>
            </a:r>
            <a:endParaRPr sz="2400">
              <a:solidFill>
                <a:schemeClr val="dk1"/>
              </a:solidFill>
            </a:endParaRPr>
          </a:p>
        </p:txBody>
      </p:sp>
      <p:sp>
        <p:nvSpPr>
          <p:cNvPr id="230" name="Google Shape;230;p33"/>
          <p:cNvSpPr txBox="1"/>
          <p:nvPr/>
        </p:nvSpPr>
        <p:spPr>
          <a:xfrm>
            <a:off x="4707050" y="537700"/>
            <a:ext cx="30000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Parameters </a:t>
            </a:r>
            <a:r>
              <a:rPr lang="en" sz="1800" b="1">
                <a:solidFill>
                  <a:schemeClr val="dk1"/>
                </a:solidFill>
              </a:rPr>
              <a:t>  </a:t>
            </a:r>
            <a:endParaRPr sz="2400">
              <a:solidFill>
                <a:schemeClr val="dk1"/>
              </a:solidFill>
            </a:endParaRPr>
          </a:p>
        </p:txBody>
      </p:sp>
      <p:sp>
        <p:nvSpPr>
          <p:cNvPr id="231" name="Google Shape;231;p33"/>
          <p:cNvSpPr txBox="1"/>
          <p:nvPr/>
        </p:nvSpPr>
        <p:spPr>
          <a:xfrm>
            <a:off x="-76212" y="3180938"/>
            <a:ext cx="30000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ODEs </a:t>
            </a:r>
            <a:r>
              <a:rPr lang="en" sz="1800" b="1">
                <a:solidFill>
                  <a:schemeClr val="dk1"/>
                </a:solidFill>
              </a:rPr>
              <a:t>  </a:t>
            </a:r>
            <a:endParaRPr sz="2400">
              <a:solidFill>
                <a:schemeClr val="dk1"/>
              </a:solidFill>
            </a:endParaRPr>
          </a:p>
        </p:txBody>
      </p:sp>
      <p:sp>
        <p:nvSpPr>
          <p:cNvPr id="232" name="Google Shape;232;p33"/>
          <p:cNvSpPr txBox="1"/>
          <p:nvPr/>
        </p:nvSpPr>
        <p:spPr>
          <a:xfrm>
            <a:off x="-59850" y="1976863"/>
            <a:ext cx="3000000" cy="507900"/>
          </a:xfrm>
          <a:prstGeom prst="rect">
            <a:avLst/>
          </a:prstGeom>
          <a:noFill/>
          <a:ln>
            <a:noFill/>
          </a:ln>
        </p:spPr>
        <p:txBody>
          <a:bodyPr spcFirstLastPara="1" wrap="square" lIns="91425" tIns="91425" rIns="91425" bIns="91425" anchor="t" anchorCtr="0">
            <a:spAutoFit/>
          </a:bodyPr>
          <a:lstStyle/>
          <a:p>
            <a:pPr marL="457200" lvl="0" indent="-323850" algn="l" rtl="0">
              <a:spcBef>
                <a:spcPts val="360"/>
              </a:spcBef>
              <a:spcAft>
                <a:spcPts val="0"/>
              </a:spcAft>
              <a:buClr>
                <a:srgbClr val="993333"/>
              </a:buClr>
              <a:buSzPts val="1500"/>
              <a:buFont typeface="Noto Sans Symbols"/>
              <a:buChar char="❏"/>
            </a:pPr>
            <a:r>
              <a:rPr lang="en" sz="2100" b="1">
                <a:solidFill>
                  <a:schemeClr val="dk1"/>
                </a:solidFill>
              </a:rPr>
              <a:t>Inputs </a:t>
            </a:r>
            <a:r>
              <a:rPr lang="en" sz="1800" b="1">
                <a:solidFill>
                  <a:schemeClr val="dk1"/>
                </a:solidFill>
              </a:rPr>
              <a:t>  </a:t>
            </a:r>
            <a:endParaRPr sz="2400">
              <a:solidFill>
                <a:schemeClr val="dk1"/>
              </a:solidFill>
            </a:endParaRPr>
          </a:p>
        </p:txBody>
      </p:sp>
      <p:pic>
        <p:nvPicPr>
          <p:cNvPr id="233" name="Google Shape;233;p33" title="[0,0,0,&quot;https://www.codecogs.com/eqnedit.php?latex=E%5Cfrac%7Bdx%7D%7Bdt%7D%20%3Df(x)#0&quot;]"/>
          <p:cNvPicPr preferRelativeResize="0"/>
          <p:nvPr/>
        </p:nvPicPr>
        <p:blipFill>
          <a:blip r:embed="rId12">
            <a:alphaModFix/>
          </a:blip>
          <a:stretch>
            <a:fillRect/>
          </a:stretch>
        </p:blipFill>
        <p:spPr>
          <a:xfrm>
            <a:off x="7171450" y="3794863"/>
            <a:ext cx="1178550" cy="474183"/>
          </a:xfrm>
          <a:prstGeom prst="rect">
            <a:avLst/>
          </a:prstGeom>
          <a:noFill/>
          <a:ln>
            <a:noFill/>
          </a:ln>
        </p:spPr>
      </p:pic>
      <p:sp>
        <p:nvSpPr>
          <p:cNvPr id="234" name="Google Shape;234;p33"/>
          <p:cNvSpPr txBox="1"/>
          <p:nvPr/>
        </p:nvSpPr>
        <p:spPr>
          <a:xfrm>
            <a:off x="4164780" y="4546932"/>
            <a:ext cx="4577700" cy="646500"/>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None/>
            </a:pPr>
            <a:r>
              <a:rPr lang="en" sz="900" dirty="0">
                <a:solidFill>
                  <a:schemeClr val="dk1"/>
                </a:solidFill>
              </a:rPr>
              <a:t>[17] L. Anton, K. N. R. Islam, J. Laguerta Soler. "Project Milestone 3," Sep 2023</a:t>
            </a:r>
            <a:endParaRPr sz="900" dirty="0">
              <a:solidFill>
                <a:schemeClr val="dk1"/>
              </a:solidFill>
            </a:endParaRPr>
          </a:p>
          <a:p>
            <a:pPr marL="0" lvl="0" indent="0" algn="l" rtl="0">
              <a:spcBef>
                <a:spcPts val="360"/>
              </a:spcBef>
              <a:spcAft>
                <a:spcPts val="0"/>
              </a:spcAft>
              <a:buNone/>
            </a:pPr>
            <a:r>
              <a:rPr lang="en" sz="900" dirty="0">
                <a:solidFill>
                  <a:schemeClr val="dk1"/>
                </a:solidFill>
              </a:rPr>
              <a:t>[3] J. Duncan, W. D. Glover, M. S. Sarma. "Power Systems Analysis and Control," 5th ed. Cengage Learning, 2012..</a:t>
            </a:r>
            <a:endParaRPr dirty="0"/>
          </a:p>
        </p:txBody>
      </p:sp>
      <p:sp>
        <p:nvSpPr>
          <p:cNvPr id="235" name="Google Shape;235;p33"/>
          <p:cNvSpPr/>
          <p:nvPr/>
        </p:nvSpPr>
        <p:spPr>
          <a:xfrm>
            <a:off x="6964675" y="3729550"/>
            <a:ext cx="1592100" cy="604800"/>
          </a:xfrm>
          <a:prstGeom prst="roundRect">
            <a:avLst>
              <a:gd name="adj" fmla="val 16667"/>
            </a:avLst>
          </a:prstGeom>
          <a:noFill/>
          <a:ln w="28575" cap="flat" cmpd="sng">
            <a:solidFill>
              <a:srgbClr val="9933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3"/>
          <p:cNvSpPr/>
          <p:nvPr/>
        </p:nvSpPr>
        <p:spPr>
          <a:xfrm rot="5400000">
            <a:off x="2913630" y="376050"/>
            <a:ext cx="295200" cy="2499900"/>
          </a:xfrm>
          <a:prstGeom prst="rightBrace">
            <a:avLst>
              <a:gd name="adj1" fmla="val 50000"/>
              <a:gd name="adj2" fmla="val 50000"/>
            </a:avLst>
          </a:prstGeom>
          <a:noFill/>
          <a:ln w="28575" cap="flat" cmpd="sng">
            <a:solidFill>
              <a:srgbClr val="9933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3"/>
          <p:cNvSpPr/>
          <p:nvPr/>
        </p:nvSpPr>
        <p:spPr>
          <a:xfrm rot="5400000">
            <a:off x="7344930" y="298350"/>
            <a:ext cx="295200" cy="2499900"/>
          </a:xfrm>
          <a:prstGeom prst="rightBrace">
            <a:avLst>
              <a:gd name="adj1" fmla="val 50000"/>
              <a:gd name="adj2" fmla="val 50000"/>
            </a:avLst>
          </a:prstGeom>
          <a:noFill/>
          <a:ln w="28575" cap="flat" cmpd="sng">
            <a:solidFill>
              <a:srgbClr val="9933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3"/>
          <p:cNvSpPr/>
          <p:nvPr/>
        </p:nvSpPr>
        <p:spPr>
          <a:xfrm rot="5400000">
            <a:off x="2961855" y="1711675"/>
            <a:ext cx="295200" cy="2499900"/>
          </a:xfrm>
          <a:prstGeom prst="rightBrace">
            <a:avLst>
              <a:gd name="adj1" fmla="val 50000"/>
              <a:gd name="adj2" fmla="val 50000"/>
            </a:avLst>
          </a:prstGeom>
          <a:noFill/>
          <a:ln w="28575" cap="flat" cmpd="sng">
            <a:solidFill>
              <a:srgbClr val="9933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9" name="Google Shape;239;p33" title="[0,0,0,&quot;https://www.codecogs.com/eqnedit.php?latex=E%20%3D%20%5Ctext%7Bdiag%7D(%5Cunderbrace%7B1%2C%5Cldots%2C%201%7D_%7B%5Ctext%7Bfor%20differential%20states%7D%7D%2C%5Cunderbrace%7B0%2C%20%5Cldots%2C%200%7D_%7B%5Ctext%7Bfor%20algebraic%20states%7D%7D)#0&quot;]"/>
          <p:cNvPicPr preferRelativeResize="0"/>
          <p:nvPr/>
        </p:nvPicPr>
        <p:blipFill>
          <a:blip r:embed="rId13">
            <a:alphaModFix/>
          </a:blip>
          <a:stretch>
            <a:fillRect/>
          </a:stretch>
        </p:blipFill>
        <p:spPr>
          <a:xfrm>
            <a:off x="206150" y="4535775"/>
            <a:ext cx="3214378" cy="433500"/>
          </a:xfrm>
          <a:prstGeom prst="rect">
            <a:avLst/>
          </a:prstGeom>
          <a:noFill/>
          <a:ln>
            <a:noFill/>
          </a:ln>
        </p:spPr>
      </p:pic>
      <p:pic>
        <p:nvPicPr>
          <p:cNvPr id="240" name="Google Shape;240;p33" title="[0,0,0,&quot;https://www.codecogs.com/eqnedit.php?latex=%20E%20%3D%5Cbegin%7Bbmatrix%7DI%20%26%200%20%5C%5C0%20%26%20%5Cgamma%20I%5Cend%7Bbmatrix%7D%20#0&quot;]"/>
          <p:cNvPicPr preferRelativeResize="0"/>
          <p:nvPr/>
        </p:nvPicPr>
        <p:blipFill>
          <a:blip r:embed="rId14">
            <a:alphaModFix/>
          </a:blip>
          <a:stretch>
            <a:fillRect/>
          </a:stretch>
        </p:blipFill>
        <p:spPr>
          <a:xfrm>
            <a:off x="206150" y="3824450"/>
            <a:ext cx="1143000" cy="519406"/>
          </a:xfrm>
          <a:prstGeom prst="rect">
            <a:avLst/>
          </a:prstGeom>
          <a:noFill/>
          <a:ln>
            <a:noFill/>
          </a:ln>
        </p:spPr>
      </p:pic>
      <p:pic>
        <p:nvPicPr>
          <p:cNvPr id="241" name="Google Shape;241;p33" title="[0,0,0,&quot;https://www.codecogs.com/eqnedit.php?latex=f(x)%3D%5Cbegin%7Bbmatrix%7Df_%7Bd%7D(x)_%7Bmachine1%7D%26%5Ccdots%26f_%7Bd%7D(x)_%7Bmachine5%7D%5C%5Cf_%7Ba%7D(x)_%7Bnetwork%7D%5Cend%7Bbmatrix%7D#0&quot;]"/>
          <p:cNvPicPr preferRelativeResize="0"/>
          <p:nvPr/>
        </p:nvPicPr>
        <p:blipFill>
          <a:blip r:embed="rId15">
            <a:alphaModFix/>
          </a:blip>
          <a:stretch>
            <a:fillRect/>
          </a:stretch>
        </p:blipFill>
        <p:spPr>
          <a:xfrm>
            <a:off x="1939038" y="3809913"/>
            <a:ext cx="4435756" cy="60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Clr>
                <a:schemeClr val="dk1"/>
              </a:buClr>
              <a:buSzPts val="1100"/>
              <a:buFont typeface="Arial"/>
              <a:buNone/>
            </a:pPr>
            <a:r>
              <a:rPr lang="en"/>
              <a:t>Numerical Methods - Powerflow</a:t>
            </a:r>
            <a:endParaRPr/>
          </a:p>
        </p:txBody>
      </p:sp>
      <p:sp>
        <p:nvSpPr>
          <p:cNvPr id="247" name="Google Shape;247;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248" name="Google Shape;248;p34"/>
          <p:cNvSpPr txBox="1">
            <a:spLocks noGrp="1"/>
          </p:cNvSpPr>
          <p:nvPr>
            <p:ph type="body" idx="1"/>
          </p:nvPr>
        </p:nvSpPr>
        <p:spPr>
          <a:xfrm>
            <a:off x="258850" y="502425"/>
            <a:ext cx="7625100" cy="481800"/>
          </a:xfrm>
          <a:prstGeom prst="rect">
            <a:avLst/>
          </a:prstGeom>
        </p:spPr>
        <p:txBody>
          <a:bodyPr spcFirstLastPara="1" wrap="square" lIns="91425" tIns="228600" rIns="91425" bIns="45700" anchor="t" anchorCtr="0">
            <a:noAutofit/>
          </a:bodyPr>
          <a:lstStyle/>
          <a:p>
            <a:pPr marL="0" lvl="0" indent="0" algn="l" rtl="0">
              <a:spcBef>
                <a:spcPts val="360"/>
              </a:spcBef>
              <a:spcAft>
                <a:spcPts val="0"/>
              </a:spcAft>
              <a:buNone/>
            </a:pPr>
            <a:r>
              <a:rPr lang="en" sz="2000"/>
              <a:t>(Static) Powerflow</a:t>
            </a:r>
            <a:endParaRPr sz="2000"/>
          </a:p>
          <a:p>
            <a:pPr marL="457200" lvl="0" indent="-330200" algn="l" rtl="0">
              <a:spcBef>
                <a:spcPts val="360"/>
              </a:spcBef>
              <a:spcAft>
                <a:spcPts val="0"/>
              </a:spcAft>
              <a:buSzPts val="1600"/>
              <a:buChar char="■"/>
            </a:pPr>
            <a:r>
              <a:rPr lang="en" sz="1600"/>
              <a:t>Solved using NewtonNd()</a:t>
            </a:r>
            <a:endParaRPr sz="1600"/>
          </a:p>
          <a:p>
            <a:pPr marL="457200" lvl="0" indent="-336550" algn="l" rtl="0">
              <a:spcBef>
                <a:spcPts val="0"/>
              </a:spcBef>
              <a:spcAft>
                <a:spcPts val="0"/>
              </a:spcAft>
              <a:buSzPts val="1700"/>
              <a:buChar char="■"/>
            </a:pPr>
            <a:r>
              <a:rPr lang="en" sz="1700"/>
              <a:t>Homotopy continuation</a:t>
            </a:r>
            <a:r>
              <a:rPr lang="en" sz="1700" baseline="30000"/>
              <a:t>[19]</a:t>
            </a:r>
            <a:r>
              <a:rPr lang="en" sz="1700"/>
              <a:t> available:</a:t>
            </a:r>
            <a:endParaRPr sz="1700"/>
          </a:p>
        </p:txBody>
      </p:sp>
      <p:pic>
        <p:nvPicPr>
          <p:cNvPr id="249" name="Google Shape;249;p34" title="[0,0,0,&quot;https://www.codecogs.com/eqnedit.php?latex=f_%7Bhc%7D%20%3D%20qf%20%2B%20(1-q)x#0&quot;]"/>
          <p:cNvPicPr preferRelativeResize="0"/>
          <p:nvPr/>
        </p:nvPicPr>
        <p:blipFill>
          <a:blip r:embed="rId3">
            <a:alphaModFix/>
          </a:blip>
          <a:stretch>
            <a:fillRect/>
          </a:stretch>
        </p:blipFill>
        <p:spPr>
          <a:xfrm>
            <a:off x="4704875" y="1318875"/>
            <a:ext cx="2082799" cy="254000"/>
          </a:xfrm>
          <a:prstGeom prst="rect">
            <a:avLst/>
          </a:prstGeom>
          <a:noFill/>
          <a:ln>
            <a:noFill/>
          </a:ln>
        </p:spPr>
      </p:pic>
      <p:pic>
        <p:nvPicPr>
          <p:cNvPr id="250" name="Google Shape;250;p34"/>
          <p:cNvPicPr preferRelativeResize="0"/>
          <p:nvPr/>
        </p:nvPicPr>
        <p:blipFill rotWithShape="1">
          <a:blip r:embed="rId4">
            <a:alphaModFix/>
          </a:blip>
          <a:srcRect l="974" t="31982" r="51237" b="29489"/>
          <a:stretch/>
        </p:blipFill>
        <p:spPr>
          <a:xfrm>
            <a:off x="1479138" y="1772462"/>
            <a:ext cx="6125275" cy="2654451"/>
          </a:xfrm>
          <a:prstGeom prst="rect">
            <a:avLst/>
          </a:prstGeom>
          <a:noFill/>
          <a:ln>
            <a:noFill/>
          </a:ln>
        </p:spPr>
      </p:pic>
      <p:sp>
        <p:nvSpPr>
          <p:cNvPr id="251" name="Google Shape;251;p34"/>
          <p:cNvSpPr txBox="1"/>
          <p:nvPr/>
        </p:nvSpPr>
        <p:spPr>
          <a:xfrm>
            <a:off x="92925" y="4776550"/>
            <a:ext cx="8897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rgbClr val="222222"/>
                </a:solidFill>
                <a:highlight>
                  <a:srgbClr val="FFFFFF"/>
                </a:highlight>
              </a:rPr>
              <a:t>[19] Alexander, J. C., and James A. Yorke. "The homotopy continuation method: numerically implementable topological procedures." </a:t>
            </a:r>
            <a:r>
              <a:rPr lang="en" sz="800" i="1">
                <a:solidFill>
                  <a:srgbClr val="222222"/>
                </a:solidFill>
                <a:highlight>
                  <a:srgbClr val="FFFFFF"/>
                </a:highlight>
              </a:rPr>
              <a:t>Transactions of the American Mathematical Society</a:t>
            </a:r>
            <a:r>
              <a:rPr lang="en" sz="800">
                <a:solidFill>
                  <a:srgbClr val="222222"/>
                </a:solidFill>
                <a:highlight>
                  <a:srgbClr val="FFFFFF"/>
                </a:highlight>
              </a:rPr>
              <a:t> 242 (1978): 271-284.</a:t>
            </a:r>
            <a:endParaRPr sz="1200"/>
          </a:p>
        </p:txBody>
      </p:sp>
      <p:sp>
        <p:nvSpPr>
          <p:cNvPr id="252" name="Google Shape;252;p34"/>
          <p:cNvSpPr txBox="1"/>
          <p:nvPr/>
        </p:nvSpPr>
        <p:spPr>
          <a:xfrm>
            <a:off x="2857113" y="4376350"/>
            <a:ext cx="33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Power Flow Network Visualization</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a:t>Numerical Methods - Powerflow (Cont.)</a:t>
            </a:r>
            <a:endParaRPr/>
          </a:p>
        </p:txBody>
      </p:sp>
      <p:sp>
        <p:nvSpPr>
          <p:cNvPr id="258" name="Google Shape;258;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60" name="Google Shape;260;p35"/>
          <p:cNvSpPr txBox="1"/>
          <p:nvPr/>
        </p:nvSpPr>
        <p:spPr>
          <a:xfrm>
            <a:off x="2857113" y="4376350"/>
            <a:ext cx="336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Power Flow Detailed Results per Bus</a:t>
            </a:r>
            <a:endParaRPr>
              <a:solidFill>
                <a:schemeClr val="dk1"/>
              </a:solidFill>
            </a:endParaRPr>
          </a:p>
        </p:txBody>
      </p:sp>
      <p:pic>
        <p:nvPicPr>
          <p:cNvPr id="261" name="Google Shape;261;p35"/>
          <p:cNvPicPr preferRelativeResize="0"/>
          <p:nvPr/>
        </p:nvPicPr>
        <p:blipFill>
          <a:blip r:embed="rId3">
            <a:alphaModFix/>
          </a:blip>
          <a:stretch>
            <a:fillRect/>
          </a:stretch>
        </p:blipFill>
        <p:spPr>
          <a:xfrm>
            <a:off x="1073988" y="752091"/>
            <a:ext cx="6935584" cy="36393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a:t>Numerical Methods - Powerflow (Cont.)</a:t>
            </a:r>
            <a:endParaRPr/>
          </a:p>
        </p:txBody>
      </p:sp>
      <p:sp>
        <p:nvSpPr>
          <p:cNvPr id="267" name="Google Shape;267;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69" name="Google Shape;269;p36"/>
          <p:cNvSpPr txBox="1"/>
          <p:nvPr/>
        </p:nvSpPr>
        <p:spPr>
          <a:xfrm>
            <a:off x="2722125" y="4376350"/>
            <a:ext cx="394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Power Flow Detailed Results per Branch</a:t>
            </a:r>
            <a:endParaRPr>
              <a:solidFill>
                <a:schemeClr val="dk1"/>
              </a:solidFill>
            </a:endParaRPr>
          </a:p>
        </p:txBody>
      </p:sp>
      <p:pic>
        <p:nvPicPr>
          <p:cNvPr id="270" name="Google Shape;270;p36"/>
          <p:cNvPicPr preferRelativeResize="0"/>
          <p:nvPr/>
        </p:nvPicPr>
        <p:blipFill>
          <a:blip r:embed="rId3">
            <a:alphaModFix/>
          </a:blip>
          <a:stretch>
            <a:fillRect/>
          </a:stretch>
        </p:blipFill>
        <p:spPr>
          <a:xfrm>
            <a:off x="1903550" y="674275"/>
            <a:ext cx="5276450" cy="379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0" y="0"/>
            <a:ext cx="76962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a:t>Numerical Methods - Time Integration</a:t>
            </a:r>
            <a:endParaRPr/>
          </a:p>
        </p:txBody>
      </p:sp>
      <p:sp>
        <p:nvSpPr>
          <p:cNvPr id="276" name="Google Shape;276;p37"/>
          <p:cNvSpPr txBox="1">
            <a:spLocks noGrp="1"/>
          </p:cNvSpPr>
          <p:nvPr>
            <p:ph type="body" idx="1"/>
          </p:nvPr>
        </p:nvSpPr>
        <p:spPr>
          <a:xfrm>
            <a:off x="241650" y="3701450"/>
            <a:ext cx="5827200" cy="481800"/>
          </a:xfrm>
          <a:prstGeom prst="rect">
            <a:avLst/>
          </a:prstGeom>
        </p:spPr>
        <p:txBody>
          <a:bodyPr spcFirstLastPara="1" wrap="square" lIns="91425" tIns="228600" rIns="91425" bIns="45700" anchor="t" anchorCtr="0">
            <a:noAutofit/>
          </a:bodyPr>
          <a:lstStyle/>
          <a:p>
            <a:pPr marL="0" lvl="0" indent="0" algn="l" rtl="0">
              <a:spcBef>
                <a:spcPts val="360"/>
              </a:spcBef>
              <a:spcAft>
                <a:spcPts val="0"/>
              </a:spcAft>
              <a:buClr>
                <a:schemeClr val="dk1"/>
              </a:buClr>
              <a:buSzPts val="1100"/>
              <a:buFont typeface="Arial"/>
              <a:buNone/>
            </a:pPr>
            <a:r>
              <a:rPr lang="en" sz="1600"/>
              <a:t>Reference solution: Forward Euler with 𝚫t = 1e-5 seconds</a:t>
            </a:r>
            <a:endParaRPr sz="1600"/>
          </a:p>
          <a:p>
            <a:pPr marL="0" lvl="0" indent="0" algn="l" rtl="0">
              <a:spcBef>
                <a:spcPts val="360"/>
              </a:spcBef>
              <a:spcAft>
                <a:spcPts val="0"/>
              </a:spcAft>
              <a:buNone/>
            </a:pPr>
            <a:endParaRPr/>
          </a:p>
        </p:txBody>
      </p:sp>
      <p:sp>
        <p:nvSpPr>
          <p:cNvPr id="277" name="Google Shape;277;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278" name="Google Shape;278;p37"/>
          <p:cNvGraphicFramePr/>
          <p:nvPr/>
        </p:nvGraphicFramePr>
        <p:xfrm>
          <a:off x="241650" y="1173150"/>
          <a:ext cx="5168275" cy="2438280"/>
        </p:xfrm>
        <a:graphic>
          <a:graphicData uri="http://schemas.openxmlformats.org/drawingml/2006/table">
            <a:tbl>
              <a:tblPr>
                <a:noFill/>
                <a:tableStyleId>{F4A116C8-6783-4C51-8C2D-CC06732E785C}</a:tableStyleId>
              </a:tblPr>
              <a:tblGrid>
                <a:gridCol w="1389700">
                  <a:extLst>
                    <a:ext uri="{9D8B030D-6E8A-4147-A177-3AD203B41FA5}">
                      <a16:colId xmlns:a16="http://schemas.microsoft.com/office/drawing/2014/main" val="20000"/>
                    </a:ext>
                  </a:extLst>
                </a:gridCol>
                <a:gridCol w="1818850">
                  <a:extLst>
                    <a:ext uri="{9D8B030D-6E8A-4147-A177-3AD203B41FA5}">
                      <a16:colId xmlns:a16="http://schemas.microsoft.com/office/drawing/2014/main" val="20001"/>
                    </a:ext>
                  </a:extLst>
                </a:gridCol>
                <a:gridCol w="944150">
                  <a:extLst>
                    <a:ext uri="{9D8B030D-6E8A-4147-A177-3AD203B41FA5}">
                      <a16:colId xmlns:a16="http://schemas.microsoft.com/office/drawing/2014/main" val="20002"/>
                    </a:ext>
                  </a:extLst>
                </a:gridCol>
                <a:gridCol w="101557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b="1">
                          <a:solidFill>
                            <a:schemeClr val="lt1"/>
                          </a:solidFill>
                        </a:rPr>
                        <a:t>Method</a:t>
                      </a:r>
                      <a:endParaRPr b="1">
                        <a:solidFill>
                          <a:schemeClr val="lt1"/>
                        </a:solidFill>
                      </a:endParaRPr>
                    </a:p>
                  </a:txBody>
                  <a:tcPr marL="91425" marR="91425" marT="91425" marB="91425">
                    <a:solidFill>
                      <a:srgbClr val="993333"/>
                    </a:solidFill>
                  </a:tcPr>
                </a:tc>
                <a:tc>
                  <a:txBody>
                    <a:bodyPr/>
                    <a:lstStyle/>
                    <a:p>
                      <a:pPr marL="0" lvl="0" indent="0" algn="ctr" rtl="0">
                        <a:spcBef>
                          <a:spcPts val="0"/>
                        </a:spcBef>
                        <a:spcAft>
                          <a:spcPts val="0"/>
                        </a:spcAft>
                        <a:buNone/>
                      </a:pPr>
                      <a:r>
                        <a:rPr lang="en" b="1">
                          <a:solidFill>
                            <a:schemeClr val="lt1"/>
                          </a:solidFill>
                        </a:rPr>
                        <a:t>Stability</a:t>
                      </a:r>
                      <a:endParaRPr b="1">
                        <a:solidFill>
                          <a:schemeClr val="lt1"/>
                        </a:solidFill>
                      </a:endParaRPr>
                    </a:p>
                  </a:txBody>
                  <a:tcPr marL="91425" marR="91425" marT="91425" marB="91425">
                    <a:solidFill>
                      <a:srgbClr val="993333"/>
                    </a:solidFill>
                  </a:tcPr>
                </a:tc>
                <a:tc>
                  <a:txBody>
                    <a:bodyPr/>
                    <a:lstStyle/>
                    <a:p>
                      <a:pPr marL="0" lvl="0" indent="0" algn="ctr" rtl="0">
                        <a:spcBef>
                          <a:spcPts val="0"/>
                        </a:spcBef>
                        <a:spcAft>
                          <a:spcPts val="0"/>
                        </a:spcAft>
                        <a:buNone/>
                      </a:pPr>
                      <a:r>
                        <a:rPr lang="en" b="1">
                          <a:solidFill>
                            <a:schemeClr val="lt1"/>
                          </a:solidFill>
                        </a:rPr>
                        <a:t>Error at </a:t>
                      </a:r>
                      <a:endParaRPr b="1">
                        <a:solidFill>
                          <a:schemeClr val="lt1"/>
                        </a:solidFill>
                      </a:endParaRPr>
                    </a:p>
                    <a:p>
                      <a:pPr marL="0" lvl="0" indent="0" algn="ctr" rtl="0">
                        <a:spcBef>
                          <a:spcPts val="0"/>
                        </a:spcBef>
                        <a:spcAft>
                          <a:spcPts val="0"/>
                        </a:spcAft>
                        <a:buNone/>
                      </a:pPr>
                      <a:r>
                        <a:rPr lang="en" b="1">
                          <a:solidFill>
                            <a:schemeClr val="lt1"/>
                          </a:solidFill>
                        </a:rPr>
                        <a:t>𝚫t = 0.01</a:t>
                      </a:r>
                      <a:endParaRPr b="1">
                        <a:solidFill>
                          <a:schemeClr val="lt1"/>
                        </a:solidFill>
                      </a:endParaRPr>
                    </a:p>
                  </a:txBody>
                  <a:tcPr marL="91425" marR="91425" marT="91425" marB="91425">
                    <a:solidFill>
                      <a:srgbClr val="993333"/>
                    </a:solidFill>
                  </a:tcPr>
                </a:tc>
                <a:tc>
                  <a:txBody>
                    <a:bodyPr/>
                    <a:lstStyle/>
                    <a:p>
                      <a:pPr marL="0" lvl="0" indent="0" algn="ctr" rtl="0">
                        <a:spcBef>
                          <a:spcPts val="0"/>
                        </a:spcBef>
                        <a:spcAft>
                          <a:spcPts val="0"/>
                        </a:spcAft>
                        <a:buNone/>
                      </a:pPr>
                      <a:r>
                        <a:rPr lang="en" b="1">
                          <a:solidFill>
                            <a:schemeClr val="lt1"/>
                          </a:solidFill>
                        </a:rPr>
                        <a:t>Runtime</a:t>
                      </a:r>
                      <a:endParaRPr b="1">
                        <a:solidFill>
                          <a:schemeClr val="lt1"/>
                        </a:solidFill>
                      </a:endParaRPr>
                    </a:p>
                  </a:txBody>
                  <a:tcPr marL="91425" marR="91425" marT="91425" marB="91425">
                    <a:solidFill>
                      <a:srgbClr val="99333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t>Forward Euler</a:t>
                      </a:r>
                      <a:endParaRPr b="1"/>
                    </a:p>
                  </a:txBody>
                  <a:tcPr marL="91425" marR="91425" marT="91425" marB="91425" anchor="ctr"/>
                </a:tc>
                <a:tc>
                  <a:txBody>
                    <a:bodyPr/>
                    <a:lstStyle/>
                    <a:p>
                      <a:pPr marL="0" lvl="0" indent="0" algn="ctr" rtl="0">
                        <a:spcBef>
                          <a:spcPts val="0"/>
                        </a:spcBef>
                        <a:spcAft>
                          <a:spcPts val="0"/>
                        </a:spcAft>
                        <a:buNone/>
                      </a:pPr>
                      <a:r>
                        <a:rPr lang="en"/>
                        <a:t>Stable for </a:t>
                      </a:r>
                      <a:r>
                        <a:rPr lang="en" b="1">
                          <a:solidFill>
                            <a:schemeClr val="dk1"/>
                          </a:solidFill>
                        </a:rPr>
                        <a:t>𝚫t &lt; 0.01s</a:t>
                      </a:r>
                      <a:endParaRPr/>
                    </a:p>
                  </a:txBody>
                  <a:tcPr marL="91425" marR="91425" marT="91425" marB="91425" anchor="ctr"/>
                </a:tc>
                <a:tc>
                  <a:txBody>
                    <a:bodyPr/>
                    <a:lstStyle/>
                    <a:p>
                      <a:pPr marL="0" lvl="0" indent="0" algn="ctr" rtl="0">
                        <a:spcBef>
                          <a:spcPts val="0"/>
                        </a:spcBef>
                        <a:spcAft>
                          <a:spcPts val="0"/>
                        </a:spcAft>
                        <a:buNone/>
                      </a:pPr>
                      <a:r>
                        <a:rPr lang="en" b="1">
                          <a:solidFill>
                            <a:schemeClr val="dk1"/>
                          </a:solidFill>
                        </a:rPr>
                        <a:t>~1e-1</a:t>
                      </a:r>
                      <a:endParaRPr b="1"/>
                    </a:p>
                  </a:txBody>
                  <a:tcPr marL="91425" marR="91425" marT="91425" marB="91425" anchor="ctr"/>
                </a:tc>
                <a:tc>
                  <a:txBody>
                    <a:bodyPr/>
                    <a:lstStyle/>
                    <a:p>
                      <a:pPr marL="0" lvl="0" indent="0" algn="ctr" rtl="0">
                        <a:spcBef>
                          <a:spcPts val="0"/>
                        </a:spcBef>
                        <a:spcAft>
                          <a:spcPts val="0"/>
                        </a:spcAft>
                        <a:buNone/>
                      </a:pPr>
                      <a:r>
                        <a:rPr lang="en" b="1"/>
                        <a:t>~0.12 s</a:t>
                      </a:r>
                      <a:endParaRPr b="1"/>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t>Trapezoidal</a:t>
                      </a:r>
                      <a:endParaRPr b="1"/>
                    </a:p>
                    <a:p>
                      <a:pPr marL="0" lvl="0" indent="0" algn="ctr" rtl="0">
                        <a:spcBef>
                          <a:spcPts val="0"/>
                        </a:spcBef>
                        <a:spcAft>
                          <a:spcPts val="0"/>
                        </a:spcAft>
                        <a:buNone/>
                      </a:pPr>
                      <a:r>
                        <a:rPr lang="en" b="1"/>
                        <a:t>Method</a:t>
                      </a:r>
                      <a:endParaRPr b="1"/>
                    </a:p>
                  </a:txBody>
                  <a:tcPr marL="91425" marR="91425" marT="91425" marB="91425" anchor="ctr"/>
                </a:tc>
                <a:tc>
                  <a:txBody>
                    <a:bodyPr/>
                    <a:lstStyle/>
                    <a:p>
                      <a:pPr marL="0" lvl="0" indent="0" algn="ctr" rtl="0">
                        <a:spcBef>
                          <a:spcPts val="0"/>
                        </a:spcBef>
                        <a:spcAft>
                          <a:spcPts val="0"/>
                        </a:spcAft>
                        <a:buNone/>
                      </a:pPr>
                      <a:r>
                        <a:rPr lang="en"/>
                        <a:t>Stable for </a:t>
                      </a:r>
                      <a:r>
                        <a:rPr lang="en" b="1">
                          <a:solidFill>
                            <a:schemeClr val="dk1"/>
                          </a:solidFill>
                        </a:rPr>
                        <a:t>𝚫t &lt; 0.1s</a:t>
                      </a:r>
                      <a:endParaRPr/>
                    </a:p>
                  </a:txBody>
                  <a:tcPr marL="91425" marR="91425" marT="91425" marB="91425" anchor="ctr"/>
                </a:tc>
                <a:tc>
                  <a:txBody>
                    <a:bodyPr/>
                    <a:lstStyle/>
                    <a:p>
                      <a:pPr marL="0" lvl="0" indent="0" algn="ctr" rtl="0">
                        <a:spcBef>
                          <a:spcPts val="0"/>
                        </a:spcBef>
                        <a:spcAft>
                          <a:spcPts val="0"/>
                        </a:spcAft>
                        <a:buNone/>
                      </a:pPr>
                      <a:r>
                        <a:rPr lang="en" b="1"/>
                        <a:t>~1e-2</a:t>
                      </a:r>
                      <a:endParaRPr b="1"/>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b="1">
                          <a:solidFill>
                            <a:schemeClr val="dk1"/>
                          </a:solidFill>
                        </a:rPr>
                        <a:t>~35 s</a:t>
                      </a:r>
                      <a:endParaRPr b="1">
                        <a:solidFill>
                          <a:schemeClr val="dk1"/>
                        </a:solidFill>
                      </a:endParaRPr>
                    </a:p>
                    <a:p>
                      <a:pPr marL="0" lvl="0" indent="0" algn="ctr" rtl="0">
                        <a:spcBef>
                          <a:spcPts val="0"/>
                        </a:spcBef>
                        <a:spcAft>
                          <a:spcPts val="0"/>
                        </a:spcAft>
                        <a:buNone/>
                      </a:pPr>
                      <a:endParaRPr b="1"/>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t>Trapezoidal</a:t>
                      </a:r>
                      <a:r>
                        <a:rPr lang="en"/>
                        <a:t> </a:t>
                      </a:r>
                      <a:r>
                        <a:rPr lang="en" b="1"/>
                        <a:t>(Dynamic Timestep)</a:t>
                      </a:r>
                      <a:r>
                        <a:rPr lang="en" b="1" baseline="30000"/>
                        <a:t>[20]</a:t>
                      </a:r>
                      <a:endParaRPr b="1" baseline="30000"/>
                    </a:p>
                  </a:txBody>
                  <a:tcPr marL="91425" marR="91425" marT="91425" marB="91425" anchor="ctr"/>
                </a:tc>
                <a:tc>
                  <a:txBody>
                    <a:bodyPr/>
                    <a:lstStyle/>
                    <a:p>
                      <a:pPr marL="0" lvl="0" indent="0" algn="ctr" rtl="0">
                        <a:spcBef>
                          <a:spcPts val="0"/>
                        </a:spcBef>
                        <a:spcAft>
                          <a:spcPts val="0"/>
                        </a:spcAft>
                        <a:buNone/>
                      </a:pPr>
                      <a:r>
                        <a:rPr lang="en"/>
                        <a:t>Dynamically adjusts </a:t>
                      </a:r>
                      <a:r>
                        <a:rPr lang="en" b="1">
                          <a:solidFill>
                            <a:schemeClr val="dk1"/>
                          </a:solidFill>
                        </a:rPr>
                        <a:t>𝚫t </a:t>
                      </a:r>
                      <a:r>
                        <a:rPr lang="en">
                          <a:solidFill>
                            <a:schemeClr val="dk1"/>
                          </a:solidFill>
                        </a:rPr>
                        <a:t>(min(𝚫t)=0.01)</a:t>
                      </a:r>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b="1">
                          <a:solidFill>
                            <a:schemeClr val="dk1"/>
                          </a:solidFill>
                        </a:rPr>
                        <a:t>~1e-2</a:t>
                      </a:r>
                      <a:endParaRPr b="1">
                        <a:solidFill>
                          <a:schemeClr val="dk1"/>
                        </a:solidFill>
                      </a:endParaRPr>
                    </a:p>
                    <a:p>
                      <a:pPr marL="0" lvl="0" indent="0" algn="ctr" rtl="0">
                        <a:spcBef>
                          <a:spcPts val="0"/>
                        </a:spcBef>
                        <a:spcAft>
                          <a:spcPts val="0"/>
                        </a:spcAft>
                        <a:buNone/>
                      </a:pPr>
                      <a:endParaRPr b="1"/>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b="1">
                          <a:solidFill>
                            <a:schemeClr val="dk1"/>
                          </a:solidFill>
                        </a:rPr>
                        <a:t>~30 s</a:t>
                      </a:r>
                      <a:endParaRPr b="1">
                        <a:solidFill>
                          <a:schemeClr val="dk1"/>
                        </a:solidFill>
                      </a:endParaRPr>
                    </a:p>
                    <a:p>
                      <a:pPr marL="0" lvl="0" indent="0" algn="ctr" rtl="0">
                        <a:spcBef>
                          <a:spcPts val="0"/>
                        </a:spcBef>
                        <a:spcAft>
                          <a:spcPts val="0"/>
                        </a:spcAft>
                        <a:buNone/>
                      </a:pPr>
                      <a:endParaRPr b="1"/>
                    </a:p>
                  </a:txBody>
                  <a:tcPr marL="91425" marR="91425" marT="91425" marB="91425" anchor="ctr"/>
                </a:tc>
                <a:extLst>
                  <a:ext uri="{0D108BD9-81ED-4DB2-BD59-A6C34878D82A}">
                    <a16:rowId xmlns:a16="http://schemas.microsoft.com/office/drawing/2014/main" val="10003"/>
                  </a:ext>
                </a:extLst>
              </a:tr>
            </a:tbl>
          </a:graphicData>
        </a:graphic>
      </p:graphicFrame>
      <p:sp>
        <p:nvSpPr>
          <p:cNvPr id="279" name="Google Shape;279;p37"/>
          <p:cNvSpPr txBox="1">
            <a:spLocks noGrp="1"/>
          </p:cNvSpPr>
          <p:nvPr>
            <p:ph type="body" idx="1"/>
          </p:nvPr>
        </p:nvSpPr>
        <p:spPr>
          <a:xfrm>
            <a:off x="241650" y="601263"/>
            <a:ext cx="7625100" cy="481800"/>
          </a:xfrm>
          <a:prstGeom prst="rect">
            <a:avLst/>
          </a:prstGeom>
        </p:spPr>
        <p:txBody>
          <a:bodyPr spcFirstLastPara="1" wrap="square" lIns="91425" tIns="228600" rIns="91425" bIns="45700" anchor="t" anchorCtr="0">
            <a:noAutofit/>
          </a:bodyPr>
          <a:lstStyle/>
          <a:p>
            <a:pPr marL="0" lvl="0" indent="0" algn="l" rtl="0">
              <a:spcBef>
                <a:spcPts val="360"/>
              </a:spcBef>
              <a:spcAft>
                <a:spcPts val="0"/>
              </a:spcAft>
              <a:buNone/>
            </a:pPr>
            <a:r>
              <a:rPr lang="en" sz="2000"/>
              <a:t>Dynamic Solve</a:t>
            </a:r>
            <a:endParaRPr sz="2000"/>
          </a:p>
          <a:p>
            <a:pPr marL="0" lvl="0" indent="0" algn="ctr" rtl="0">
              <a:spcBef>
                <a:spcPts val="360"/>
              </a:spcBef>
              <a:spcAft>
                <a:spcPts val="0"/>
              </a:spcAft>
              <a:buNone/>
            </a:pPr>
            <a:endParaRPr/>
          </a:p>
        </p:txBody>
      </p:sp>
      <p:pic>
        <p:nvPicPr>
          <p:cNvPr id="280" name="Google Shape;280;p37"/>
          <p:cNvPicPr preferRelativeResize="0"/>
          <p:nvPr/>
        </p:nvPicPr>
        <p:blipFill rotWithShape="1">
          <a:blip r:embed="rId3">
            <a:alphaModFix/>
          </a:blip>
          <a:srcRect t="7510" r="6120"/>
          <a:stretch/>
        </p:blipFill>
        <p:spPr>
          <a:xfrm>
            <a:off x="5478950" y="1112850"/>
            <a:ext cx="3626525" cy="2802900"/>
          </a:xfrm>
          <a:prstGeom prst="rect">
            <a:avLst/>
          </a:prstGeom>
          <a:noFill/>
          <a:ln>
            <a:noFill/>
          </a:ln>
        </p:spPr>
      </p:pic>
      <p:sp>
        <p:nvSpPr>
          <p:cNvPr id="281" name="Google Shape;281;p37"/>
          <p:cNvSpPr txBox="1"/>
          <p:nvPr/>
        </p:nvSpPr>
        <p:spPr>
          <a:xfrm>
            <a:off x="241650" y="4727625"/>
            <a:ext cx="8435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rgbClr val="222222"/>
                </a:solidFill>
                <a:highlight>
                  <a:srgbClr val="FFFFFF"/>
                </a:highlight>
              </a:rPr>
              <a:t>[20] Alvarado, Fernando L. "Parallel solution of transient problems by trapezoidal integration." </a:t>
            </a:r>
            <a:r>
              <a:rPr lang="en" sz="800" i="1">
                <a:solidFill>
                  <a:srgbClr val="222222"/>
                </a:solidFill>
                <a:highlight>
                  <a:srgbClr val="FFFFFF"/>
                </a:highlight>
              </a:rPr>
              <a:t>IEEE Transactions on Power Apparatus and Systems</a:t>
            </a:r>
            <a:r>
              <a:rPr lang="en" sz="800">
                <a:solidFill>
                  <a:srgbClr val="222222"/>
                </a:solidFill>
                <a:highlight>
                  <a:srgbClr val="FFFFFF"/>
                </a:highlight>
              </a:rPr>
              <a:t> 3 (1979): 1080-1090.</a:t>
            </a:r>
            <a:endParaRPr sz="800"/>
          </a:p>
        </p:txBody>
      </p:sp>
      <p:sp>
        <p:nvSpPr>
          <p:cNvPr id="282" name="Google Shape;282;p37"/>
          <p:cNvSpPr txBox="1"/>
          <p:nvPr/>
        </p:nvSpPr>
        <p:spPr>
          <a:xfrm>
            <a:off x="6197213" y="726750"/>
            <a:ext cx="21900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a:solidFill>
                  <a:schemeClr val="dk1"/>
                </a:solidFill>
              </a:rPr>
              <a:t>Machine 1 Results</a:t>
            </a:r>
            <a:endParaRPr sz="1700">
              <a:solidFill>
                <a:schemeClr val="dk1"/>
              </a:solidFill>
            </a:endParaRPr>
          </a:p>
        </p:txBody>
      </p:sp>
      <p:sp>
        <p:nvSpPr>
          <p:cNvPr id="283" name="Google Shape;283;p37"/>
          <p:cNvSpPr txBox="1">
            <a:spLocks noGrp="1"/>
          </p:cNvSpPr>
          <p:nvPr>
            <p:ph type="title"/>
          </p:nvPr>
        </p:nvSpPr>
        <p:spPr>
          <a:xfrm>
            <a:off x="6397350" y="4156125"/>
            <a:ext cx="2589600" cy="571500"/>
          </a:xfrm>
          <a:prstGeom prst="rect">
            <a:avLst/>
          </a:prstGeom>
        </p:spPr>
        <p:txBody>
          <a:bodyPr spcFirstLastPara="1" wrap="square" lIns="228600" tIns="137150" rIns="228600" bIns="45700" anchor="ctr" anchorCtr="0">
            <a:noAutofit/>
          </a:bodyPr>
          <a:lstStyle/>
          <a:p>
            <a:pPr marL="0" lvl="0" indent="0" algn="l" rtl="0">
              <a:spcBef>
                <a:spcPts val="900"/>
              </a:spcBef>
              <a:spcAft>
                <a:spcPts val="0"/>
              </a:spcAft>
              <a:buNone/>
            </a:pPr>
            <a:r>
              <a:rPr lang="en"/>
              <a:t>Demo Time!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sortium 2006">
  <a:themeElements>
    <a:clrScheme name="Consortium 2006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TotalTime>
  <Words>2255</Words>
  <Application>Microsoft Office PowerPoint</Application>
  <PresentationFormat>On-screen Show (16:9)</PresentationFormat>
  <Paragraphs>144</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 Black</vt:lpstr>
      <vt:lpstr>Arial</vt:lpstr>
      <vt:lpstr>Noto Sans Symbols</vt:lpstr>
      <vt:lpstr>Simple Light</vt:lpstr>
      <vt:lpstr>Consortium 2006</vt:lpstr>
      <vt:lpstr>PowerPoint Presentation</vt:lpstr>
      <vt:lpstr>PowerPoint Presentation</vt:lpstr>
      <vt:lpstr>Network Formulation</vt:lpstr>
      <vt:lpstr>Synchronous Machine Type III2 Formulation</vt:lpstr>
      <vt:lpstr>System Formulation</vt:lpstr>
      <vt:lpstr>Numerical Methods - Powerflow</vt:lpstr>
      <vt:lpstr>Numerical Methods - Powerflow (Cont.)</vt:lpstr>
      <vt:lpstr>Numerical Methods - Powerflow (Cont.)</vt:lpstr>
      <vt:lpstr>Numerical Methods - Time Integration</vt:lpstr>
      <vt:lpstr>References</vt:lpstr>
      <vt:lpstr>PowerPoint Presentation</vt:lpstr>
      <vt:lpstr>MATPOWER[10] Benchmarking - Bus Results</vt:lpstr>
      <vt:lpstr>MATPOWER[10] Benchmarking - Branch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Laurie Anton</cp:lastModifiedBy>
  <cp:revision>2</cp:revision>
  <dcterms:modified xsi:type="dcterms:W3CDTF">2023-12-13T17:35:21Z</dcterms:modified>
</cp:coreProperties>
</file>