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7" r:id="rId9"/>
    <p:sldId id="270" r:id="rId10"/>
    <p:sldId id="273" r:id="rId11"/>
    <p:sldId id="274" r:id="rId12"/>
    <p:sldId id="284" r:id="rId13"/>
    <p:sldId id="285" r:id="rId14"/>
    <p:sldId id="286" r:id="rId15"/>
    <p:sldId id="287" r:id="rId16"/>
    <p:sldId id="288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7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60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1BBBB3-B419-45BB-B472-719E0B661410}" type="doc">
      <dgm:prSet loTypeId="urn:microsoft.com/office/officeart/2005/8/layout/process2" loCatId="process" qsTypeId="urn:microsoft.com/office/officeart/2005/8/quickstyle/simple5" qsCatId="simple" csTypeId="urn:microsoft.com/office/officeart/2005/8/colors/accent1_2" csCatId="accent1" phldr="1"/>
      <dgm:spPr/>
    </dgm:pt>
    <dgm:pt modelId="{E7E28BAF-46B4-47A0-9A1E-927F9C734F28}">
      <dgm:prSet phldrT="[Texto]"/>
      <dgm:spPr/>
      <dgm:t>
        <a:bodyPr/>
        <a:lstStyle/>
        <a:p>
          <a:r>
            <a:rPr lang="pt-BR" dirty="0" smtClean="0"/>
            <a:t>Nível Conceitual</a:t>
          </a:r>
          <a:endParaRPr lang="pt-BR" dirty="0"/>
        </a:p>
      </dgm:t>
    </dgm:pt>
    <dgm:pt modelId="{89E1A872-5067-4C21-B6C3-6D52CD12DA70}" type="parTrans" cxnId="{1C916901-8556-4F45-BF9D-F6551A3F8AB0}">
      <dgm:prSet/>
      <dgm:spPr/>
      <dgm:t>
        <a:bodyPr/>
        <a:lstStyle/>
        <a:p>
          <a:endParaRPr lang="pt-BR"/>
        </a:p>
      </dgm:t>
    </dgm:pt>
    <dgm:pt modelId="{E7FA1238-0DF2-4041-BE72-F07A2E4182D8}" type="sibTrans" cxnId="{1C916901-8556-4F45-BF9D-F6551A3F8AB0}">
      <dgm:prSet/>
      <dgm:spPr/>
      <dgm:t>
        <a:bodyPr/>
        <a:lstStyle/>
        <a:p>
          <a:endParaRPr lang="pt-BR"/>
        </a:p>
      </dgm:t>
    </dgm:pt>
    <dgm:pt modelId="{BD9D034B-A70C-4C58-B6AA-368E4203E810}">
      <dgm:prSet phldrT="[Texto]"/>
      <dgm:spPr/>
      <dgm:t>
        <a:bodyPr/>
        <a:lstStyle/>
        <a:p>
          <a:r>
            <a:rPr lang="pt-BR" dirty="0" smtClean="0"/>
            <a:t>Nível Lógico</a:t>
          </a:r>
          <a:endParaRPr lang="pt-BR" dirty="0"/>
        </a:p>
      </dgm:t>
    </dgm:pt>
    <dgm:pt modelId="{D11D758F-F177-4751-AD3D-60F82F1FEF93}" type="parTrans" cxnId="{63750ECE-2ADE-496B-8ABE-93818AC1BDDA}">
      <dgm:prSet/>
      <dgm:spPr/>
      <dgm:t>
        <a:bodyPr/>
        <a:lstStyle/>
        <a:p>
          <a:endParaRPr lang="pt-BR"/>
        </a:p>
      </dgm:t>
    </dgm:pt>
    <dgm:pt modelId="{1047CBD9-B0CF-4B38-9672-16F5769B4EF8}" type="sibTrans" cxnId="{63750ECE-2ADE-496B-8ABE-93818AC1BDDA}">
      <dgm:prSet/>
      <dgm:spPr/>
      <dgm:t>
        <a:bodyPr/>
        <a:lstStyle/>
        <a:p>
          <a:endParaRPr lang="pt-BR"/>
        </a:p>
      </dgm:t>
    </dgm:pt>
    <dgm:pt modelId="{34A62DE4-C308-4745-BC53-801BB603CCE1}">
      <dgm:prSet phldrT="[Texto]"/>
      <dgm:spPr/>
      <dgm:t>
        <a:bodyPr/>
        <a:lstStyle/>
        <a:p>
          <a:r>
            <a:rPr lang="pt-BR" dirty="0" smtClean="0"/>
            <a:t>Nível Físico</a:t>
          </a:r>
          <a:endParaRPr lang="pt-BR" dirty="0"/>
        </a:p>
      </dgm:t>
    </dgm:pt>
    <dgm:pt modelId="{B7395B13-2871-4640-A350-8A624885E78B}" type="parTrans" cxnId="{A9116BAB-92C3-4B83-BC89-A72598BFCBFC}">
      <dgm:prSet/>
      <dgm:spPr/>
      <dgm:t>
        <a:bodyPr/>
        <a:lstStyle/>
        <a:p>
          <a:endParaRPr lang="pt-BR"/>
        </a:p>
      </dgm:t>
    </dgm:pt>
    <dgm:pt modelId="{AD8AEAD7-264D-40A0-ACDB-F821ECD063C1}" type="sibTrans" cxnId="{A9116BAB-92C3-4B83-BC89-A72598BFCBFC}">
      <dgm:prSet/>
      <dgm:spPr/>
      <dgm:t>
        <a:bodyPr/>
        <a:lstStyle/>
        <a:p>
          <a:endParaRPr lang="pt-BR"/>
        </a:p>
      </dgm:t>
    </dgm:pt>
    <dgm:pt modelId="{8459B4A0-DB10-40FF-AF7E-7DA35B34FE0D}">
      <dgm:prSet/>
      <dgm:spPr>
        <a:solidFill>
          <a:schemeClr val="accent6"/>
        </a:solidFill>
      </dgm:spPr>
      <dgm:t>
        <a:bodyPr/>
        <a:lstStyle/>
        <a:p>
          <a:r>
            <a:rPr lang="pt-BR" dirty="0" smtClean="0"/>
            <a:t>Realidade</a:t>
          </a:r>
          <a:endParaRPr lang="pt-BR" dirty="0"/>
        </a:p>
      </dgm:t>
    </dgm:pt>
    <dgm:pt modelId="{477A8E3B-A4E8-4F6A-A43B-21F6CFE84CD6}" type="parTrans" cxnId="{587D6C2C-0181-4566-97FB-CCB750ED20AF}">
      <dgm:prSet/>
      <dgm:spPr/>
      <dgm:t>
        <a:bodyPr/>
        <a:lstStyle/>
        <a:p>
          <a:endParaRPr lang="pt-BR"/>
        </a:p>
      </dgm:t>
    </dgm:pt>
    <dgm:pt modelId="{683B9EF7-B652-40F3-A38E-D05A63D998E4}" type="sibTrans" cxnId="{587D6C2C-0181-4566-97FB-CCB750ED20AF}">
      <dgm:prSet/>
      <dgm:spPr/>
      <dgm:t>
        <a:bodyPr/>
        <a:lstStyle/>
        <a:p>
          <a:endParaRPr lang="pt-BR"/>
        </a:p>
      </dgm:t>
    </dgm:pt>
    <dgm:pt modelId="{A03E87DB-17E5-4CEC-B2EC-A8AAC871ADD7}">
      <dgm:prSet/>
      <dgm:spPr>
        <a:solidFill>
          <a:schemeClr val="accent6"/>
        </a:solidFill>
      </dgm:spPr>
      <dgm:t>
        <a:bodyPr/>
        <a:lstStyle/>
        <a:p>
          <a:r>
            <a:rPr lang="pt-BR" dirty="0" smtClean="0"/>
            <a:t>Banco de dados</a:t>
          </a:r>
          <a:endParaRPr lang="pt-BR" dirty="0"/>
        </a:p>
      </dgm:t>
    </dgm:pt>
    <dgm:pt modelId="{9960C26D-4611-4260-9EC1-5CEE69A80312}" type="parTrans" cxnId="{1DBD8234-C134-4646-8183-13922B8C27F1}">
      <dgm:prSet/>
      <dgm:spPr/>
      <dgm:t>
        <a:bodyPr/>
        <a:lstStyle/>
        <a:p>
          <a:endParaRPr lang="pt-BR"/>
        </a:p>
      </dgm:t>
    </dgm:pt>
    <dgm:pt modelId="{88353034-F2E5-4656-9ED2-66BBD3F56249}" type="sibTrans" cxnId="{1DBD8234-C134-4646-8183-13922B8C27F1}">
      <dgm:prSet/>
      <dgm:spPr/>
      <dgm:t>
        <a:bodyPr/>
        <a:lstStyle/>
        <a:p>
          <a:endParaRPr lang="pt-BR"/>
        </a:p>
      </dgm:t>
    </dgm:pt>
    <dgm:pt modelId="{DF7BCC0B-DDF7-478B-82EF-7A12113DCBA9}" type="pres">
      <dgm:prSet presAssocID="{E61BBBB3-B419-45BB-B472-719E0B661410}" presName="linearFlow" presStyleCnt="0">
        <dgm:presLayoutVars>
          <dgm:resizeHandles val="exact"/>
        </dgm:presLayoutVars>
      </dgm:prSet>
      <dgm:spPr/>
    </dgm:pt>
    <dgm:pt modelId="{27E0D01F-D9A4-4EDA-913C-3620012A06E4}" type="pres">
      <dgm:prSet presAssocID="{8459B4A0-DB10-40FF-AF7E-7DA35B34FE0D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E660E57-F858-4E2C-864A-395A807A6B16}" type="pres">
      <dgm:prSet presAssocID="{683B9EF7-B652-40F3-A38E-D05A63D998E4}" presName="sibTrans" presStyleLbl="sibTrans2D1" presStyleIdx="0" presStyleCnt="4"/>
      <dgm:spPr/>
      <dgm:t>
        <a:bodyPr/>
        <a:lstStyle/>
        <a:p>
          <a:endParaRPr lang="pt-BR"/>
        </a:p>
      </dgm:t>
    </dgm:pt>
    <dgm:pt modelId="{3AC280A5-2046-4197-8027-DB4804A7C905}" type="pres">
      <dgm:prSet presAssocID="{683B9EF7-B652-40F3-A38E-D05A63D998E4}" presName="connectorText" presStyleLbl="sibTrans2D1" presStyleIdx="0" presStyleCnt="4"/>
      <dgm:spPr/>
      <dgm:t>
        <a:bodyPr/>
        <a:lstStyle/>
        <a:p>
          <a:endParaRPr lang="pt-BR"/>
        </a:p>
      </dgm:t>
    </dgm:pt>
    <dgm:pt modelId="{0C4FD377-BB78-4610-B925-4B79FCAF52B2}" type="pres">
      <dgm:prSet presAssocID="{E7E28BAF-46B4-47A0-9A1E-927F9C734F28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9C1CC3C-66DF-4246-975E-EE9902FAB403}" type="pres">
      <dgm:prSet presAssocID="{E7FA1238-0DF2-4041-BE72-F07A2E4182D8}" presName="sibTrans" presStyleLbl="sibTrans2D1" presStyleIdx="1" presStyleCnt="4"/>
      <dgm:spPr/>
      <dgm:t>
        <a:bodyPr/>
        <a:lstStyle/>
        <a:p>
          <a:endParaRPr lang="pt-BR"/>
        </a:p>
      </dgm:t>
    </dgm:pt>
    <dgm:pt modelId="{89D4D680-5BFD-4765-A5AC-0D307F4BC57B}" type="pres">
      <dgm:prSet presAssocID="{E7FA1238-0DF2-4041-BE72-F07A2E4182D8}" presName="connectorText" presStyleLbl="sibTrans2D1" presStyleIdx="1" presStyleCnt="4"/>
      <dgm:spPr/>
      <dgm:t>
        <a:bodyPr/>
        <a:lstStyle/>
        <a:p>
          <a:endParaRPr lang="pt-BR"/>
        </a:p>
      </dgm:t>
    </dgm:pt>
    <dgm:pt modelId="{E0C71C7F-5766-46AB-8BA1-72495108323D}" type="pres">
      <dgm:prSet presAssocID="{BD9D034B-A70C-4C58-B6AA-368E4203E810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A998B20-F228-4F00-BAB8-01EBE463C104}" type="pres">
      <dgm:prSet presAssocID="{1047CBD9-B0CF-4B38-9672-16F5769B4EF8}" presName="sibTrans" presStyleLbl="sibTrans2D1" presStyleIdx="2" presStyleCnt="4"/>
      <dgm:spPr/>
      <dgm:t>
        <a:bodyPr/>
        <a:lstStyle/>
        <a:p>
          <a:endParaRPr lang="pt-BR"/>
        </a:p>
      </dgm:t>
    </dgm:pt>
    <dgm:pt modelId="{50AA902B-FBE5-4420-92F1-13D0604F023A}" type="pres">
      <dgm:prSet presAssocID="{1047CBD9-B0CF-4B38-9672-16F5769B4EF8}" presName="connectorText" presStyleLbl="sibTrans2D1" presStyleIdx="2" presStyleCnt="4"/>
      <dgm:spPr/>
      <dgm:t>
        <a:bodyPr/>
        <a:lstStyle/>
        <a:p>
          <a:endParaRPr lang="pt-BR"/>
        </a:p>
      </dgm:t>
    </dgm:pt>
    <dgm:pt modelId="{E18A30B8-2E69-4B4C-AE5D-155F9364C81D}" type="pres">
      <dgm:prSet presAssocID="{34A62DE4-C308-4745-BC53-801BB603CCE1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7925C24-A59B-4FD7-BBD6-A70ED3E9111D}" type="pres">
      <dgm:prSet presAssocID="{AD8AEAD7-264D-40A0-ACDB-F821ECD063C1}" presName="sibTrans" presStyleLbl="sibTrans2D1" presStyleIdx="3" presStyleCnt="4"/>
      <dgm:spPr/>
      <dgm:t>
        <a:bodyPr/>
        <a:lstStyle/>
        <a:p>
          <a:endParaRPr lang="pt-BR"/>
        </a:p>
      </dgm:t>
    </dgm:pt>
    <dgm:pt modelId="{40D7C5EE-E489-4762-81A1-9546446DFBAA}" type="pres">
      <dgm:prSet presAssocID="{AD8AEAD7-264D-40A0-ACDB-F821ECD063C1}" presName="connectorText" presStyleLbl="sibTrans2D1" presStyleIdx="3" presStyleCnt="4"/>
      <dgm:spPr/>
      <dgm:t>
        <a:bodyPr/>
        <a:lstStyle/>
        <a:p>
          <a:endParaRPr lang="pt-BR"/>
        </a:p>
      </dgm:t>
    </dgm:pt>
    <dgm:pt modelId="{134415F2-0EE2-44AE-8E8F-6B93AF88418D}" type="pres">
      <dgm:prSet presAssocID="{A03E87DB-17E5-4CEC-B2EC-A8AAC871ADD7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5FC2C420-EB90-49E3-89E3-EDECFBC955C7}" type="presOf" srcId="{AD8AEAD7-264D-40A0-ACDB-F821ECD063C1}" destId="{40D7C5EE-E489-4762-81A1-9546446DFBAA}" srcOrd="1" destOrd="0" presId="urn:microsoft.com/office/officeart/2005/8/layout/process2"/>
    <dgm:cxn modelId="{A6FC4F87-7B38-4992-A0E5-9F6C1F3CB62F}" type="presOf" srcId="{34A62DE4-C308-4745-BC53-801BB603CCE1}" destId="{E18A30B8-2E69-4B4C-AE5D-155F9364C81D}" srcOrd="0" destOrd="0" presId="urn:microsoft.com/office/officeart/2005/8/layout/process2"/>
    <dgm:cxn modelId="{B6D79880-25B1-48FC-9520-0B1628CCD7C8}" type="presOf" srcId="{AD8AEAD7-264D-40A0-ACDB-F821ECD063C1}" destId="{57925C24-A59B-4FD7-BBD6-A70ED3E9111D}" srcOrd="0" destOrd="0" presId="urn:microsoft.com/office/officeart/2005/8/layout/process2"/>
    <dgm:cxn modelId="{29607D71-4D6E-4CAC-90F1-92090430A3BB}" type="presOf" srcId="{8459B4A0-DB10-40FF-AF7E-7DA35B34FE0D}" destId="{27E0D01F-D9A4-4EDA-913C-3620012A06E4}" srcOrd="0" destOrd="0" presId="urn:microsoft.com/office/officeart/2005/8/layout/process2"/>
    <dgm:cxn modelId="{A9116BAB-92C3-4B83-BC89-A72598BFCBFC}" srcId="{E61BBBB3-B419-45BB-B472-719E0B661410}" destId="{34A62DE4-C308-4745-BC53-801BB603CCE1}" srcOrd="3" destOrd="0" parTransId="{B7395B13-2871-4640-A350-8A624885E78B}" sibTransId="{AD8AEAD7-264D-40A0-ACDB-F821ECD063C1}"/>
    <dgm:cxn modelId="{37F09FC0-0FF1-43E2-A8C4-1F296C2A6860}" type="presOf" srcId="{E7FA1238-0DF2-4041-BE72-F07A2E4182D8}" destId="{F9C1CC3C-66DF-4246-975E-EE9902FAB403}" srcOrd="0" destOrd="0" presId="urn:microsoft.com/office/officeart/2005/8/layout/process2"/>
    <dgm:cxn modelId="{DE7F7BBC-B4E6-4645-8284-8BA535BBF36C}" type="presOf" srcId="{1047CBD9-B0CF-4B38-9672-16F5769B4EF8}" destId="{6A998B20-F228-4F00-BAB8-01EBE463C104}" srcOrd="0" destOrd="0" presId="urn:microsoft.com/office/officeart/2005/8/layout/process2"/>
    <dgm:cxn modelId="{587D6C2C-0181-4566-97FB-CCB750ED20AF}" srcId="{E61BBBB3-B419-45BB-B472-719E0B661410}" destId="{8459B4A0-DB10-40FF-AF7E-7DA35B34FE0D}" srcOrd="0" destOrd="0" parTransId="{477A8E3B-A4E8-4F6A-A43B-21F6CFE84CD6}" sibTransId="{683B9EF7-B652-40F3-A38E-D05A63D998E4}"/>
    <dgm:cxn modelId="{1DBD8234-C134-4646-8183-13922B8C27F1}" srcId="{E61BBBB3-B419-45BB-B472-719E0B661410}" destId="{A03E87DB-17E5-4CEC-B2EC-A8AAC871ADD7}" srcOrd="4" destOrd="0" parTransId="{9960C26D-4611-4260-9EC1-5CEE69A80312}" sibTransId="{88353034-F2E5-4656-9ED2-66BBD3F56249}"/>
    <dgm:cxn modelId="{0A598A3B-062D-4D30-AE46-44AFDB40FBD0}" type="presOf" srcId="{E61BBBB3-B419-45BB-B472-719E0B661410}" destId="{DF7BCC0B-DDF7-478B-82EF-7A12113DCBA9}" srcOrd="0" destOrd="0" presId="urn:microsoft.com/office/officeart/2005/8/layout/process2"/>
    <dgm:cxn modelId="{4C4D74A2-F4E9-412C-984F-05704B41CD98}" type="presOf" srcId="{1047CBD9-B0CF-4B38-9672-16F5769B4EF8}" destId="{50AA902B-FBE5-4420-92F1-13D0604F023A}" srcOrd="1" destOrd="0" presId="urn:microsoft.com/office/officeart/2005/8/layout/process2"/>
    <dgm:cxn modelId="{1C916901-8556-4F45-BF9D-F6551A3F8AB0}" srcId="{E61BBBB3-B419-45BB-B472-719E0B661410}" destId="{E7E28BAF-46B4-47A0-9A1E-927F9C734F28}" srcOrd="1" destOrd="0" parTransId="{89E1A872-5067-4C21-B6C3-6D52CD12DA70}" sibTransId="{E7FA1238-0DF2-4041-BE72-F07A2E4182D8}"/>
    <dgm:cxn modelId="{AED6BD20-9388-4A48-850A-B35EB561BB16}" type="presOf" srcId="{E7FA1238-0DF2-4041-BE72-F07A2E4182D8}" destId="{89D4D680-5BFD-4765-A5AC-0D307F4BC57B}" srcOrd="1" destOrd="0" presId="urn:microsoft.com/office/officeart/2005/8/layout/process2"/>
    <dgm:cxn modelId="{C2CC97C7-4140-48E9-A806-F0F782113EC0}" type="presOf" srcId="{683B9EF7-B652-40F3-A38E-D05A63D998E4}" destId="{3AC280A5-2046-4197-8027-DB4804A7C905}" srcOrd="1" destOrd="0" presId="urn:microsoft.com/office/officeart/2005/8/layout/process2"/>
    <dgm:cxn modelId="{63750ECE-2ADE-496B-8ABE-93818AC1BDDA}" srcId="{E61BBBB3-B419-45BB-B472-719E0B661410}" destId="{BD9D034B-A70C-4C58-B6AA-368E4203E810}" srcOrd="2" destOrd="0" parTransId="{D11D758F-F177-4751-AD3D-60F82F1FEF93}" sibTransId="{1047CBD9-B0CF-4B38-9672-16F5769B4EF8}"/>
    <dgm:cxn modelId="{0EBF1ACA-7586-400E-AA48-63F1D28DB5B2}" type="presOf" srcId="{BD9D034B-A70C-4C58-B6AA-368E4203E810}" destId="{E0C71C7F-5766-46AB-8BA1-72495108323D}" srcOrd="0" destOrd="0" presId="urn:microsoft.com/office/officeart/2005/8/layout/process2"/>
    <dgm:cxn modelId="{5E2E9170-2A91-4765-B20B-A3F540F2F39D}" type="presOf" srcId="{683B9EF7-B652-40F3-A38E-D05A63D998E4}" destId="{DE660E57-F858-4E2C-864A-395A807A6B16}" srcOrd="0" destOrd="0" presId="urn:microsoft.com/office/officeart/2005/8/layout/process2"/>
    <dgm:cxn modelId="{4BFBA3DB-54A5-41AE-826E-D14C0E162314}" type="presOf" srcId="{E7E28BAF-46B4-47A0-9A1E-927F9C734F28}" destId="{0C4FD377-BB78-4610-B925-4B79FCAF52B2}" srcOrd="0" destOrd="0" presId="urn:microsoft.com/office/officeart/2005/8/layout/process2"/>
    <dgm:cxn modelId="{B3C0525E-4E3A-45D5-B7CE-6156C9EFE122}" type="presOf" srcId="{A03E87DB-17E5-4CEC-B2EC-A8AAC871ADD7}" destId="{134415F2-0EE2-44AE-8E8F-6B93AF88418D}" srcOrd="0" destOrd="0" presId="urn:microsoft.com/office/officeart/2005/8/layout/process2"/>
    <dgm:cxn modelId="{E7EDC50B-780D-4F02-AA04-CAEF3F79DD0D}" type="presParOf" srcId="{DF7BCC0B-DDF7-478B-82EF-7A12113DCBA9}" destId="{27E0D01F-D9A4-4EDA-913C-3620012A06E4}" srcOrd="0" destOrd="0" presId="urn:microsoft.com/office/officeart/2005/8/layout/process2"/>
    <dgm:cxn modelId="{39500E25-DB3C-45A6-B399-11AA7BB8E1E1}" type="presParOf" srcId="{DF7BCC0B-DDF7-478B-82EF-7A12113DCBA9}" destId="{DE660E57-F858-4E2C-864A-395A807A6B16}" srcOrd="1" destOrd="0" presId="urn:microsoft.com/office/officeart/2005/8/layout/process2"/>
    <dgm:cxn modelId="{E3713A0A-5047-4488-AEC7-3A94DD8A9A7F}" type="presParOf" srcId="{DE660E57-F858-4E2C-864A-395A807A6B16}" destId="{3AC280A5-2046-4197-8027-DB4804A7C905}" srcOrd="0" destOrd="0" presId="urn:microsoft.com/office/officeart/2005/8/layout/process2"/>
    <dgm:cxn modelId="{7F9759CF-C93F-4A9D-BD1E-8D20BCCE8BB8}" type="presParOf" srcId="{DF7BCC0B-DDF7-478B-82EF-7A12113DCBA9}" destId="{0C4FD377-BB78-4610-B925-4B79FCAF52B2}" srcOrd="2" destOrd="0" presId="urn:microsoft.com/office/officeart/2005/8/layout/process2"/>
    <dgm:cxn modelId="{3949F160-A803-4C42-8523-388964A96E93}" type="presParOf" srcId="{DF7BCC0B-DDF7-478B-82EF-7A12113DCBA9}" destId="{F9C1CC3C-66DF-4246-975E-EE9902FAB403}" srcOrd="3" destOrd="0" presId="urn:microsoft.com/office/officeart/2005/8/layout/process2"/>
    <dgm:cxn modelId="{D03ED423-D1BC-474C-9DEE-D72BBA208C5D}" type="presParOf" srcId="{F9C1CC3C-66DF-4246-975E-EE9902FAB403}" destId="{89D4D680-5BFD-4765-A5AC-0D307F4BC57B}" srcOrd="0" destOrd="0" presId="urn:microsoft.com/office/officeart/2005/8/layout/process2"/>
    <dgm:cxn modelId="{2D47640C-711C-4579-AD6F-FA2D201D7ED7}" type="presParOf" srcId="{DF7BCC0B-DDF7-478B-82EF-7A12113DCBA9}" destId="{E0C71C7F-5766-46AB-8BA1-72495108323D}" srcOrd="4" destOrd="0" presId="urn:microsoft.com/office/officeart/2005/8/layout/process2"/>
    <dgm:cxn modelId="{9F89527B-59AE-4989-9FB3-75E836A8F650}" type="presParOf" srcId="{DF7BCC0B-DDF7-478B-82EF-7A12113DCBA9}" destId="{6A998B20-F228-4F00-BAB8-01EBE463C104}" srcOrd="5" destOrd="0" presId="urn:microsoft.com/office/officeart/2005/8/layout/process2"/>
    <dgm:cxn modelId="{A5AA97B2-5664-4D44-A571-CC8C279C41F7}" type="presParOf" srcId="{6A998B20-F228-4F00-BAB8-01EBE463C104}" destId="{50AA902B-FBE5-4420-92F1-13D0604F023A}" srcOrd="0" destOrd="0" presId="urn:microsoft.com/office/officeart/2005/8/layout/process2"/>
    <dgm:cxn modelId="{7FED8CCE-C612-43DD-BFE2-3A562AA28060}" type="presParOf" srcId="{DF7BCC0B-DDF7-478B-82EF-7A12113DCBA9}" destId="{E18A30B8-2E69-4B4C-AE5D-155F9364C81D}" srcOrd="6" destOrd="0" presId="urn:microsoft.com/office/officeart/2005/8/layout/process2"/>
    <dgm:cxn modelId="{DDCB0546-1DFA-4AE5-883E-3F9BE716FBBC}" type="presParOf" srcId="{DF7BCC0B-DDF7-478B-82EF-7A12113DCBA9}" destId="{57925C24-A59B-4FD7-BBD6-A70ED3E9111D}" srcOrd="7" destOrd="0" presId="urn:microsoft.com/office/officeart/2005/8/layout/process2"/>
    <dgm:cxn modelId="{C98206F1-DB77-46AD-80E5-55B369851240}" type="presParOf" srcId="{57925C24-A59B-4FD7-BBD6-A70ED3E9111D}" destId="{40D7C5EE-E489-4762-81A1-9546446DFBAA}" srcOrd="0" destOrd="0" presId="urn:microsoft.com/office/officeart/2005/8/layout/process2"/>
    <dgm:cxn modelId="{79B3544F-FFDE-427C-9993-5EA98F9E1353}" type="presParOf" srcId="{DF7BCC0B-DDF7-478B-82EF-7A12113DCBA9}" destId="{134415F2-0EE2-44AE-8E8F-6B93AF88418D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E0D01F-D9A4-4EDA-913C-3620012A06E4}">
      <dsp:nvSpPr>
        <dsp:cNvPr id="0" name=""/>
        <dsp:cNvSpPr/>
      </dsp:nvSpPr>
      <dsp:spPr>
        <a:xfrm>
          <a:off x="3186908" y="569"/>
          <a:ext cx="1703383" cy="666360"/>
        </a:xfrm>
        <a:prstGeom prst="roundRect">
          <a:avLst>
            <a:gd name="adj" fmla="val 10000"/>
          </a:avLst>
        </a:prstGeom>
        <a:solidFill>
          <a:schemeClr val="accent6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/>
            <a:t>Realidade</a:t>
          </a:r>
          <a:endParaRPr lang="pt-BR" sz="1800" kern="1200" dirty="0"/>
        </a:p>
      </dsp:txBody>
      <dsp:txXfrm>
        <a:off x="3206425" y="20086"/>
        <a:ext cx="1664349" cy="627326"/>
      </dsp:txXfrm>
    </dsp:sp>
    <dsp:sp modelId="{DE660E57-F858-4E2C-864A-395A807A6B16}">
      <dsp:nvSpPr>
        <dsp:cNvPr id="0" name=""/>
        <dsp:cNvSpPr/>
      </dsp:nvSpPr>
      <dsp:spPr>
        <a:xfrm rot="5400000">
          <a:off x="3913657" y="683588"/>
          <a:ext cx="249885" cy="29986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200" kern="1200"/>
        </a:p>
      </dsp:txBody>
      <dsp:txXfrm rot="-5400000">
        <a:off x="3948641" y="708577"/>
        <a:ext cx="179918" cy="174920"/>
      </dsp:txXfrm>
    </dsp:sp>
    <dsp:sp modelId="{0C4FD377-BB78-4610-B925-4B79FCAF52B2}">
      <dsp:nvSpPr>
        <dsp:cNvPr id="0" name=""/>
        <dsp:cNvSpPr/>
      </dsp:nvSpPr>
      <dsp:spPr>
        <a:xfrm>
          <a:off x="3186908" y="1000110"/>
          <a:ext cx="1703383" cy="6663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/>
            <a:t>Nível Conceitual</a:t>
          </a:r>
          <a:endParaRPr lang="pt-BR" sz="1800" kern="1200" dirty="0"/>
        </a:p>
      </dsp:txBody>
      <dsp:txXfrm>
        <a:off x="3206425" y="1019627"/>
        <a:ext cx="1664349" cy="627326"/>
      </dsp:txXfrm>
    </dsp:sp>
    <dsp:sp modelId="{F9C1CC3C-66DF-4246-975E-EE9902FAB403}">
      <dsp:nvSpPr>
        <dsp:cNvPr id="0" name=""/>
        <dsp:cNvSpPr/>
      </dsp:nvSpPr>
      <dsp:spPr>
        <a:xfrm rot="5400000">
          <a:off x="3913657" y="1683129"/>
          <a:ext cx="249885" cy="29986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200" kern="1200"/>
        </a:p>
      </dsp:txBody>
      <dsp:txXfrm rot="-5400000">
        <a:off x="3948641" y="1708118"/>
        <a:ext cx="179918" cy="174920"/>
      </dsp:txXfrm>
    </dsp:sp>
    <dsp:sp modelId="{E0C71C7F-5766-46AB-8BA1-72495108323D}">
      <dsp:nvSpPr>
        <dsp:cNvPr id="0" name=""/>
        <dsp:cNvSpPr/>
      </dsp:nvSpPr>
      <dsp:spPr>
        <a:xfrm>
          <a:off x="3186908" y="1999650"/>
          <a:ext cx="1703383" cy="6663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/>
            <a:t>Nível Lógico</a:t>
          </a:r>
          <a:endParaRPr lang="pt-BR" sz="1800" kern="1200" dirty="0"/>
        </a:p>
      </dsp:txBody>
      <dsp:txXfrm>
        <a:off x="3206425" y="2019167"/>
        <a:ext cx="1664349" cy="627326"/>
      </dsp:txXfrm>
    </dsp:sp>
    <dsp:sp modelId="{6A998B20-F228-4F00-BAB8-01EBE463C104}">
      <dsp:nvSpPr>
        <dsp:cNvPr id="0" name=""/>
        <dsp:cNvSpPr/>
      </dsp:nvSpPr>
      <dsp:spPr>
        <a:xfrm rot="5400000">
          <a:off x="3913657" y="2682670"/>
          <a:ext cx="249885" cy="29986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200" kern="1200"/>
        </a:p>
      </dsp:txBody>
      <dsp:txXfrm rot="-5400000">
        <a:off x="3948641" y="2707659"/>
        <a:ext cx="179918" cy="174920"/>
      </dsp:txXfrm>
    </dsp:sp>
    <dsp:sp modelId="{E18A30B8-2E69-4B4C-AE5D-155F9364C81D}">
      <dsp:nvSpPr>
        <dsp:cNvPr id="0" name=""/>
        <dsp:cNvSpPr/>
      </dsp:nvSpPr>
      <dsp:spPr>
        <a:xfrm>
          <a:off x="3186908" y="2999191"/>
          <a:ext cx="1703383" cy="6663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/>
            <a:t>Nível Físico</a:t>
          </a:r>
          <a:endParaRPr lang="pt-BR" sz="1800" kern="1200" dirty="0"/>
        </a:p>
      </dsp:txBody>
      <dsp:txXfrm>
        <a:off x="3206425" y="3018708"/>
        <a:ext cx="1664349" cy="627326"/>
      </dsp:txXfrm>
    </dsp:sp>
    <dsp:sp modelId="{57925C24-A59B-4FD7-BBD6-A70ED3E9111D}">
      <dsp:nvSpPr>
        <dsp:cNvPr id="0" name=""/>
        <dsp:cNvSpPr/>
      </dsp:nvSpPr>
      <dsp:spPr>
        <a:xfrm rot="5400000">
          <a:off x="3913657" y="3682210"/>
          <a:ext cx="249885" cy="29986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200" kern="1200"/>
        </a:p>
      </dsp:txBody>
      <dsp:txXfrm rot="-5400000">
        <a:off x="3948641" y="3707199"/>
        <a:ext cx="179918" cy="174920"/>
      </dsp:txXfrm>
    </dsp:sp>
    <dsp:sp modelId="{134415F2-0EE2-44AE-8E8F-6B93AF88418D}">
      <dsp:nvSpPr>
        <dsp:cNvPr id="0" name=""/>
        <dsp:cNvSpPr/>
      </dsp:nvSpPr>
      <dsp:spPr>
        <a:xfrm>
          <a:off x="3186908" y="3998732"/>
          <a:ext cx="1703383" cy="666360"/>
        </a:xfrm>
        <a:prstGeom prst="roundRect">
          <a:avLst>
            <a:gd name="adj" fmla="val 10000"/>
          </a:avLst>
        </a:prstGeom>
        <a:solidFill>
          <a:schemeClr val="accent6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/>
            <a:t>Banco de dados</a:t>
          </a:r>
          <a:endParaRPr lang="pt-BR" sz="1800" kern="1200" dirty="0"/>
        </a:p>
      </dsp:txBody>
      <dsp:txXfrm>
        <a:off x="3206425" y="4018249"/>
        <a:ext cx="1664349" cy="6273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2F1D5-F7C1-4C8C-A635-57F42EB0E17C}" type="datetimeFigureOut">
              <a:rPr lang="pt-BR" smtClean="0"/>
              <a:t>21/08/2020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F63B5-4883-4FF9-A74B-B804E7DA6D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0225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2F1D5-F7C1-4C8C-A635-57F42EB0E17C}" type="datetimeFigureOut">
              <a:rPr lang="pt-BR" smtClean="0"/>
              <a:t>21/08/2020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F63B5-4883-4FF9-A74B-B804E7DA6D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1041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2F1D5-F7C1-4C8C-A635-57F42EB0E17C}" type="datetimeFigureOut">
              <a:rPr lang="pt-BR" smtClean="0"/>
              <a:t>21/08/2020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F63B5-4883-4FF9-A74B-B804E7DA6D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4821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2F1D5-F7C1-4C8C-A635-57F42EB0E17C}" type="datetimeFigureOut">
              <a:rPr lang="pt-BR" smtClean="0"/>
              <a:t>21/08/2020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F63B5-4883-4FF9-A74B-B804E7DA6D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4211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2F1D5-F7C1-4C8C-A635-57F42EB0E17C}" type="datetimeFigureOut">
              <a:rPr lang="pt-BR" smtClean="0"/>
              <a:t>21/08/2020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F63B5-4883-4FF9-A74B-B804E7DA6D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5863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2F1D5-F7C1-4C8C-A635-57F42EB0E17C}" type="datetimeFigureOut">
              <a:rPr lang="pt-BR" smtClean="0"/>
              <a:t>21/08/2020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F63B5-4883-4FF9-A74B-B804E7DA6D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5905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2F1D5-F7C1-4C8C-A635-57F42EB0E17C}" type="datetimeFigureOut">
              <a:rPr lang="pt-BR" smtClean="0"/>
              <a:t>21/08/2020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F63B5-4883-4FF9-A74B-B804E7DA6D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9201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2F1D5-F7C1-4C8C-A635-57F42EB0E17C}" type="datetimeFigureOut">
              <a:rPr lang="pt-BR" smtClean="0"/>
              <a:t>21/08/2020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F63B5-4883-4FF9-A74B-B804E7DA6D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4398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2F1D5-F7C1-4C8C-A635-57F42EB0E17C}" type="datetimeFigureOut">
              <a:rPr lang="pt-BR" smtClean="0"/>
              <a:t>21/08/2020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F63B5-4883-4FF9-A74B-B804E7DA6D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8183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2F1D5-F7C1-4C8C-A635-57F42EB0E17C}" type="datetimeFigureOut">
              <a:rPr lang="pt-BR" smtClean="0"/>
              <a:t>21/08/2020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F63B5-4883-4FF9-A74B-B804E7DA6D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0449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2F1D5-F7C1-4C8C-A635-57F42EB0E17C}" type="datetimeFigureOut">
              <a:rPr lang="pt-BR" smtClean="0"/>
              <a:t>21/08/2020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F63B5-4883-4FF9-A74B-B804E7DA6D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5367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2F1D5-F7C1-4C8C-A635-57F42EB0E17C}" type="datetimeFigureOut">
              <a:rPr lang="pt-BR" smtClean="0"/>
              <a:t>21/08/2020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F63B5-4883-4FF9-A74B-B804E7DA6D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0294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Banco de Dados</a:t>
            </a:r>
            <a:br>
              <a:rPr lang="pt-BR" dirty="0" smtClean="0"/>
            </a:br>
            <a:r>
              <a:rPr lang="pt-BR" dirty="0" smtClean="0"/>
              <a:t>Apresentação do Plano de Ensino e conceitos iniciais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Professor Edson Martin Feitosa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4303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ítulo 2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altLang="pt-BR" smtClean="0">
                <a:ea typeface="ＭＳ Ｐゴシック" panose="020B0600070205080204" pitchFamily="34" charset="-128"/>
              </a:rPr>
              <a:t>Níveis de Abstração de Dados</a:t>
            </a:r>
          </a:p>
        </p:txBody>
      </p:sp>
      <p:sp>
        <p:nvSpPr>
          <p:cNvPr id="21507" name="Espaço Reservado para Número de Slide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5B8BE13E-69B5-4412-B84B-455BEDCCB1BC}" type="slidenum">
              <a:rPr lang="en-US" altLang="pt-BR">
                <a:solidFill>
                  <a:srgbClr val="000000"/>
                </a:solidFill>
              </a:rPr>
              <a:pPr eaLnBrk="1" hangingPunct="1"/>
              <a:t>10</a:t>
            </a:fld>
            <a:endParaRPr lang="en-US" altLang="pt-BR">
              <a:solidFill>
                <a:srgbClr val="000000"/>
              </a:solidFill>
            </a:endParaRPr>
          </a:p>
        </p:txBody>
      </p:sp>
      <p:pic>
        <p:nvPicPr>
          <p:cNvPr id="21508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1" y="968760"/>
            <a:ext cx="7713663" cy="53911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3700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ítulo 2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altLang="pt-BR" smtClean="0">
                <a:ea typeface="ＭＳ Ｐゴシック" panose="020B0600070205080204" pitchFamily="34" charset="-128"/>
              </a:rPr>
              <a:t>Modelo de Dados</a:t>
            </a:r>
          </a:p>
        </p:txBody>
      </p:sp>
      <p:sp>
        <p:nvSpPr>
          <p:cNvPr id="22531" name="Espaço Reservado para Conteúdo 3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lnSpcReduction="10000"/>
          </a:bodyPr>
          <a:lstStyle/>
          <a:p>
            <a:r>
              <a:rPr lang="pt-BR" altLang="pt-BR" sz="2200">
                <a:ea typeface="ＭＳ Ｐゴシック" panose="020B0600070205080204" pitchFamily="34" charset="-128"/>
              </a:rPr>
              <a:t>Uma Coleção de ferramentas conceituais que descrevem dados, relação de dados, semântica de dados e restrições de consistência.</a:t>
            </a:r>
          </a:p>
          <a:p>
            <a:r>
              <a:rPr lang="pt-BR" altLang="pt-BR" sz="2200">
                <a:ea typeface="ＭＳ Ｐゴシック" panose="020B0600070205080204" pitchFamily="34" charset="-128"/>
              </a:rPr>
              <a:t>É uma maneira de descrever o projeto de banco de dados no nível físico, lógico e de visão.</a:t>
            </a:r>
          </a:p>
          <a:p>
            <a:r>
              <a:rPr lang="pt-BR" altLang="pt-BR" sz="2200">
                <a:ea typeface="ＭＳ Ｐゴシック" panose="020B0600070205080204" pitchFamily="34" charset="-128"/>
              </a:rPr>
              <a:t>Pode ser classificados nas categorias:</a:t>
            </a:r>
          </a:p>
          <a:p>
            <a:pPr>
              <a:buFontTx/>
              <a:buChar char="•"/>
            </a:pPr>
            <a:r>
              <a:rPr lang="pt-BR" altLang="pt-BR" sz="2200">
                <a:ea typeface="ＭＳ Ｐゴシック" panose="020B0600070205080204" pitchFamily="34" charset="-128"/>
              </a:rPr>
              <a:t>Modelo Relacional</a:t>
            </a:r>
          </a:p>
          <a:p>
            <a:pPr>
              <a:buFontTx/>
              <a:buChar char="•"/>
            </a:pPr>
            <a:r>
              <a:rPr lang="pt-BR" altLang="pt-BR" sz="2200">
                <a:ea typeface="ＭＳ Ｐゴシック" panose="020B0600070205080204" pitchFamily="34" charset="-128"/>
              </a:rPr>
              <a:t>Modelo Entidade-Relacionamento</a:t>
            </a:r>
          </a:p>
          <a:p>
            <a:pPr>
              <a:buFontTx/>
              <a:buChar char="•"/>
            </a:pPr>
            <a:r>
              <a:rPr lang="pt-BR" altLang="pt-BR" sz="2200">
                <a:ea typeface="ＭＳ Ｐゴシック" panose="020B0600070205080204" pitchFamily="34" charset="-128"/>
              </a:rPr>
              <a:t>Modelo de dados baseados em objetos</a:t>
            </a:r>
          </a:p>
          <a:p>
            <a:pPr>
              <a:buFontTx/>
              <a:buChar char="•"/>
            </a:pPr>
            <a:r>
              <a:rPr lang="pt-BR" altLang="pt-BR" sz="2200">
                <a:ea typeface="ＭＳ Ｐゴシック" panose="020B0600070205080204" pitchFamily="34" charset="-128"/>
              </a:rPr>
              <a:t>Modelo de dados semi-estruturados</a:t>
            </a:r>
          </a:p>
          <a:p>
            <a:pPr>
              <a:buFontTx/>
              <a:buChar char="•"/>
            </a:pPr>
            <a:endParaRPr lang="pt-BR" altLang="pt-BR" sz="2200">
              <a:ea typeface="ＭＳ Ｐゴシック" panose="020B0600070205080204" pitchFamily="34" charset="-128"/>
            </a:endParaRPr>
          </a:p>
          <a:p>
            <a:r>
              <a:rPr lang="pt-BR" altLang="pt-BR" sz="2200">
                <a:ea typeface="ＭＳ Ｐゴシック" panose="020B0600070205080204" pitchFamily="34" charset="-128"/>
              </a:rPr>
              <a:t>Historicamente os modelos de dados </a:t>
            </a:r>
            <a:r>
              <a:rPr lang="pt-BR" altLang="pt-BR" sz="2200" u="sng">
                <a:ea typeface="ＭＳ Ｐゴシック" panose="020B0600070205080204" pitchFamily="34" charset="-128"/>
              </a:rPr>
              <a:t>Hierárquico </a:t>
            </a:r>
            <a:r>
              <a:rPr lang="pt-BR" altLang="pt-BR" sz="2200">
                <a:ea typeface="ＭＳ Ｐゴシック" panose="020B0600070205080204" pitchFamily="34" charset="-128"/>
              </a:rPr>
              <a:t>e de </a:t>
            </a:r>
            <a:r>
              <a:rPr lang="pt-BR" altLang="pt-BR" sz="2200" u="sng">
                <a:ea typeface="ＭＳ Ｐゴシック" panose="020B0600070205080204" pitchFamily="34" charset="-128"/>
              </a:rPr>
              <a:t>Rede</a:t>
            </a:r>
            <a:r>
              <a:rPr lang="pt-BR" altLang="pt-BR" sz="2200">
                <a:ea typeface="ＭＳ Ｐゴシック" panose="020B0600070205080204" pitchFamily="34" charset="-128"/>
              </a:rPr>
              <a:t> precedem o modelo relacional.</a:t>
            </a:r>
          </a:p>
        </p:txBody>
      </p:sp>
      <p:sp>
        <p:nvSpPr>
          <p:cNvPr id="22532" name="Espaço Reservado para Número de Slide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E54FA0ED-0D2A-4591-9F0C-F08837F66136}" type="slidenum">
              <a:rPr lang="en-US" altLang="pt-BR">
                <a:solidFill>
                  <a:srgbClr val="000000"/>
                </a:solidFill>
              </a:rPr>
              <a:pPr eaLnBrk="1" hangingPunct="1"/>
              <a:t>11</a:t>
            </a:fld>
            <a:endParaRPr lang="en-US" alt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4595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ítulo 2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altLang="pt-BR" smtClean="0">
                <a:ea typeface="ＭＳ Ｐゴシック" panose="020B0600070205080204" pitchFamily="34" charset="-128"/>
              </a:rPr>
              <a:t>SGBD: Conceitos principais, objetivos e vantagens</a:t>
            </a:r>
          </a:p>
        </p:txBody>
      </p:sp>
      <p:sp>
        <p:nvSpPr>
          <p:cNvPr id="32771" name="Espaço Reservado para Conteúdo 3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altLang="pt-BR" sz="1600">
                <a:ea typeface="ＭＳ Ｐゴシック" panose="020B0600070205080204" pitchFamily="34" charset="-128"/>
              </a:rPr>
              <a:t>É uma </a:t>
            </a:r>
            <a:r>
              <a:rPr lang="pt-BR" altLang="pt-BR" sz="1600" b="1">
                <a:ea typeface="ＭＳ Ｐゴシック" panose="020B0600070205080204" pitchFamily="34" charset="-128"/>
              </a:rPr>
              <a:t>coleção de dados </a:t>
            </a:r>
            <a:r>
              <a:rPr lang="pt-BR" altLang="pt-BR" sz="1600">
                <a:ea typeface="ＭＳ Ｐゴシック" panose="020B0600070205080204" pitchFamily="34" charset="-128"/>
              </a:rPr>
              <a:t>inter-relacionados e um </a:t>
            </a:r>
            <a:r>
              <a:rPr lang="pt-BR" altLang="pt-BR" sz="1600" b="1">
                <a:ea typeface="ＭＳ Ｐゴシック" panose="020B0600070205080204" pitchFamily="34" charset="-128"/>
              </a:rPr>
              <a:t>conjunto de programas </a:t>
            </a:r>
            <a:r>
              <a:rPr lang="pt-BR" altLang="pt-BR" sz="1600">
                <a:ea typeface="ＭＳ Ｐゴシック" panose="020B0600070205080204" pitchFamily="34" charset="-128"/>
              </a:rPr>
              <a:t>para acessar esses dados. A coleção de dados normalmente conhecida como </a:t>
            </a:r>
            <a:r>
              <a:rPr lang="pt-BR" altLang="pt-BR" sz="1600" b="1">
                <a:ea typeface="ＭＳ Ｐゴシック" panose="020B0600070205080204" pitchFamily="34" charset="-128"/>
              </a:rPr>
              <a:t>banco de dados</a:t>
            </a:r>
            <a:r>
              <a:rPr lang="pt-BR" altLang="pt-BR" sz="1600">
                <a:ea typeface="ＭＳ Ｐゴシック" panose="020B0600070205080204" pitchFamily="34" charset="-128"/>
              </a:rPr>
              <a:t>, contém informações relevantes para a empresa.</a:t>
            </a:r>
          </a:p>
          <a:p>
            <a:r>
              <a:rPr lang="pt-BR" altLang="pt-BR" sz="1600">
                <a:ea typeface="ＭＳ Ｐゴシック" panose="020B0600070205080204" pitchFamily="34" charset="-128"/>
              </a:rPr>
              <a:t>O principal objetivo de um SGBD é proporcionar uma forma de </a:t>
            </a:r>
            <a:r>
              <a:rPr lang="pt-BR" altLang="pt-BR" sz="1600" b="1">
                <a:ea typeface="ＭＳ Ｐゴシック" panose="020B0600070205080204" pitchFamily="34" charset="-128"/>
              </a:rPr>
              <a:t>armazena</a:t>
            </a:r>
            <a:r>
              <a:rPr lang="pt-BR" altLang="pt-BR" sz="1600">
                <a:ea typeface="ＭＳ Ｐゴシック" panose="020B0600070205080204" pitchFamily="34" charset="-128"/>
              </a:rPr>
              <a:t>r </a:t>
            </a:r>
            <a:r>
              <a:rPr lang="pt-BR" altLang="pt-BR" sz="1600" b="1">
                <a:ea typeface="ＭＳ Ｐゴシック" panose="020B0600070205080204" pitchFamily="34" charset="-128"/>
              </a:rPr>
              <a:t>e recuperar</a:t>
            </a:r>
            <a:r>
              <a:rPr lang="pt-BR" altLang="pt-BR" sz="1600">
                <a:ea typeface="ＭＳ Ｐゴシック" panose="020B0600070205080204" pitchFamily="34" charset="-128"/>
              </a:rPr>
              <a:t> informações de um banco de dados de maneira </a:t>
            </a:r>
            <a:r>
              <a:rPr lang="pt-BR" altLang="pt-BR" sz="1600" i="1">
                <a:ea typeface="ＭＳ Ｐゴシック" panose="020B0600070205080204" pitchFamily="34" charset="-128"/>
              </a:rPr>
              <a:t>conveniente e eficiente</a:t>
            </a:r>
            <a:r>
              <a:rPr lang="pt-BR" altLang="pt-BR" sz="1600">
                <a:ea typeface="ＭＳ Ｐゴシック" panose="020B0600070205080204" pitchFamily="34" charset="-128"/>
              </a:rPr>
              <a:t>. A gestão dos dados envolve tanto a </a:t>
            </a:r>
            <a:r>
              <a:rPr lang="pt-BR" altLang="pt-BR" sz="1600" b="1">
                <a:ea typeface="ＭＳ Ｐゴシック" panose="020B0600070205080204" pitchFamily="34" charset="-128"/>
              </a:rPr>
              <a:t>definição </a:t>
            </a:r>
            <a:r>
              <a:rPr lang="pt-BR" altLang="pt-BR" sz="1600">
                <a:ea typeface="ＭＳ Ｐゴシック" panose="020B0600070205080204" pitchFamily="34" charset="-128"/>
              </a:rPr>
              <a:t>de estruturas para armazenamento de informações quanto os mecanismos que prevêem a </a:t>
            </a:r>
            <a:r>
              <a:rPr lang="pt-BR" altLang="pt-BR" sz="1600" b="1">
                <a:ea typeface="ＭＳ Ｐゴシック" panose="020B0600070205080204" pitchFamily="34" charset="-128"/>
              </a:rPr>
              <a:t>manipulação da informação</a:t>
            </a:r>
            <a:r>
              <a:rPr lang="pt-BR" altLang="pt-BR" sz="1600">
                <a:ea typeface="ＭＳ Ｐゴシック" panose="020B0600070205080204" pitchFamily="34" charset="-128"/>
              </a:rPr>
              <a:t>. Além disso, o SGBD deve garantir a </a:t>
            </a:r>
            <a:r>
              <a:rPr lang="pt-BR" altLang="pt-BR" sz="1600" b="1">
                <a:ea typeface="ＭＳ Ｐゴシック" panose="020B0600070205080204" pitchFamily="34" charset="-128"/>
              </a:rPr>
              <a:t>segurança</a:t>
            </a:r>
            <a:r>
              <a:rPr lang="pt-BR" altLang="pt-BR" sz="1600">
                <a:ea typeface="ＭＳ Ｐゴシック" panose="020B0600070205080204" pitchFamily="34" charset="-128"/>
              </a:rPr>
              <a:t> da informações armazenadas, apesar das falhas do sistema ou das tentativas de acesso não autorizado. Se os dados são compartilhados entre vários usuários, o sistema deve evitar possíveis resultados anômalos.</a:t>
            </a:r>
          </a:p>
        </p:txBody>
      </p:sp>
      <p:sp>
        <p:nvSpPr>
          <p:cNvPr id="32772" name="Espaço Reservado para Número de Slide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C0627253-6C8A-4A9F-AF0A-F96CA229E5C9}" type="slidenum">
              <a:rPr lang="en-US" altLang="pt-BR">
                <a:solidFill>
                  <a:srgbClr val="000000"/>
                </a:solidFill>
              </a:rPr>
              <a:pPr eaLnBrk="1" hangingPunct="1"/>
              <a:t>12</a:t>
            </a:fld>
            <a:endParaRPr lang="en-US" alt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176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ítulo 2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altLang="pt-BR" smtClean="0">
                <a:ea typeface="ＭＳ Ｐゴシック" panose="020B0600070205080204" pitchFamily="34" charset="-128"/>
              </a:rPr>
              <a:t>SGBD: Conceitos principais, objetivos e vantagens</a:t>
            </a:r>
          </a:p>
        </p:txBody>
      </p:sp>
      <p:sp>
        <p:nvSpPr>
          <p:cNvPr id="33795" name="Espaço Reservado para Número de Slide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B60455DA-C388-4A9A-BA7E-19681946A5CB}" type="slidenum">
              <a:rPr lang="en-US" altLang="pt-BR">
                <a:solidFill>
                  <a:srgbClr val="000000"/>
                </a:solidFill>
              </a:rPr>
              <a:pPr eaLnBrk="1" hangingPunct="1"/>
              <a:t>13</a:t>
            </a:fld>
            <a:endParaRPr lang="en-US" altLang="pt-BR">
              <a:solidFill>
                <a:srgbClr val="000000"/>
              </a:solidFill>
            </a:endParaRPr>
          </a:p>
        </p:txBody>
      </p:sp>
      <p:pic>
        <p:nvPicPr>
          <p:cNvPr id="3379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7764" y="1639209"/>
            <a:ext cx="5867400" cy="476862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511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ítulo 2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altLang="pt-BR" smtClean="0">
                <a:ea typeface="ＭＳ Ｐゴシック" panose="020B0600070205080204" pitchFamily="34" charset="-128"/>
              </a:rPr>
              <a:t>Instância e esquema de banco de dados</a:t>
            </a:r>
          </a:p>
        </p:txBody>
      </p:sp>
      <p:sp>
        <p:nvSpPr>
          <p:cNvPr id="34819" name="Espaço Reservado para Conteúdo 3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>
              <a:buFontTx/>
              <a:buChar char="•"/>
            </a:pPr>
            <a:r>
              <a:rPr lang="pt-BR" altLang="pt-BR" smtClean="0">
                <a:ea typeface="ＭＳ Ｐゴシック" panose="020B0600070205080204" pitchFamily="34" charset="-128"/>
              </a:rPr>
              <a:t>Instância: A coleção das informações armazenadas no banco de dados em determinado momento.</a:t>
            </a:r>
          </a:p>
          <a:p>
            <a:pPr>
              <a:buFontTx/>
              <a:buChar char="•"/>
            </a:pPr>
            <a:r>
              <a:rPr lang="pt-BR" altLang="pt-BR" smtClean="0">
                <a:ea typeface="ＭＳ Ｐゴシック" panose="020B0600070205080204" pitchFamily="34" charset="-128"/>
              </a:rPr>
              <a:t>Esquema: O projeto geral do banco de dados.</a:t>
            </a:r>
          </a:p>
          <a:p>
            <a:pPr lvl="1">
              <a:buFont typeface="Arial" pitchFamily="34" charset="0"/>
              <a:buChar char="•"/>
            </a:pPr>
            <a:r>
              <a:rPr lang="pt-BR" altLang="pt-BR" smtClean="0">
                <a:ea typeface="ＭＳ Ｐゴシック" panose="020B0600070205080204" pitchFamily="34" charset="-128"/>
              </a:rPr>
              <a:t>Os esquemas raramente – ou nunca – são modificados.</a:t>
            </a:r>
          </a:p>
        </p:txBody>
      </p:sp>
      <p:sp>
        <p:nvSpPr>
          <p:cNvPr id="34820" name="Espaço Reservado para Número de Slide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9587B35-9984-486F-8A31-9BAC08900B15}" type="slidenum">
              <a:rPr lang="en-US" altLang="pt-BR">
                <a:solidFill>
                  <a:srgbClr val="000000"/>
                </a:solidFill>
              </a:rPr>
              <a:pPr eaLnBrk="1" hangingPunct="1"/>
              <a:t>14</a:t>
            </a:fld>
            <a:endParaRPr lang="en-US" alt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148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ítulo 2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altLang="pt-BR" smtClean="0">
                <a:ea typeface="ＭＳ Ｐゴシック" panose="020B0600070205080204" pitchFamily="34" charset="-128"/>
              </a:rPr>
              <a:t>Particionamento do esquema segundo os níveis de abstração</a:t>
            </a:r>
          </a:p>
        </p:txBody>
      </p:sp>
      <p:sp>
        <p:nvSpPr>
          <p:cNvPr id="35843" name="Espaço Reservado para Número de Slide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B04CB16F-96B2-4ADC-BA1A-45684FF2DF5D}" type="slidenum">
              <a:rPr lang="en-US" altLang="pt-BR">
                <a:solidFill>
                  <a:srgbClr val="000000"/>
                </a:solidFill>
              </a:rPr>
              <a:pPr eaLnBrk="1" hangingPunct="1"/>
              <a:t>15</a:t>
            </a:fld>
            <a:endParaRPr lang="en-US" altLang="pt-BR">
              <a:solidFill>
                <a:srgbClr val="000000"/>
              </a:solidFill>
            </a:endParaRPr>
          </a:p>
        </p:txBody>
      </p:sp>
      <p:graphicFrame>
        <p:nvGraphicFramePr>
          <p:cNvPr id="5" name="Espaço Reservado para Conteú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1555992"/>
              </p:ext>
            </p:extLst>
          </p:nvPr>
        </p:nvGraphicFramePr>
        <p:xfrm>
          <a:off x="1981200" y="1690688"/>
          <a:ext cx="8077200" cy="4665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579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Professor Edson Martin Feitosa</a:t>
            </a:r>
          </a:p>
          <a:p>
            <a:pPr marL="0" indent="0">
              <a:buNone/>
            </a:pPr>
            <a:r>
              <a:rPr lang="pt-BR" dirty="0" smtClean="0"/>
              <a:t>E-mail: edson.feitosa@prof.uniso.br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15453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Conteúdo Programático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pt-BR" b="1" dirty="0"/>
              <a:t>1.    Modelagem conceitual.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1.1.           Níveis de abstração em sistemas</a:t>
            </a:r>
          </a:p>
          <a:p>
            <a:pPr marL="0" indent="0">
              <a:buNone/>
            </a:pPr>
            <a:r>
              <a:rPr lang="pt-BR" dirty="0"/>
              <a:t>1.2.           Abordagem Entidade / Relacionamento</a:t>
            </a:r>
          </a:p>
          <a:p>
            <a:pPr marL="0" indent="0">
              <a:buNone/>
            </a:pPr>
            <a:r>
              <a:rPr lang="pt-BR" b="1" dirty="0"/>
              <a:t>2.    Modelo Relacional.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2.1.           Histórico e conceitos básicos</a:t>
            </a:r>
          </a:p>
          <a:p>
            <a:pPr marL="0" indent="0">
              <a:buNone/>
            </a:pPr>
            <a:r>
              <a:rPr lang="pt-BR" dirty="0"/>
              <a:t>2.2.           Projeto lógico de bancos de dados relacionais</a:t>
            </a:r>
          </a:p>
          <a:p>
            <a:pPr marL="0" indent="0">
              <a:buNone/>
            </a:pPr>
            <a:r>
              <a:rPr lang="pt-BR" dirty="0"/>
              <a:t>2.3.           Linguagens de consulta: álgebra relacional, cálculo relacional, SQL</a:t>
            </a:r>
          </a:p>
          <a:p>
            <a:pPr marL="0" indent="0">
              <a:buNone/>
            </a:pPr>
            <a:r>
              <a:rPr lang="pt-BR" b="1" dirty="0"/>
              <a:t>3.    Modelo Orientado a Objetos.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3.1.           Histórico, conceitos básicos e terminologia</a:t>
            </a:r>
          </a:p>
          <a:p>
            <a:pPr marL="0" indent="0">
              <a:buNone/>
            </a:pPr>
            <a:r>
              <a:rPr lang="pt-BR" dirty="0"/>
              <a:t>3.2.           Elementos de projeto de bancos de dados orientados a objeto</a:t>
            </a:r>
          </a:p>
          <a:p>
            <a:pPr marL="0" indent="0">
              <a:buNone/>
            </a:pPr>
            <a:r>
              <a:rPr lang="pt-BR" b="1" dirty="0"/>
              <a:t>4.    Modelo Objeto-Relacional.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4.1.           Vantagens e desvantagens dos modelos relacional e orientado a objetos em bancos de dados</a:t>
            </a:r>
          </a:p>
          <a:p>
            <a:pPr marL="0" indent="0">
              <a:buNone/>
            </a:pPr>
            <a:r>
              <a:rPr lang="pt-BR" dirty="0"/>
              <a:t>4.2.           Aspectos da implementação objeto-relacional</a:t>
            </a:r>
          </a:p>
          <a:p>
            <a:pPr marL="0" indent="0">
              <a:buNone/>
            </a:pPr>
            <a:r>
              <a:rPr lang="pt-BR" b="1" dirty="0"/>
              <a:t>5.    Processamento de consultas.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5.1.           Arquitetura de referência de um SGBD</a:t>
            </a:r>
          </a:p>
          <a:p>
            <a:pPr marL="0" indent="0">
              <a:buNone/>
            </a:pPr>
            <a:r>
              <a:rPr lang="pt-BR" dirty="0"/>
              <a:t>5.2.           Elementos de otimização e processamento de </a:t>
            </a:r>
            <a:r>
              <a:rPr lang="pt-BR" dirty="0" smtClean="0"/>
              <a:t>consultas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013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Conteúdo Programático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pt-BR" b="1" dirty="0" smtClean="0"/>
              <a:t>6.    Recuperação de falhas.</a:t>
            </a: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6.1.           Caracterização do problema</a:t>
            </a:r>
          </a:p>
          <a:p>
            <a:pPr marL="0" indent="0">
              <a:buNone/>
            </a:pPr>
            <a:r>
              <a:rPr lang="pt-BR" dirty="0" smtClean="0"/>
              <a:t>6.2.           Estratégias de recuperação automática de falhas</a:t>
            </a:r>
          </a:p>
          <a:p>
            <a:pPr marL="0" indent="0">
              <a:buNone/>
            </a:pPr>
            <a:r>
              <a:rPr lang="pt-BR" dirty="0" smtClean="0"/>
              <a:t>6.3.           Outras estratégias de recuperação de falhas</a:t>
            </a:r>
          </a:p>
          <a:p>
            <a:pPr marL="0" indent="0">
              <a:buNone/>
            </a:pPr>
            <a:r>
              <a:rPr lang="pt-BR" b="1" dirty="0" smtClean="0"/>
              <a:t>7.    Controle de concorrência.</a:t>
            </a: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7.1.           Caracterização do problema</a:t>
            </a:r>
          </a:p>
          <a:p>
            <a:pPr marL="0" indent="0">
              <a:buNone/>
            </a:pPr>
            <a:r>
              <a:rPr lang="pt-BR" dirty="0" smtClean="0"/>
              <a:t>7.2.           Protocolos baseados em bloqueio</a:t>
            </a:r>
          </a:p>
          <a:p>
            <a:pPr marL="0" indent="0">
              <a:buNone/>
            </a:pPr>
            <a:r>
              <a:rPr lang="pt-BR" dirty="0" smtClean="0"/>
              <a:t>7.3.           Outras abordagens para o controle de concorrência</a:t>
            </a:r>
          </a:p>
          <a:p>
            <a:pPr marL="0" indent="0">
              <a:buNone/>
            </a:pPr>
            <a:r>
              <a:rPr lang="pt-BR" dirty="0" smtClean="0"/>
              <a:t>7.4.           Tratamento de </a:t>
            </a:r>
            <a:r>
              <a:rPr lang="pt-BR" dirty="0" err="1" smtClean="0"/>
              <a:t>deadlocks</a:t>
            </a:r>
            <a:endParaRPr lang="pt-BR" dirty="0" smtClean="0"/>
          </a:p>
          <a:p>
            <a:pPr marL="0" indent="0">
              <a:buNone/>
            </a:pPr>
            <a:r>
              <a:rPr lang="pt-BR" b="1" dirty="0" smtClean="0"/>
              <a:t>8.    Bancos de dados distribuídos.</a:t>
            </a: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8.1.           Conceitos e terminologia básica</a:t>
            </a:r>
          </a:p>
          <a:p>
            <a:pPr marL="0" indent="0">
              <a:buNone/>
            </a:pPr>
            <a:r>
              <a:rPr lang="pt-BR" dirty="0" smtClean="0"/>
              <a:t>8.2.           Estratégias para construção de bancos de dados distribuídos</a:t>
            </a:r>
          </a:p>
          <a:p>
            <a:pPr marL="0" indent="0">
              <a:buNone/>
            </a:pPr>
            <a:r>
              <a:rPr lang="pt-BR" dirty="0" smtClean="0"/>
              <a:t>8.3.           Aspectos do gerenciamento de transações em bancos de dados distribuídos</a:t>
            </a:r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11715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Instrumentos de Avaliação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processo de avaliação será contínuo, levando-se em conta uma nota sobre a participação do aluno avaliado por intermédio de desenvolvimento de </a:t>
            </a:r>
            <a:r>
              <a:rPr lang="pt-BR" u="sng" dirty="0"/>
              <a:t>exercícios práticos diários </a:t>
            </a:r>
            <a:r>
              <a:rPr lang="pt-BR" dirty="0"/>
              <a:t>e </a:t>
            </a:r>
            <a:r>
              <a:rPr lang="pt-BR" u="sng" dirty="0"/>
              <a:t>duas provas prático-teóricas</a:t>
            </a:r>
            <a:r>
              <a:rPr lang="pt-BR" dirty="0"/>
              <a:t>.</a:t>
            </a:r>
          </a:p>
          <a:p>
            <a:r>
              <a:rPr lang="pt-BR" dirty="0"/>
              <a:t>A nota final será uma </a:t>
            </a:r>
            <a:r>
              <a:rPr lang="pt-BR" u="sng" dirty="0"/>
              <a:t>média das três notas</a:t>
            </a:r>
            <a:r>
              <a:rPr lang="pt-BR" dirty="0"/>
              <a:t>, podendo o aluno realizar uma avaliação no final do semestre que substituirá a menor nota dentre as três.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01474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 Bibliográficas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 dirty="0">
                <a:ea typeface="ＭＳ Ｐゴシック" panose="020B0600070205080204" pitchFamily="34" charset="-128"/>
              </a:rPr>
              <a:t>SILBERSCHATZ, Abraham; KORTH, Henry F.; SUDARSHAN, S.. </a:t>
            </a:r>
            <a:r>
              <a:rPr lang="pt-BR" altLang="pt-BR" b="1" dirty="0">
                <a:ea typeface="ＭＳ Ｐゴシック" panose="020B0600070205080204" pitchFamily="34" charset="-128"/>
              </a:rPr>
              <a:t>Sistema de Banco de Dados</a:t>
            </a:r>
            <a:r>
              <a:rPr lang="pt-BR" altLang="pt-BR" dirty="0">
                <a:ea typeface="ＭＳ Ｐゴシック" panose="020B0600070205080204" pitchFamily="34" charset="-128"/>
              </a:rPr>
              <a:t>.</a:t>
            </a:r>
            <a:endParaRPr lang="pt-BR" altLang="pt-BR" b="1" dirty="0">
              <a:ea typeface="ＭＳ Ｐゴシック" panose="020B0600070205080204" pitchFamily="34" charset="-128"/>
            </a:endParaRPr>
          </a:p>
          <a:p>
            <a:r>
              <a:rPr lang="pt-BR" dirty="0"/>
              <a:t>BATTISTI, Júlio. </a:t>
            </a:r>
            <a:r>
              <a:rPr lang="pt-BR" b="1" dirty="0"/>
              <a:t>SQL Server 2005 administração &amp; desenvolvimento: </a:t>
            </a:r>
            <a:r>
              <a:rPr lang="pt-BR" dirty="0"/>
              <a:t>curso completo. Rio de Janeiro: </a:t>
            </a:r>
            <a:r>
              <a:rPr lang="pt-BR" dirty="0" err="1"/>
              <a:t>Axcel</a:t>
            </a:r>
            <a:r>
              <a:rPr lang="pt-BR" dirty="0"/>
              <a:t> Books do Brasil, 2005. 990 p. ISBN 8573232498</a:t>
            </a:r>
          </a:p>
        </p:txBody>
      </p:sp>
    </p:spTree>
    <p:extLst>
      <p:ext uri="{BB962C8B-B14F-4D97-AF65-F5344CB8AC3E}">
        <p14:creationId xmlns:p14="http://schemas.microsoft.com/office/powerpoint/2010/main" val="856127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2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altLang="pt-BR" dirty="0" smtClean="0">
                <a:ea typeface="ＭＳ Ｐゴシック" panose="020B0600070205080204" pitchFamily="34" charset="-128"/>
              </a:rPr>
              <a:t>Evolução dos sistemas de computação</a:t>
            </a:r>
          </a:p>
        </p:txBody>
      </p:sp>
      <p:sp>
        <p:nvSpPr>
          <p:cNvPr id="10243" name="Espaço Reservado para Conteúdo 3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>
              <a:buFontTx/>
              <a:buChar char="•"/>
            </a:pPr>
            <a:r>
              <a:rPr lang="pt-BR" altLang="pt-BR" sz="3200" b="1" dirty="0">
                <a:ea typeface="ＭＳ Ｐゴシック" panose="020B0600070205080204" pitchFamily="34" charset="-128"/>
              </a:rPr>
              <a:t>Abordagem Tradicional</a:t>
            </a:r>
          </a:p>
          <a:p>
            <a:pPr>
              <a:buFontTx/>
              <a:buChar char="•"/>
            </a:pPr>
            <a:r>
              <a:rPr lang="pt-BR" altLang="pt-BR" sz="3200" b="1" dirty="0">
                <a:ea typeface="ＭＳ Ｐゴシック" panose="020B0600070205080204" pitchFamily="34" charset="-128"/>
              </a:rPr>
              <a:t>Abordagem de sistemas integrados</a:t>
            </a:r>
          </a:p>
          <a:p>
            <a:pPr>
              <a:buFontTx/>
              <a:buChar char="•"/>
            </a:pPr>
            <a:r>
              <a:rPr lang="pt-BR" altLang="pt-BR" sz="3200" b="1" dirty="0">
                <a:ea typeface="ＭＳ Ｐゴシック" panose="020B0600070205080204" pitchFamily="34" charset="-128"/>
              </a:rPr>
              <a:t>Abordagem de banco de dados</a:t>
            </a:r>
          </a:p>
          <a:p>
            <a:endParaRPr lang="pt-BR" altLang="pt-BR" dirty="0" smtClean="0">
              <a:ea typeface="ＭＳ Ｐゴシック" panose="020B0600070205080204" pitchFamily="34" charset="-128"/>
            </a:endParaRPr>
          </a:p>
        </p:txBody>
      </p:sp>
      <p:sp>
        <p:nvSpPr>
          <p:cNvPr id="10244" name="Espaço Reservado para Número de Slide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EC40A27F-FFBD-4E8B-B754-5903B1845D14}" type="slidenum">
              <a:rPr lang="en-US" altLang="pt-BR">
                <a:solidFill>
                  <a:srgbClr val="000000"/>
                </a:solidFill>
              </a:rPr>
              <a:pPr eaLnBrk="1" hangingPunct="1"/>
              <a:t>6</a:t>
            </a:fld>
            <a:endParaRPr lang="en-US" alt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5485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2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altLang="pt-BR" smtClean="0">
                <a:ea typeface="ＭＳ Ｐゴシック" panose="020B0600070205080204" pitchFamily="34" charset="-128"/>
              </a:rPr>
              <a:t>Abordagem Tradicional</a:t>
            </a:r>
          </a:p>
        </p:txBody>
      </p:sp>
      <p:pic>
        <p:nvPicPr>
          <p:cNvPr id="12291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1" y="1752601"/>
            <a:ext cx="5648325" cy="3495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Espaço Reservado para Número de Slide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DC1FED7-D27C-41AA-A70C-6CA1226FA464}" type="slidenum">
              <a:rPr lang="en-US" altLang="pt-BR">
                <a:solidFill>
                  <a:srgbClr val="000000"/>
                </a:solidFill>
              </a:rPr>
              <a:pPr eaLnBrk="1" hangingPunct="1"/>
              <a:t>7</a:t>
            </a:fld>
            <a:endParaRPr lang="en-US" altLang="pt-BR">
              <a:solidFill>
                <a:srgbClr val="000000"/>
              </a:solidFill>
            </a:endParaRPr>
          </a:p>
        </p:txBody>
      </p:sp>
      <p:sp>
        <p:nvSpPr>
          <p:cNvPr id="12293" name="CaixaDeTexto 82"/>
          <p:cNvSpPr txBox="1">
            <a:spLocks noChangeArrowheads="1"/>
          </p:cNvSpPr>
          <p:nvPr/>
        </p:nvSpPr>
        <p:spPr bwMode="auto">
          <a:xfrm>
            <a:off x="2057400" y="5486401"/>
            <a:ext cx="8466138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pt-BR" altLang="pt-BR"/>
              <a:t>Um usuário utiliza um aplicativo, o qual, por sua vez usa um arquivo de dados</a:t>
            </a:r>
          </a:p>
          <a:p>
            <a:pPr eaLnBrk="1" hangingPunct="1"/>
            <a:r>
              <a:rPr lang="pt-BR" altLang="pt-BR"/>
              <a:t> que muitas vezes não é acessado por outro usuário.</a:t>
            </a:r>
          </a:p>
          <a:p>
            <a:pPr eaLnBrk="1" hangingPunct="1"/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22540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ítulo 2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altLang="pt-BR" dirty="0" smtClean="0">
                <a:ea typeface="ＭＳ Ｐゴシック" panose="020B0600070205080204" pitchFamily="34" charset="-128"/>
              </a:rPr>
              <a:t>Abordagem de Sistemas Integrados</a:t>
            </a:r>
          </a:p>
        </p:txBody>
      </p:sp>
      <p:sp>
        <p:nvSpPr>
          <p:cNvPr id="15363" name="Espaço Reservado para Número de Slide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953DCA9-EB29-49EA-896C-EE08D7172099}" type="slidenum">
              <a:rPr lang="en-US" altLang="pt-BR">
                <a:solidFill>
                  <a:srgbClr val="000000"/>
                </a:solidFill>
              </a:rPr>
              <a:pPr eaLnBrk="1" hangingPunct="1"/>
              <a:t>8</a:t>
            </a:fld>
            <a:endParaRPr lang="en-US" altLang="pt-BR">
              <a:solidFill>
                <a:srgbClr val="000000"/>
              </a:solidFill>
            </a:endParaRPr>
          </a:p>
        </p:txBody>
      </p:sp>
      <p:pic>
        <p:nvPicPr>
          <p:cNvPr id="1536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191" y="1341566"/>
            <a:ext cx="5770563" cy="3581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2486722" y="5185317"/>
            <a:ext cx="69503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pt-BR" dirty="0">
                <a:ea typeface="ＭＳ Ｐゴシック" panose="020B0600070205080204" pitchFamily="34" charset="-128"/>
              </a:rPr>
              <a:t>Sistemas ficaram integrados, pois utilizavam o mesmo arquivo de dados.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0110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ítulo 2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altLang="pt-BR" smtClean="0">
                <a:ea typeface="ＭＳ Ｐゴシック" panose="020B0600070205080204" pitchFamily="34" charset="-128"/>
              </a:rPr>
              <a:t>Abordagem de Banco de Dados</a:t>
            </a:r>
          </a:p>
        </p:txBody>
      </p:sp>
      <p:sp>
        <p:nvSpPr>
          <p:cNvPr id="18435" name="Espaço Reservado para Número de Slide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37411766-05B0-4E66-82CC-585DACC3F095}" type="slidenum">
              <a:rPr lang="en-US" altLang="pt-BR">
                <a:solidFill>
                  <a:srgbClr val="000000"/>
                </a:solidFill>
              </a:rPr>
              <a:pPr eaLnBrk="1" hangingPunct="1"/>
              <a:t>9</a:t>
            </a:fld>
            <a:endParaRPr lang="en-US" altLang="pt-BR">
              <a:solidFill>
                <a:srgbClr val="000000"/>
              </a:solidFill>
            </a:endParaRPr>
          </a:p>
        </p:txBody>
      </p:sp>
      <p:pic>
        <p:nvPicPr>
          <p:cNvPr id="1843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1" y="1524000"/>
            <a:ext cx="5802313" cy="3886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22257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473</Words>
  <Application>Microsoft Office PowerPoint</Application>
  <PresentationFormat>Widescreen</PresentationFormat>
  <Paragraphs>86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1" baseType="lpstr">
      <vt:lpstr>ＭＳ Ｐゴシック</vt:lpstr>
      <vt:lpstr>Arial</vt:lpstr>
      <vt:lpstr>Calibri</vt:lpstr>
      <vt:lpstr>Calibri Light</vt:lpstr>
      <vt:lpstr>Tema do Office</vt:lpstr>
      <vt:lpstr>Banco de Dados Apresentação do Plano de Ensino e conceitos iniciais</vt:lpstr>
      <vt:lpstr>Conteúdo Programático</vt:lpstr>
      <vt:lpstr>Conteúdo Programático</vt:lpstr>
      <vt:lpstr>Instrumentos de Avaliação</vt:lpstr>
      <vt:lpstr>Referências Bibliográficas</vt:lpstr>
      <vt:lpstr>Evolução dos sistemas de computação</vt:lpstr>
      <vt:lpstr>Abordagem Tradicional</vt:lpstr>
      <vt:lpstr>Abordagem de Sistemas Integrados</vt:lpstr>
      <vt:lpstr>Abordagem de Banco de Dados</vt:lpstr>
      <vt:lpstr>Níveis de Abstração de Dados</vt:lpstr>
      <vt:lpstr>Modelo de Dados</vt:lpstr>
      <vt:lpstr>SGBD: Conceitos principais, objetivos e vantagens</vt:lpstr>
      <vt:lpstr>SGBD: Conceitos principais, objetivos e vantagens</vt:lpstr>
      <vt:lpstr>Instância e esquema de banco de dados</vt:lpstr>
      <vt:lpstr>Particionamento do esquema segundo os níveis de abstração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Banco de Dados</dc:title>
  <dc:creator>Edson Martin Feitosa</dc:creator>
  <cp:lastModifiedBy>Edson Martin Feitosa</cp:lastModifiedBy>
  <cp:revision>6</cp:revision>
  <dcterms:created xsi:type="dcterms:W3CDTF">2020-02-12T12:16:09Z</dcterms:created>
  <dcterms:modified xsi:type="dcterms:W3CDTF">2020-08-21T21:49:10Z</dcterms:modified>
</cp:coreProperties>
</file>