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handoutMasterIdLst>
    <p:handoutMasterId r:id="rId20"/>
  </p:handoutMasterIdLst>
  <p:sldIdLst>
    <p:sldId id="286" r:id="rId2"/>
    <p:sldId id="264" r:id="rId3"/>
    <p:sldId id="284" r:id="rId4"/>
    <p:sldId id="28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2FDF39-0274-44E4-AE72-0DAAB48E01B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33A016-ED64-42CC-A59D-475A94FB0D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8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7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0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F1D5-F7C1-4C8C-A635-57F42EB0E17C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.scribd.com/doc/37452635/46/Forma-Normal-de-Boyce-Codd-%E2%80%93-FNB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 Relacional e Formas Normais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5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1FN)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grupos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    Empregados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(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Código_Função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Nome_Função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CNPJ_Prestadora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Data_Posse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– Retirar o(s) grupo(s)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Função 	       			                        Empregado</a:t>
            </a: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 3 – Aplicar a 1FN nas novas relações para confirmar.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91E491-8134-43F8-B914-F9080E5742D0}" type="slidenum">
              <a:rPr lang="en-US" altLang="pt-BR" smtClean="0">
                <a:solidFill>
                  <a:srgbClr val="000000"/>
                </a:solidFill>
              </a:rPr>
              <a:pPr/>
              <a:t>10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143000" y="4267200"/>
            <a:ext cx="3429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(</a:t>
            </a:r>
            <a:r>
              <a:rPr lang="pt-BR" altLang="pt-BR" sz="1600" dirty="0">
                <a:solidFill>
                  <a:schemeClr val="tx2"/>
                </a:solidFill>
              </a:rPr>
              <a:t> 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Data_Posse</a:t>
            </a:r>
            <a:r>
              <a:rPr lang="pt-BR" altLang="pt-BR" sz="1600" dirty="0">
                <a:solidFill>
                  <a:srgbClr val="CD4A1B"/>
                </a:solidFill>
              </a:rPr>
              <a:t>  )</a:t>
            </a:r>
            <a:endParaRPr lang="pt-BR" altLang="pt-BR" sz="16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972050" y="4267199"/>
            <a:ext cx="29718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(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CNPJ_Prestadora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Nome_Prestadora</a:t>
            </a:r>
            <a:r>
              <a:rPr lang="pt-BR" altLang="pt-BR" sz="1600" dirty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Aplica somente em relações com atributos compostos ou concatenado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dependência funcional parcial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atributo(s) dependêntes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2FN nas novas relações obtidas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4D22B-1ED4-440F-AD3D-2A59EDAFC2B3}" type="slidenum">
              <a:rPr lang="en-US" altLang="pt-BR" smtClean="0">
                <a:solidFill>
                  <a:srgbClr val="000000"/>
                </a:solidFill>
              </a:rPr>
              <a:pPr/>
              <a:t>11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828800" y="2286000"/>
            <a:ext cx="4419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2400" dirty="0"/>
              <a:t>Função </a:t>
            </a:r>
            <a:r>
              <a:rPr lang="pt-BR" altLang="pt-BR" sz="2400" dirty="0">
                <a:solidFill>
                  <a:srgbClr val="CD4A1B"/>
                </a:solidFill>
              </a:rPr>
              <a:t>(</a:t>
            </a:r>
            <a:r>
              <a:rPr lang="pt-BR" altLang="pt-BR" sz="2400" dirty="0"/>
              <a:t> </a:t>
            </a:r>
            <a:r>
              <a:rPr lang="pt-BR" altLang="pt-BR" sz="2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2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chemeClr val="tx2"/>
                </a:solidFill>
              </a:rPr>
              <a:t>	    </a:t>
            </a:r>
            <a:r>
              <a:rPr lang="pt-BR" altLang="pt-BR" sz="2400" dirty="0">
                <a:solidFill>
                  <a:schemeClr val="accent1"/>
                </a:solidFill>
              </a:rPr>
              <a:t> </a:t>
            </a:r>
            <a:r>
              <a:rPr lang="pt-BR" altLang="pt-BR" sz="2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Data_Posse</a:t>
            </a:r>
            <a:r>
              <a:rPr lang="pt-BR" altLang="pt-BR" sz="2400" dirty="0">
                <a:solidFill>
                  <a:srgbClr val="CD4A1B"/>
                </a:solidFill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Passo 1 – Identificar atributos com dependência funcional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</a:t>
            </a:r>
            <a:r>
              <a:rPr lang="pt-BR" altLang="pt-BR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Nome_Função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Data_Posse)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2 – Retirar o(s) atributo(s) dependentes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				Histórico 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3 – Aplicar a 2FN nas novas relações (confirmar)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665F8-6133-4BF0-9844-2FF5F4D02003}" type="slidenum">
              <a:rPr lang="en-US" altLang="pt-BR" smtClean="0">
                <a:solidFill>
                  <a:srgbClr val="000000"/>
                </a:solidFill>
              </a:rPr>
              <a:pPr/>
              <a:t>12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447800" y="4191000"/>
            <a:ext cx="274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chemeClr val="accent1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dirty="0" err="1"/>
              <a:t>Nome_Função</a:t>
            </a:r>
            <a:r>
              <a:rPr lang="pt-BR" altLang="pt-BR" sz="1400" dirty="0">
                <a:solidFill>
                  <a:schemeClr val="accent1"/>
                </a:solidFill>
              </a:rPr>
              <a:t>  </a:t>
            </a:r>
            <a:r>
              <a:rPr lang="pt-BR" altLang="pt-BR" sz="1400" dirty="0">
                <a:solidFill>
                  <a:srgbClr val="CD4A1B"/>
                </a:solidFill>
              </a:rPr>
              <a:t>)</a:t>
            </a:r>
            <a:endParaRPr lang="pt-BR" altLang="pt-BR" sz="140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876800" y="4202151"/>
            <a:ext cx="3429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</a:t>
            </a:r>
            <a:r>
              <a:rPr lang="pt-BR" altLang="pt-BR" sz="1400" dirty="0">
                <a:solidFill>
                  <a:schemeClr val="tx2"/>
                </a:solidFill>
              </a:rPr>
              <a:t> 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   </a:t>
            </a:r>
            <a:r>
              <a:rPr lang="pt-BR" altLang="pt-BR" sz="1400" dirty="0" err="1">
                <a:solidFill>
                  <a:srgbClr val="CD4A1B"/>
                </a:solidFill>
              </a:rPr>
              <a:t>Data_Posse</a:t>
            </a:r>
            <a:r>
              <a:rPr lang="pt-BR" altLang="pt-BR" sz="1400" dirty="0">
                <a:solidFill>
                  <a:srgbClr val="CD4A1B"/>
                </a:solidFill>
              </a:rPr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Aplicar nas relações que estejam na 1FN e 2FN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Identificar dependência funcional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Retirar o(s) atributo(s) com dependência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Aplicar a 3FN nas novas relações obtidas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BA0888-CA8A-4E4C-992C-7EA22DFC1DF5}" type="slidenum">
              <a:rPr lang="en-US" altLang="pt-BR" smtClean="0">
                <a:solidFill>
                  <a:srgbClr val="000000"/>
                </a:solidFill>
              </a:rPr>
              <a:pPr/>
              <a:t>13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04527" y="2088357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 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7038" y="3503613"/>
            <a:ext cx="3395663" cy="609600"/>
            <a:chOff x="269" y="2831"/>
            <a:chExt cx="2139" cy="384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680" y="2831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269" y="2840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44851" y="3497263"/>
            <a:ext cx="4268788" cy="868362"/>
            <a:chOff x="2836" y="2823"/>
            <a:chExt cx="2689" cy="547"/>
          </a:xfrm>
        </p:grpSpPr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3365" y="2823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2836" y="2829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dependência funcional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2 - Retirar o(s) atributo(s) com dependência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3 – Aplicar a 3FN nas novas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relaçoes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Obtidas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307B53-DA75-4132-85A7-C9766356E14D}" type="slidenum">
              <a:rPr lang="en-US" altLang="pt-BR" smtClean="0">
                <a:solidFill>
                  <a:srgbClr val="000000"/>
                </a:solidFill>
              </a:rPr>
              <a:pPr/>
              <a:t>14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38275" y="978694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>
                <a:solidFill>
                  <a:srgbClr val="FF0000"/>
                </a:solidFill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</a:rPr>
              <a:t>CNPJ_Prestadora</a:t>
            </a:r>
            <a:r>
              <a:rPr lang="pt-BR" altLang="pt-BR" sz="1400" dirty="0">
                <a:solidFill>
                  <a:srgbClr val="FF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FF0000"/>
                </a:solidFill>
              </a:rPr>
              <a:t>	   </a:t>
            </a:r>
            <a:r>
              <a:rPr lang="pt-BR" altLang="pt-BR" sz="1400" dirty="0" err="1">
                <a:solidFill>
                  <a:srgbClr val="FF0000"/>
                </a:solidFill>
              </a:rPr>
              <a:t>Nome_Prestadora</a:t>
            </a:r>
            <a:r>
              <a:rPr lang="pt-BR" altLang="pt-BR" sz="1400" dirty="0">
                <a:solidFill>
                  <a:srgbClr val="FF0000"/>
                </a:solidFill>
              </a:rPr>
              <a:t>  </a:t>
            </a:r>
            <a:r>
              <a:rPr lang="pt-BR" altLang="pt-BR" sz="14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0550" y="2859087"/>
            <a:ext cx="3400425" cy="609600"/>
            <a:chOff x="372" y="2625"/>
            <a:chExt cx="2142" cy="384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786" y="2625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372" y="2625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95650" y="2770187"/>
            <a:ext cx="4457700" cy="868363"/>
            <a:chOff x="2868" y="2594"/>
            <a:chExt cx="2808" cy="547"/>
          </a:xfrm>
        </p:grpSpPr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3516" y="2594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>
              <a:off x="2868" y="2641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28650" y="468788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Prestadora ( </a:t>
            </a:r>
            <a:r>
              <a:rPr lang="pt-BR" altLang="pt-BR" sz="1400" u="sng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)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448050" y="4683125"/>
            <a:ext cx="518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Empregado ( </a:t>
            </a:r>
            <a:r>
              <a:rPr lang="pt-BR" altLang="pt-BR" sz="1400" u="sng">
                <a:solidFill>
                  <a:schemeClr val="tx2"/>
                </a:solidFill>
              </a:rPr>
              <a:t>Código_Empregado</a:t>
            </a:r>
            <a:r>
              <a:rPr lang="pt-BR" altLang="pt-BR" sz="1400"/>
              <a:t>,</a:t>
            </a:r>
          </a:p>
          <a:p>
            <a:pPr eaLnBrk="1" hangingPunct="1"/>
            <a:r>
              <a:rPr lang="pt-BR" altLang="pt-BR" sz="1400"/>
              <a:t>	   Nome_Empregado,</a:t>
            </a:r>
          </a:p>
          <a:p>
            <a:pPr eaLnBrk="1" hangingPunct="1"/>
            <a:r>
              <a:rPr lang="pt-BR" altLang="pt-BR" sz="1400"/>
              <a:t>	   CNPJ_Prestadora )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762500" y="175260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7315200" y="1752600"/>
            <a:ext cx="0" cy="25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553200" y="429418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 Normal de Boyce-Code)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Técnica desenvolvida para resolver algumas situações que não era inicialmente cobertas pelas três formas normais, em especial quando havia várias chaves na entidade (chave composta).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Nas três formas normais tratam de atributos dependentes de chave primária, enquanto na forma normal de Boyce-Code se preocupa com a independência de atributos chaves. 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Ex.: Aula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CodAluno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CodCurso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CodTurma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CodProfessor</a:t>
            </a:r>
            <a:r>
              <a:rPr lang="pt-BR" altLang="pt-BR" smtClean="0">
                <a:ea typeface="ＭＳ Ｐゴシック" panose="020B0600070205080204" pitchFamily="34" charset="-128"/>
              </a:rPr>
              <a:t>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Um mesmo professor pode ministrar aulas entre cursos e turmas diferentes. Sendo assim podemos identificar três chaves candidatas que são determinantes nessa entidade: CODCURSO+CODTURMA,CODCURSO+CODPROFESSOR e CODTURMA+CODPROFESSOR.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O atributo CODPROFESSOR é parcialmente dependente do CODCURSO e de CODTURMA, mas é totalmente dependente da chave candidata composta CODCURSO+CODTURMA. Dessa forma a entidade deve ser desmembrada, resultando em duas: uma que contem os atributos que descrevem o aluno em si, e outra cujos atributos designam um professor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2DF311-8A97-450E-8F56-244233583D9F}" type="slidenum">
              <a:rPr lang="en-US" altLang="pt-BR" smtClean="0">
                <a:solidFill>
                  <a:srgbClr val="000000"/>
                </a:solidFill>
              </a:rPr>
              <a:pPr/>
              <a:t>15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04825" y="5623215"/>
            <a:ext cx="2438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TurmaAluno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codAluno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u="sng" dirty="0" err="1"/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codTurma</a:t>
            </a:r>
            <a:r>
              <a:rPr lang="pt-BR" altLang="pt-BR" sz="1400" dirty="0"/>
              <a:t>,)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105400" y="5623215"/>
            <a:ext cx="3124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TurmaProfessor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codTurma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codProfessor</a:t>
            </a:r>
            <a:r>
              <a:rPr lang="pt-BR" altLang="pt-BR" sz="1400" dirty="0"/>
              <a:t>,)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Referências Bibliográficas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  <a:hlinkClick r:id="rId2"/>
              </a:rPr>
              <a:t>http://pt.scribd.com/doc/37452635/46/Forma-Normal-de-Boyce-Codd-%E2%80%93-FNBC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1E5A54-CE6F-449F-9E61-0710CBB91D4C}" type="slidenum">
              <a:rPr lang="en-US" altLang="pt-BR" smtClean="0">
                <a:solidFill>
                  <a:srgbClr val="000000"/>
                </a:solidFill>
              </a:rPr>
              <a:pPr/>
              <a:t>16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E-mail: edson.feitosa@prof.uniso.br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6148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Forma de representar um modelo de dados para criação de banco de dados relacionais.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Definições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Relação: Termo usado para se referir a uma tabela.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Atributo: Coluna da relação.</a:t>
            </a:r>
          </a:p>
          <a:p>
            <a:pPr>
              <a:buFontTx/>
              <a:buChar char="•"/>
            </a:pPr>
            <a:r>
              <a:rPr lang="pt-BR" altLang="pt-BR" sz="1600" dirty="0" err="1" smtClean="0">
                <a:ea typeface="ＭＳ Ｐゴシック" panose="020B0600070205080204" pitchFamily="34" charset="-128"/>
              </a:rPr>
              <a:t>Tupla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: Linha da relação.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97442-CC11-4702-AFAE-95F39C9C44C1}" type="slidenum">
              <a:rPr lang="en-US" altLang="pt-BR" smtClean="0">
                <a:solidFill>
                  <a:srgbClr val="000000"/>
                </a:solidFill>
              </a:rPr>
              <a:pPr/>
              <a:t>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99430"/>
            <a:ext cx="679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7172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Representação de uma relação: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Nome_Relação(AtributoIdentificador, ... Atributos, ... (Atributo Identificador do Grupo Repetitivo,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... Atributos, ...) Atributos, ...)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Funcionário (Prontuário, Nome, DataAdmissão, (Id_Dependente, Nome, Dt_Nascimento), sexo)</a:t>
            </a: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02FB46-CD04-40F6-9221-90342F78563C}" type="slidenum">
              <a:rPr lang="en-US" altLang="pt-BR" smtClean="0">
                <a:solidFill>
                  <a:srgbClr val="000000"/>
                </a:solidFill>
              </a:rPr>
              <a:pPr/>
              <a:t>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Mapeamento do MER para o Relacional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Toda entidade e entidade associativa e representada no modelo relacional como uma relação.</a:t>
            </a: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Todo atributo chave no modelo entidade-relacionamento é representado no modelo relacional como um atributo sublinhado.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Cliente(</a:t>
            </a:r>
            <a:r>
              <a:rPr lang="pt-BR" altLang="pt-BR" sz="1600" u="sng" dirty="0" err="1" smtClean="0">
                <a:ea typeface="ＭＳ Ｐゴシック" panose="020B0600070205080204" pitchFamily="34" charset="-128"/>
              </a:rPr>
              <a:t>cod_cli</a:t>
            </a:r>
            <a:r>
              <a:rPr lang="pt-BR" altLang="pt-BR" sz="1600" u="sng" dirty="0" smtClean="0">
                <a:ea typeface="ＭＳ Ｐゴシック" panose="020B0600070205080204" pitchFamily="34" charset="-128"/>
              </a:rPr>
              <a:t>, 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Nome, Telefone, RG)		 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               Modelo 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Relacional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						 Modelo Entidade-</a:t>
            </a:r>
            <a:r>
              <a:rPr lang="pt-BR" altLang="pt-BR" sz="1600" dirty="0" err="1" smtClean="0">
                <a:ea typeface="ＭＳ Ｐゴシック" panose="020B0600070205080204" pitchFamily="34" charset="-128"/>
              </a:rPr>
              <a:t>Relacionameento</a:t>
            </a:r>
            <a:endParaRPr lang="pt-BR" altLang="pt-BR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7EEF46-2E04-4E9F-AC31-87F3844CE643}" type="slidenum">
              <a:rPr lang="en-US" altLang="pt-BR" smtClean="0">
                <a:solidFill>
                  <a:srgbClr val="000000"/>
                </a:solidFill>
              </a:rPr>
              <a:pPr/>
              <a:t>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18008"/>
            <a:ext cx="245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a direita 7"/>
          <p:cNvSpPr/>
          <p:nvPr/>
        </p:nvSpPr>
        <p:spPr>
          <a:xfrm>
            <a:off x="4038600" y="384889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352800" y="51290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É um conjunto de regras que expressam critérios práticos de simplificação de relações.</a:t>
            </a:r>
          </a:p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Objetivos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repetição de dados (redundância)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anomalias como: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Grupos repetitivos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parcial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transitiva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Obter relações cujos atributos dependam só da chave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Atingir uma forma adequada de armazenamento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961680-2850-48FC-9B7F-DD5B7A7280F3}" type="slidenum">
              <a:rPr lang="en-US" altLang="pt-BR" smtClean="0">
                <a:solidFill>
                  <a:srgbClr val="000000"/>
                </a:solidFill>
              </a:rPr>
              <a:pPr/>
              <a:t>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1FN – 1ª Forma Normal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grupos de repetitivos (multivalorados):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não pode conter grupos de repetição, ou 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1FN se nenhum de seus atributos possui domínio multivalorado em relação ao atributo identificador da relação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os grupos repetitivos (retirar da relação inicial)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grupo de repetição</a:t>
            </a:r>
          </a:p>
          <a:p>
            <a:endParaRPr lang="pt-BR" altLang="pt-BR" sz="200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6E8769-B7B8-4C93-83BA-7EBEB1F32C81}" type="slidenum">
              <a:rPr lang="en-US" altLang="pt-BR" smtClean="0">
                <a:solidFill>
                  <a:srgbClr val="000000"/>
                </a:solidFill>
              </a:rPr>
              <a:pPr/>
              <a:t>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2FN – 2ª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completa: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 e ter atributo identificador composto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conter atributos com dependência funcional de parte do atributo identificador (chave)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2FN se todos os seus atributos são dependentes funcionais do identificador da relação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de parte da chave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0E03D3-B418-496B-BFCD-A99B6B0756D4}" type="slidenum">
              <a:rPr lang="en-US" altLang="pt-BR" smtClean="0">
                <a:solidFill>
                  <a:srgbClr val="000000"/>
                </a:solidFill>
              </a:rPr>
              <a:pPr/>
              <a:t>7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3FN – 3ª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transitiva: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1FN, na 2FN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dependência funcional transitiva entre seus atributos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atende a 3FN se todos os seus atributos não chave são independentes entre si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transitivas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782256-1899-4FC4-A161-7AA29C275969}" type="slidenum">
              <a:rPr lang="en-US" altLang="pt-BR" smtClean="0">
                <a:solidFill>
                  <a:srgbClr val="000000"/>
                </a:solidFill>
              </a:rPr>
              <a:pPr/>
              <a:t>8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(Exemplo)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Uma relação de empregados de uma empresa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Empregados   (</a:t>
            </a:r>
            <a:r>
              <a:rPr lang="pt-BR" altLang="pt-BR" sz="1800" smtClean="0">
                <a:ea typeface="ＭＳ Ｐゴシック" panose="020B0600070205080204" pitchFamily="34" charset="-128"/>
              </a:rPr>
              <a:t> </a:t>
            </a:r>
            <a:r>
              <a:rPr lang="pt-BR" altLang="pt-BR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Nome_Empregado,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Código_Função,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CNPJ_Prestadora,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Data_Posse  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1FN nas novas relações obtidas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1CB76D-4C6B-49B9-BFC4-5C258ACC3918}" type="slidenum">
              <a:rPr lang="en-US" altLang="pt-BR" smtClean="0">
                <a:solidFill>
                  <a:srgbClr val="000000"/>
                </a:solidFill>
              </a:rPr>
              <a:pPr/>
              <a:t>9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764</Words>
  <Application>Microsoft Office PowerPoint</Application>
  <PresentationFormat>Apresentação na tela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Tema do Office</vt:lpstr>
      <vt:lpstr>Modelo Relacional e Formas Normais</vt:lpstr>
      <vt:lpstr>Modelo Relacional (Conceitos)</vt:lpstr>
      <vt:lpstr>Modelo Relacional (Conceitos)</vt:lpstr>
      <vt:lpstr>Mapeamento do MER para o Relacional</vt:lpstr>
      <vt:lpstr>Normalização de Dados (Formas Normais)</vt:lpstr>
      <vt:lpstr>Normalização de Dados (Formas Normais)</vt:lpstr>
      <vt:lpstr>Normalização de Dados (Formas Normais)</vt:lpstr>
      <vt:lpstr>Normalização de Dados (Formas Normais)</vt:lpstr>
      <vt:lpstr>Normalização de Dados (Exemplo)</vt:lpstr>
      <vt:lpstr>Normalização de Dados (Exemplo – 1FN)</vt:lpstr>
      <vt:lpstr>Normalização de Dados (Exemplo – 2FN)</vt:lpstr>
      <vt:lpstr>Normalização de Dados (Exemplo – 2FN)</vt:lpstr>
      <vt:lpstr>Normalização de Dados (Exemplo – 3FN)</vt:lpstr>
      <vt:lpstr>Normalização de Dados (Exemplo – 3FN)</vt:lpstr>
      <vt:lpstr>Normalização de Dados (Forma Normal de Boyce-Code)</vt:lpstr>
      <vt:lpstr>Referências Bibliográficas</vt:lpstr>
      <vt:lpstr>Apresentação do PowerPoint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Feitosa</dc:creator>
  <cp:lastModifiedBy>Edson Martin Feitosa</cp:lastModifiedBy>
  <cp:revision>58</cp:revision>
  <dcterms:created xsi:type="dcterms:W3CDTF">2011-02-23T19:42:49Z</dcterms:created>
  <dcterms:modified xsi:type="dcterms:W3CDTF">2020-03-27T21:46:12Z</dcterms:modified>
</cp:coreProperties>
</file>