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5" r:id="rId8"/>
    <p:sldId id="261" r:id="rId9"/>
    <p:sldId id="266" r:id="rId10"/>
    <p:sldId id="262" r:id="rId11"/>
    <p:sldId id="263"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CB742-9EBA-9032-4E18-22525C2509E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B5B3CA7-7834-88E4-9734-B1D9BA19D9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B32AC50-F22C-7D59-841D-8CE2DE84D0BB}"/>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5" name="Marcador de pie de página 4">
            <a:extLst>
              <a:ext uri="{FF2B5EF4-FFF2-40B4-BE49-F238E27FC236}">
                <a16:creationId xmlns:a16="http://schemas.microsoft.com/office/drawing/2014/main" id="{73AD0428-88B5-FB1A-5657-225300E4DC3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4B02642-90E0-3626-7BC2-FA0999CF316C}"/>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184970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3532F-42E8-B738-73B1-ACC1587D669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6FF5EE3-04FB-0719-0AF2-3B185CDADB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ACF8FF-FCEF-0166-D167-9EF0C0AA8383}"/>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5" name="Marcador de pie de página 4">
            <a:extLst>
              <a:ext uri="{FF2B5EF4-FFF2-40B4-BE49-F238E27FC236}">
                <a16:creationId xmlns:a16="http://schemas.microsoft.com/office/drawing/2014/main" id="{7921155B-B8C9-B2BB-A2A3-0864E4C8EF0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27C1651-D834-82AD-3A31-ECC663181301}"/>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18668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87DC059-BBE2-C5BE-255F-B0C581B12C8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E95A0F1-64C1-3B16-7EE7-827D8A17E88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E674AC-CA19-8C5C-7E21-E6E120162E3C}"/>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5" name="Marcador de pie de página 4">
            <a:extLst>
              <a:ext uri="{FF2B5EF4-FFF2-40B4-BE49-F238E27FC236}">
                <a16:creationId xmlns:a16="http://schemas.microsoft.com/office/drawing/2014/main" id="{A6DFC21C-7819-6F26-3CF5-F3F9BD8295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334362-AD29-7604-33BA-B791192229E7}"/>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84695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8D6CF-B2BC-F74F-A8D1-AA1F651A736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0D72F1F-BFF3-BE6A-D6AC-A8576FA79EC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41D66B-28A8-EAC0-F7A4-724A7DCAE1EE}"/>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5" name="Marcador de pie de página 4">
            <a:extLst>
              <a:ext uri="{FF2B5EF4-FFF2-40B4-BE49-F238E27FC236}">
                <a16:creationId xmlns:a16="http://schemas.microsoft.com/office/drawing/2014/main" id="{7AECC6CF-8D0F-1EA0-2F99-29BDF2BFB74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9E2FE51-3915-B614-BA44-7B9F6669BC3B}"/>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3935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83D98-8172-2DA1-A622-341E6B6870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DA374A-EA92-918A-0BAA-81504D29DA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3B1F083-22DF-644A-4CB7-0F0EB78BA041}"/>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5" name="Marcador de pie de página 4">
            <a:extLst>
              <a:ext uri="{FF2B5EF4-FFF2-40B4-BE49-F238E27FC236}">
                <a16:creationId xmlns:a16="http://schemas.microsoft.com/office/drawing/2014/main" id="{4507247A-74E8-0474-B9B4-DDF488E8B2A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F4EEBD-A58E-8C4F-62B8-8B5BA337BD92}"/>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269321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BFA48-E54A-6FAA-4F46-D602AC92A6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4F3245D-EEE2-948B-87EA-3AA3E4FA3F2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25DD6CC-92B4-67E5-56CB-E5603A0CE09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077C3F8-891D-9A71-6932-1E5338839CE6}"/>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6" name="Marcador de pie de página 5">
            <a:extLst>
              <a:ext uri="{FF2B5EF4-FFF2-40B4-BE49-F238E27FC236}">
                <a16:creationId xmlns:a16="http://schemas.microsoft.com/office/drawing/2014/main" id="{311DB834-AD09-D6E9-E1F1-51F886FC9A5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D1FFDB4-DAC9-9961-1E43-1D761479B98E}"/>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141667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9BF8A-97E3-BA8A-81F9-0DE373CD1E9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A9AC291-4F42-2FF6-0527-275E1462F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9FC5238-B145-D58F-F861-306F37A88BA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6DDE845-6D3A-2802-120D-6F19C13E2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E977477-476F-7354-142C-88BC77C684D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3DB55DC-D802-C15D-D861-7FE2D8C5CA8E}"/>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8" name="Marcador de pie de página 7">
            <a:extLst>
              <a:ext uri="{FF2B5EF4-FFF2-40B4-BE49-F238E27FC236}">
                <a16:creationId xmlns:a16="http://schemas.microsoft.com/office/drawing/2014/main" id="{7BA92C43-EC89-B0CD-610A-CBD901C6E72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ADD638-031A-1AD3-94B9-5BE0C03B2814}"/>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213552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549D3-1EFD-663A-9879-09F54544799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C20BA8E-1C5C-E677-E983-D3F7A793BCC7}"/>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4" name="Marcador de pie de página 3">
            <a:extLst>
              <a:ext uri="{FF2B5EF4-FFF2-40B4-BE49-F238E27FC236}">
                <a16:creationId xmlns:a16="http://schemas.microsoft.com/office/drawing/2014/main" id="{4CEB1337-4091-03F9-FCEF-8FC2C409C0F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2004C36-0EB8-0C18-52A7-B99C0313C364}"/>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229568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981DEBD-D77C-C90B-B5B1-A0480496665D}"/>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3" name="Marcador de pie de página 2">
            <a:extLst>
              <a:ext uri="{FF2B5EF4-FFF2-40B4-BE49-F238E27FC236}">
                <a16:creationId xmlns:a16="http://schemas.microsoft.com/office/drawing/2014/main" id="{C2F19BC2-BA44-4AC2-E0CC-ED9982FFC0D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DEB5215-3D05-98D5-8CF4-9BB4D30EE762}"/>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104001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17C9E-7E59-D826-C3A0-A9A8787394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589E062-30D5-8D6E-6159-C9D80AF11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A116BB6-2FD7-F503-9A58-3D1D8383E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750A79-C961-22D7-EDB9-FC5B36DF95D2}"/>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6" name="Marcador de pie de página 5">
            <a:extLst>
              <a:ext uri="{FF2B5EF4-FFF2-40B4-BE49-F238E27FC236}">
                <a16:creationId xmlns:a16="http://schemas.microsoft.com/office/drawing/2014/main" id="{CB779E22-2FBD-2C08-3EA9-B836415DBE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EA03B7-4E77-7045-5869-A2852DAC5DB1}"/>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147340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4A9ED-066B-93B0-BADF-59A522869E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9BFF217-1756-C69A-6E2F-641DC8BC5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5CBD178-2926-B074-7252-E25B0330D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865E179-6A25-7046-688A-E2043BBAB7C8}"/>
              </a:ext>
            </a:extLst>
          </p:cNvPr>
          <p:cNvSpPr>
            <a:spLocks noGrp="1"/>
          </p:cNvSpPr>
          <p:nvPr>
            <p:ph type="dt" sz="half" idx="10"/>
          </p:nvPr>
        </p:nvSpPr>
        <p:spPr/>
        <p:txBody>
          <a:bodyPr/>
          <a:lstStyle/>
          <a:p>
            <a:fld id="{3842B8D6-B442-4D63-AF83-6BDC59513CB2}" type="datetimeFigureOut">
              <a:rPr lang="es-ES" smtClean="0"/>
              <a:t>16/06/2025</a:t>
            </a:fld>
            <a:endParaRPr lang="es-ES"/>
          </a:p>
        </p:txBody>
      </p:sp>
      <p:sp>
        <p:nvSpPr>
          <p:cNvPr id="6" name="Marcador de pie de página 5">
            <a:extLst>
              <a:ext uri="{FF2B5EF4-FFF2-40B4-BE49-F238E27FC236}">
                <a16:creationId xmlns:a16="http://schemas.microsoft.com/office/drawing/2014/main" id="{94F7D0FE-2A84-34B2-54D3-490D1580E97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F5B2A13-0F91-4622-4297-293E65B229DF}"/>
              </a:ext>
            </a:extLst>
          </p:cNvPr>
          <p:cNvSpPr>
            <a:spLocks noGrp="1"/>
          </p:cNvSpPr>
          <p:nvPr>
            <p:ph type="sldNum" sz="quarter" idx="12"/>
          </p:nvPr>
        </p:nvSpPr>
        <p:spPr/>
        <p:txBody>
          <a:bodyPr/>
          <a:lstStyle/>
          <a:p>
            <a:fld id="{0E5B45F8-C3C8-4600-96B3-6AD160A5FF07}" type="slidenum">
              <a:rPr lang="es-ES" smtClean="0"/>
              <a:t>‹Nº›</a:t>
            </a:fld>
            <a:endParaRPr lang="es-ES"/>
          </a:p>
        </p:txBody>
      </p:sp>
    </p:spTree>
    <p:extLst>
      <p:ext uri="{BB962C8B-B14F-4D97-AF65-F5344CB8AC3E}">
        <p14:creationId xmlns:p14="http://schemas.microsoft.com/office/powerpoint/2010/main" val="266716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8DD2ADE-A329-788F-3348-8657534C1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DB8310B-0D28-3DFC-E533-8DF58B409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DC8215-C06D-1D6E-FD14-B0DBCBE19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42B8D6-B442-4D63-AF83-6BDC59513CB2}" type="datetimeFigureOut">
              <a:rPr lang="es-ES" smtClean="0"/>
              <a:t>16/06/2025</a:t>
            </a:fld>
            <a:endParaRPr lang="es-ES"/>
          </a:p>
        </p:txBody>
      </p:sp>
      <p:sp>
        <p:nvSpPr>
          <p:cNvPr id="5" name="Marcador de pie de página 4">
            <a:extLst>
              <a:ext uri="{FF2B5EF4-FFF2-40B4-BE49-F238E27FC236}">
                <a16:creationId xmlns:a16="http://schemas.microsoft.com/office/drawing/2014/main" id="{5FA5228B-916C-CD50-8FCD-FCAEDFF2C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33BC2E04-96CA-DC1E-3889-DE3143033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5B45F8-C3C8-4600-96B3-6AD160A5FF07}" type="slidenum">
              <a:rPr lang="es-ES" smtClean="0"/>
              <a:t>‹Nº›</a:t>
            </a:fld>
            <a:endParaRPr lang="es-ES"/>
          </a:p>
        </p:txBody>
      </p:sp>
    </p:spTree>
    <p:extLst>
      <p:ext uri="{BB962C8B-B14F-4D97-AF65-F5344CB8AC3E}">
        <p14:creationId xmlns:p14="http://schemas.microsoft.com/office/powerpoint/2010/main" val="3025431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riademolina.blogspot.com/2016/11/python-10-colores-en-ingles-y-juego-de.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reativecommons.org/licenses/by-nc-sa/3.0/" TargetMode="External"/><Relationship Id="rId5" Type="http://schemas.openxmlformats.org/officeDocument/2006/relationships/hyperlink" Target="https://mariademolina.blogspot.com/2016/11/python-06-adivina-el-numero.html"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crochetydemos.blogspot.com/2015/03/"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nlapizyteclas.blogspot.com/2016/04/quien-eres-tu-piedra-papel-o-tijeras.html"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examoscuriosos.blogspot.com/2012/11/"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aclasedeele.blogspot.fr/2016/11/el-juego-del-ahorcado-para-la-clase-de.ht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Imagen 14" descr="Interfaz de usuario gráfica, Texto, Aplicación, Correo electrónico&#10;&#10;El contenido generado por IA puede ser incorrecto.">
            <a:extLst>
              <a:ext uri="{FF2B5EF4-FFF2-40B4-BE49-F238E27FC236}">
                <a16:creationId xmlns:a16="http://schemas.microsoft.com/office/drawing/2014/main" id="{525A574E-3EC6-9FBA-0101-5088A97AB97F}"/>
              </a:ext>
            </a:extLst>
          </p:cNvPr>
          <p:cNvPicPr>
            <a:picLocks noChangeAspect="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 b="2453"/>
          <a:stretch>
            <a:fillRect/>
          </a:stretch>
        </p:blipFill>
        <p:spPr>
          <a:xfrm>
            <a:off x="4547937" y="-5"/>
            <a:ext cx="7644062" cy="3681406"/>
          </a:xfrm>
          <a:prstGeom prst="rect">
            <a:avLst/>
          </a:prstGeom>
        </p:spPr>
      </p:pic>
      <p:pic>
        <p:nvPicPr>
          <p:cNvPr id="12" name="Imagen 11" descr="Texto&#10;&#10;El contenido generado por IA puede ser incorrecto.">
            <a:extLst>
              <a:ext uri="{FF2B5EF4-FFF2-40B4-BE49-F238E27FC236}">
                <a16:creationId xmlns:a16="http://schemas.microsoft.com/office/drawing/2014/main" id="{DBA8BBC7-0AA2-8640-2BF4-A81E055D32B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3425" r="-1" b="7419"/>
          <a:stretch>
            <a:fillRect/>
          </a:stretch>
        </p:blipFill>
        <p:spPr>
          <a:xfrm>
            <a:off x="4547938" y="3681409"/>
            <a:ext cx="7644062" cy="3176595"/>
          </a:xfrm>
          <a:prstGeom prst="rect">
            <a:avLst/>
          </a:prstGeom>
        </p:spPr>
      </p:pic>
      <p:sp>
        <p:nvSpPr>
          <p:cNvPr id="23" name="Rectangle 2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85EF5A-7266-03DB-4FC9-43A4C4A058A2}"/>
              </a:ext>
            </a:extLst>
          </p:cNvPr>
          <p:cNvSpPr>
            <a:spLocks noGrp="1"/>
          </p:cNvSpPr>
          <p:nvPr>
            <p:ph type="ctrTitle"/>
          </p:nvPr>
        </p:nvSpPr>
        <p:spPr>
          <a:xfrm>
            <a:off x="838200" y="1115219"/>
            <a:ext cx="5395912" cy="2387600"/>
          </a:xfrm>
        </p:spPr>
        <p:txBody>
          <a:bodyPr>
            <a:normAutofit/>
          </a:bodyPr>
          <a:lstStyle/>
          <a:p>
            <a:pPr algn="l"/>
            <a:r>
              <a:rPr lang="es-ES" sz="5000">
                <a:solidFill>
                  <a:schemeClr val="bg1"/>
                </a:solidFill>
              </a:rPr>
              <a:t>PROYECTO DE JUEGOS EN PYTHON</a:t>
            </a:r>
          </a:p>
        </p:txBody>
      </p:sp>
      <p:sp>
        <p:nvSpPr>
          <p:cNvPr id="3" name="Subtítulo 2">
            <a:extLst>
              <a:ext uri="{FF2B5EF4-FFF2-40B4-BE49-F238E27FC236}">
                <a16:creationId xmlns:a16="http://schemas.microsoft.com/office/drawing/2014/main" id="{42C39BFA-C57C-BE10-37EF-9FAA19C9F96B}"/>
              </a:ext>
            </a:extLst>
          </p:cNvPr>
          <p:cNvSpPr>
            <a:spLocks noGrp="1"/>
          </p:cNvSpPr>
          <p:nvPr>
            <p:ph type="subTitle" idx="1"/>
          </p:nvPr>
        </p:nvSpPr>
        <p:spPr>
          <a:xfrm>
            <a:off x="838200" y="3902075"/>
            <a:ext cx="5395912" cy="1655762"/>
          </a:xfrm>
        </p:spPr>
        <p:txBody>
          <a:bodyPr>
            <a:normAutofit/>
          </a:bodyPr>
          <a:lstStyle/>
          <a:p>
            <a:pPr algn="l"/>
            <a:r>
              <a:rPr lang="es-ES" sz="2000">
                <a:solidFill>
                  <a:schemeClr val="bg1"/>
                </a:solidFill>
              </a:rPr>
              <a:t>Piedra, papel o tijeras</a:t>
            </a:r>
          </a:p>
          <a:p>
            <a:pPr algn="l"/>
            <a:r>
              <a:rPr lang="es-ES" sz="2000">
                <a:solidFill>
                  <a:schemeClr val="bg1"/>
                </a:solidFill>
              </a:rPr>
              <a:t>Trivial de geografía</a:t>
            </a:r>
          </a:p>
          <a:p>
            <a:pPr algn="l"/>
            <a:r>
              <a:rPr lang="es-ES" sz="2000">
                <a:solidFill>
                  <a:schemeClr val="bg1"/>
                </a:solidFill>
              </a:rPr>
              <a:t>Juego del Ahorcado</a:t>
            </a:r>
          </a:p>
          <a:p>
            <a:pPr algn="l"/>
            <a:r>
              <a:rPr lang="es-ES" sz="2000">
                <a:solidFill>
                  <a:schemeClr val="bg1"/>
                </a:solidFill>
              </a:rPr>
              <a:t>Tres en raya</a:t>
            </a:r>
          </a:p>
        </p:txBody>
      </p:sp>
      <p:cxnSp>
        <p:nvCxnSpPr>
          <p:cNvPr id="25" name="Straight Connector 2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1BE797CA-FBA6-516D-BA58-CD19D8E2A4A0}"/>
              </a:ext>
            </a:extLst>
          </p:cNvPr>
          <p:cNvSpPr txBox="1"/>
          <p:nvPr/>
        </p:nvSpPr>
        <p:spPr>
          <a:xfrm>
            <a:off x="9549930" y="6657949"/>
            <a:ext cx="2642070" cy="200055"/>
          </a:xfrm>
          <a:prstGeom prst="rect">
            <a:avLst/>
          </a:prstGeom>
          <a:solidFill>
            <a:srgbClr val="000000"/>
          </a:solidFill>
        </p:spPr>
        <p:txBody>
          <a:bodyPr wrap="none" rtlCol="0">
            <a:spAutoFit/>
          </a:bodyPr>
          <a:lstStyle/>
          <a:p>
            <a:pPr algn="r">
              <a:spcAft>
                <a:spcPts val="600"/>
              </a:spcAft>
            </a:pPr>
            <a:r>
              <a:rPr lang="es-ES" sz="700">
                <a:solidFill>
                  <a:srgbClr val="FFFFFF"/>
                </a:solidFill>
                <a:hlinkClick r:id="rId5" tooltip="https://mariademolina.blogspot.com/2016/11/python-06-adivina-el-numero.html">
                  <a:extLst>
                    <a:ext uri="{A12FA001-AC4F-418D-AE19-62706E023703}">
                      <ahyp:hlinkClr xmlns:ahyp="http://schemas.microsoft.com/office/drawing/2018/hyperlinkcolor" val="tx"/>
                    </a:ext>
                  </a:extLst>
                </a:hlinkClick>
              </a:rPr>
              <a:t>Esta foto</a:t>
            </a:r>
            <a:r>
              <a:rPr lang="es-ES" sz="700">
                <a:solidFill>
                  <a:srgbClr val="FFFFFF"/>
                </a:solidFill>
              </a:rPr>
              <a:t> de Autor desconocido está bajo licencia </a:t>
            </a:r>
            <a:r>
              <a:rPr lang="es-E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s-ES" sz="700">
              <a:solidFill>
                <a:srgbClr val="FFFFFF"/>
              </a:solidFill>
            </a:endParaRPr>
          </a:p>
        </p:txBody>
      </p:sp>
      <p:sp>
        <p:nvSpPr>
          <p:cNvPr id="16" name="CuadroTexto 15">
            <a:extLst>
              <a:ext uri="{FF2B5EF4-FFF2-40B4-BE49-F238E27FC236}">
                <a16:creationId xmlns:a16="http://schemas.microsoft.com/office/drawing/2014/main" id="{98578EB0-0507-FE12-FDA0-260B7C6F6075}"/>
              </a:ext>
            </a:extLst>
          </p:cNvPr>
          <p:cNvSpPr txBox="1"/>
          <p:nvPr/>
        </p:nvSpPr>
        <p:spPr>
          <a:xfrm>
            <a:off x="9549929" y="3481346"/>
            <a:ext cx="2642070" cy="200055"/>
          </a:xfrm>
          <a:prstGeom prst="rect">
            <a:avLst/>
          </a:prstGeom>
          <a:solidFill>
            <a:srgbClr val="000000"/>
          </a:solidFill>
        </p:spPr>
        <p:txBody>
          <a:bodyPr wrap="none" rtlCol="0">
            <a:spAutoFit/>
          </a:bodyPr>
          <a:lstStyle/>
          <a:p>
            <a:pPr algn="r">
              <a:spcAft>
                <a:spcPts val="600"/>
              </a:spcAft>
            </a:pPr>
            <a:r>
              <a:rPr lang="es-ES" sz="700">
                <a:solidFill>
                  <a:srgbClr val="FFFFFF"/>
                </a:solidFill>
                <a:hlinkClick r:id="rId3" tooltip="https://mariademolina.blogspot.com/2016/11/python-10-colores-en-ingles-y-juego-de.html">
                  <a:extLst>
                    <a:ext uri="{A12FA001-AC4F-418D-AE19-62706E023703}">
                      <ahyp:hlinkClr xmlns:ahyp="http://schemas.microsoft.com/office/drawing/2018/hyperlinkcolor" val="tx"/>
                    </a:ext>
                  </a:extLst>
                </a:hlinkClick>
              </a:rPr>
              <a:t>Esta foto</a:t>
            </a:r>
            <a:r>
              <a:rPr lang="es-ES" sz="700">
                <a:solidFill>
                  <a:srgbClr val="FFFFFF"/>
                </a:solidFill>
              </a:rPr>
              <a:t> de Autor desconocido está bajo licencia </a:t>
            </a:r>
            <a:r>
              <a:rPr lang="es-E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s-ES" sz="700">
              <a:solidFill>
                <a:srgbClr val="FFFFFF"/>
              </a:solidFill>
            </a:endParaRPr>
          </a:p>
        </p:txBody>
      </p:sp>
    </p:spTree>
    <p:extLst>
      <p:ext uri="{BB962C8B-B14F-4D97-AF65-F5344CB8AC3E}">
        <p14:creationId xmlns:p14="http://schemas.microsoft.com/office/powerpoint/2010/main" val="426860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CEC78-C694-72E4-77B6-457A78AA32B3}"/>
              </a:ext>
            </a:extLst>
          </p:cNvPr>
          <p:cNvSpPr>
            <a:spLocks noGrp="1"/>
          </p:cNvSpPr>
          <p:nvPr>
            <p:ph type="title"/>
          </p:nvPr>
        </p:nvSpPr>
        <p:spPr>
          <a:xfrm>
            <a:off x="762000" y="1138036"/>
            <a:ext cx="4085665" cy="1402470"/>
          </a:xfrm>
        </p:spPr>
        <p:txBody>
          <a:bodyPr anchor="t">
            <a:normAutofit/>
          </a:bodyPr>
          <a:lstStyle/>
          <a:p>
            <a:r>
              <a:rPr lang="es-ES" sz="3200"/>
              <a:t>Bonus: Tres en raya</a:t>
            </a:r>
          </a:p>
        </p:txBody>
      </p:sp>
      <p:cxnSp>
        <p:nvCxnSpPr>
          <p:cNvPr id="17" name="Straight Connector 1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C24D28E-F0A9-8FC0-E994-CEB62840BBD5}"/>
              </a:ext>
            </a:extLst>
          </p:cNvPr>
          <p:cNvSpPr>
            <a:spLocks noGrp="1"/>
          </p:cNvSpPr>
          <p:nvPr>
            <p:ph idx="1"/>
          </p:nvPr>
        </p:nvSpPr>
        <p:spPr>
          <a:xfrm>
            <a:off x="762000" y="1883230"/>
            <a:ext cx="4085665" cy="4259154"/>
          </a:xfrm>
        </p:spPr>
        <p:txBody>
          <a:bodyPr>
            <a:normAutofit fontScale="77500" lnSpcReduction="20000"/>
          </a:bodyPr>
          <a:lstStyle/>
          <a:p>
            <a:r>
              <a:rPr lang="es-ES" dirty="0"/>
              <a:t>El juego se juega en un tablero de 3x3.</a:t>
            </a:r>
          </a:p>
          <a:p>
            <a:r>
              <a:rPr lang="es-ES" dirty="0"/>
              <a:t>Dos jugadores, uno representa "X" y el otro "O", alternan turnos.</a:t>
            </a:r>
          </a:p>
          <a:p>
            <a:r>
              <a:rPr lang="es-ES" dirty="0"/>
              <a:t>El objetivo es obtener tres símbolos del mismo tipo en línea horizontal, vertical o diagonal.</a:t>
            </a:r>
          </a:p>
          <a:p>
            <a:r>
              <a:rPr lang="es-ES" dirty="0"/>
              <a:t>El juego termina cuando un jugador gana o el tablero se llena (empate).</a:t>
            </a:r>
          </a:p>
          <a:p>
            <a:r>
              <a:rPr lang="es-ES" dirty="0"/>
              <a:t>El jugador que logre colocar tres de sus símbolos en línea es el ganador.</a:t>
            </a:r>
          </a:p>
          <a:p>
            <a:endParaRPr lang="es-ES" sz="2000" dirty="0"/>
          </a:p>
        </p:txBody>
      </p:sp>
      <p:pic>
        <p:nvPicPr>
          <p:cNvPr id="11" name="Imagen 10" descr="Forma, Icono&#10;&#10;El contenido generado por IA puede ser incorrecto.">
            <a:extLst>
              <a:ext uri="{FF2B5EF4-FFF2-40B4-BE49-F238E27FC236}">
                <a16:creationId xmlns:a16="http://schemas.microsoft.com/office/drawing/2014/main" id="{C434CC62-FF1D-094C-4692-4D02185FBD7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22"/>
          <a:stretch>
            <a:fillRect/>
          </a:stretch>
        </p:blipFill>
        <p:spPr>
          <a:xfrm>
            <a:off x="5650992" y="10"/>
            <a:ext cx="6541008" cy="6857990"/>
          </a:xfrm>
          <a:prstGeom prst="rect">
            <a:avLst/>
          </a:prstGeom>
        </p:spPr>
      </p:pic>
      <p:sp>
        <p:nvSpPr>
          <p:cNvPr id="12" name="CuadroTexto 11">
            <a:extLst>
              <a:ext uri="{FF2B5EF4-FFF2-40B4-BE49-F238E27FC236}">
                <a16:creationId xmlns:a16="http://schemas.microsoft.com/office/drawing/2014/main" id="{74ADAAE7-6EB9-8E48-6DF9-7BBD0E529E09}"/>
              </a:ext>
            </a:extLst>
          </p:cNvPr>
          <p:cNvSpPr txBox="1"/>
          <p:nvPr/>
        </p:nvSpPr>
        <p:spPr>
          <a:xfrm>
            <a:off x="9529092" y="6657945"/>
            <a:ext cx="2662908" cy="200055"/>
          </a:xfrm>
          <a:prstGeom prst="rect">
            <a:avLst/>
          </a:prstGeom>
          <a:solidFill>
            <a:srgbClr val="000000"/>
          </a:solidFill>
        </p:spPr>
        <p:txBody>
          <a:bodyPr wrap="none" rtlCol="0">
            <a:spAutoFit/>
          </a:bodyPr>
          <a:lstStyle/>
          <a:p>
            <a:pPr algn="r">
              <a:spcAft>
                <a:spcPts val="600"/>
              </a:spcAft>
            </a:pPr>
            <a:r>
              <a:rPr lang="es-ES" sz="700">
                <a:solidFill>
                  <a:srgbClr val="FFFFFF"/>
                </a:solidFill>
                <a:hlinkClick r:id="rId3" tooltip="https://crochetydemos.blogspot.com/2015/03/">
                  <a:extLst>
                    <a:ext uri="{A12FA001-AC4F-418D-AE19-62706E023703}">
                      <ahyp:hlinkClr xmlns:ahyp="http://schemas.microsoft.com/office/drawing/2018/hyperlinkcolor" val="tx"/>
                    </a:ext>
                  </a:extLst>
                </a:hlinkClick>
              </a:rPr>
              <a:t>Esta foto</a:t>
            </a:r>
            <a:r>
              <a:rPr lang="es-ES" sz="700">
                <a:solidFill>
                  <a:srgbClr val="FFFFFF"/>
                </a:solidFill>
              </a:rPr>
              <a:t> de Autor desconocido está bajo licencia </a:t>
            </a:r>
            <a:r>
              <a:rPr lang="es-E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s-ES" sz="700">
              <a:solidFill>
                <a:srgbClr val="FFFFFF"/>
              </a:solidFill>
            </a:endParaRPr>
          </a:p>
        </p:txBody>
      </p:sp>
    </p:spTree>
    <p:extLst>
      <p:ext uri="{BB962C8B-B14F-4D97-AF65-F5344CB8AC3E}">
        <p14:creationId xmlns:p14="http://schemas.microsoft.com/office/powerpoint/2010/main" val="312666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BFEA3-6D21-A5A6-E453-D6AB6CFC6D6E}"/>
              </a:ext>
            </a:extLst>
          </p:cNvPr>
          <p:cNvSpPr>
            <a:spLocks noGrp="1"/>
          </p:cNvSpPr>
          <p:nvPr>
            <p:ph type="title"/>
          </p:nvPr>
        </p:nvSpPr>
        <p:spPr/>
        <p:txBody>
          <a:bodyPr/>
          <a:lstStyle/>
          <a:p>
            <a:r>
              <a:rPr lang="es-ES" dirty="0"/>
              <a:t>Next </a:t>
            </a:r>
            <a:r>
              <a:rPr lang="es-ES" dirty="0" err="1"/>
              <a:t>steps</a:t>
            </a:r>
            <a:r>
              <a:rPr lang="es-ES" dirty="0"/>
              <a:t>: mejoras a futuro</a:t>
            </a:r>
          </a:p>
        </p:txBody>
      </p:sp>
      <p:sp>
        <p:nvSpPr>
          <p:cNvPr id="3" name="Marcador de contenido 2">
            <a:extLst>
              <a:ext uri="{FF2B5EF4-FFF2-40B4-BE49-F238E27FC236}">
                <a16:creationId xmlns:a16="http://schemas.microsoft.com/office/drawing/2014/main" id="{783DC768-1B9C-9790-9326-E839FF28E862}"/>
              </a:ext>
            </a:extLst>
          </p:cNvPr>
          <p:cNvSpPr>
            <a:spLocks noGrp="1"/>
          </p:cNvSpPr>
          <p:nvPr>
            <p:ph idx="1"/>
          </p:nvPr>
        </p:nvSpPr>
        <p:spPr/>
        <p:txBody>
          <a:bodyPr/>
          <a:lstStyle/>
          <a:p>
            <a:r>
              <a:rPr lang="es-ES" dirty="0"/>
              <a:t>Crear una clase de juegos (</a:t>
            </a:r>
            <a:r>
              <a:rPr lang="es-ES" dirty="0" err="1"/>
              <a:t>class</a:t>
            </a:r>
            <a:r>
              <a:rPr lang="es-ES" dirty="0"/>
              <a:t> Juegos) en la que incluiríamos cada juego como un método (</a:t>
            </a:r>
            <a:r>
              <a:rPr lang="es-ES" dirty="0" err="1"/>
              <a:t>def</a:t>
            </a:r>
            <a:r>
              <a:rPr lang="es-ES" dirty="0"/>
              <a:t> </a:t>
            </a:r>
            <a:r>
              <a:rPr lang="es-ES" dirty="0" err="1"/>
              <a:t>p_p_t</a:t>
            </a:r>
            <a:r>
              <a:rPr lang="es-ES" dirty="0"/>
              <a:t>, </a:t>
            </a:r>
            <a:r>
              <a:rPr lang="es-ES" dirty="0" err="1"/>
              <a:t>def</a:t>
            </a:r>
            <a:r>
              <a:rPr lang="es-ES" dirty="0"/>
              <a:t> trivial, </a:t>
            </a:r>
            <a:r>
              <a:rPr lang="es-ES" dirty="0" err="1"/>
              <a:t>def</a:t>
            </a:r>
            <a:r>
              <a:rPr lang="es-ES" dirty="0"/>
              <a:t> ahorcado y </a:t>
            </a:r>
            <a:r>
              <a:rPr lang="es-ES" dirty="0" err="1"/>
              <a:t>def</a:t>
            </a:r>
            <a:r>
              <a:rPr lang="es-ES" dirty="0"/>
              <a:t> 3_x_3).</a:t>
            </a:r>
          </a:p>
          <a:p>
            <a:r>
              <a:rPr lang="es-ES" dirty="0"/>
              <a:t>Incluir en cada juego varios jugadores.</a:t>
            </a:r>
          </a:p>
        </p:txBody>
      </p:sp>
    </p:spTree>
    <p:extLst>
      <p:ext uri="{BB962C8B-B14F-4D97-AF65-F5344CB8AC3E}">
        <p14:creationId xmlns:p14="http://schemas.microsoft.com/office/powerpoint/2010/main" val="245397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061-F2B1-0666-F44D-968C89BA13A3}"/>
              </a:ext>
            </a:extLst>
          </p:cNvPr>
          <p:cNvSpPr>
            <a:spLocks noGrp="1"/>
          </p:cNvSpPr>
          <p:nvPr>
            <p:ph type="title"/>
          </p:nvPr>
        </p:nvSpPr>
        <p:spPr/>
        <p:txBody>
          <a:bodyPr/>
          <a:lstStyle/>
          <a:p>
            <a:r>
              <a:rPr lang="es-ES" dirty="0"/>
              <a:t>Equipo 1: VALKYRIAS</a:t>
            </a:r>
          </a:p>
        </p:txBody>
      </p:sp>
      <p:sp>
        <p:nvSpPr>
          <p:cNvPr id="3" name="Marcador de contenido 2">
            <a:extLst>
              <a:ext uri="{FF2B5EF4-FFF2-40B4-BE49-F238E27FC236}">
                <a16:creationId xmlns:a16="http://schemas.microsoft.com/office/drawing/2014/main" id="{0F7A2D37-3B7C-B6F9-5935-751ED70E7393}"/>
              </a:ext>
            </a:extLst>
          </p:cNvPr>
          <p:cNvSpPr>
            <a:spLocks noGrp="1"/>
          </p:cNvSpPr>
          <p:nvPr>
            <p:ph idx="1"/>
          </p:nvPr>
        </p:nvSpPr>
        <p:spPr/>
        <p:txBody>
          <a:bodyPr/>
          <a:lstStyle/>
          <a:p>
            <a:r>
              <a:rPr lang="es-ES" dirty="0"/>
              <a:t>Somos 4 estudiantes del curso de Data </a:t>
            </a:r>
            <a:r>
              <a:rPr lang="es-ES" dirty="0" err="1"/>
              <a:t>Analytics</a:t>
            </a:r>
            <a:r>
              <a:rPr lang="es-ES" dirty="0"/>
              <a:t> de </a:t>
            </a:r>
            <a:r>
              <a:rPr lang="es-ES" dirty="0" err="1"/>
              <a:t>Adalab</a:t>
            </a:r>
            <a:r>
              <a:rPr lang="es-ES" dirty="0"/>
              <a:t>:</a:t>
            </a:r>
          </a:p>
          <a:p>
            <a:pPr lvl="1"/>
            <a:r>
              <a:rPr lang="es-ES" dirty="0"/>
              <a:t>Carmen Bermejo de Fuentes</a:t>
            </a:r>
          </a:p>
          <a:p>
            <a:pPr lvl="1"/>
            <a:r>
              <a:rPr lang="es-ES" dirty="0"/>
              <a:t>Laura Fernández Rodríguez</a:t>
            </a:r>
          </a:p>
          <a:p>
            <a:pPr lvl="1"/>
            <a:r>
              <a:rPr lang="es-ES" dirty="0"/>
              <a:t>Irene de Hoz </a:t>
            </a:r>
            <a:r>
              <a:rPr lang="es-ES" dirty="0" err="1"/>
              <a:t>Atero</a:t>
            </a:r>
            <a:endParaRPr lang="es-ES" dirty="0"/>
          </a:p>
          <a:p>
            <a:pPr lvl="1"/>
            <a:r>
              <a:rPr lang="es-ES" dirty="0"/>
              <a:t>Caroline Reyes González </a:t>
            </a:r>
          </a:p>
          <a:p>
            <a:pPr marL="457200" lvl="1" indent="0">
              <a:buNone/>
            </a:pPr>
            <a:r>
              <a:rPr lang="es-ES" dirty="0"/>
              <a:t>*meter fotos nuestras</a:t>
            </a:r>
          </a:p>
          <a:p>
            <a:pPr marL="457200" lvl="1" indent="0">
              <a:buNone/>
            </a:pPr>
            <a:r>
              <a:rPr lang="es-ES" dirty="0"/>
              <a:t>*explicar Cómo ha sido la organización del equipo, el reparto de tareas y la coordinación a la hora de trabajar todas en el mismo código</a:t>
            </a:r>
          </a:p>
        </p:txBody>
      </p:sp>
    </p:spTree>
    <p:extLst>
      <p:ext uri="{BB962C8B-B14F-4D97-AF65-F5344CB8AC3E}">
        <p14:creationId xmlns:p14="http://schemas.microsoft.com/office/powerpoint/2010/main" val="350157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07390-08F6-A46B-A564-22EB4F11E812}"/>
              </a:ext>
            </a:extLst>
          </p:cNvPr>
          <p:cNvSpPr>
            <a:spLocks noGrp="1"/>
          </p:cNvSpPr>
          <p:nvPr>
            <p:ph type="title"/>
          </p:nvPr>
        </p:nvSpPr>
        <p:spPr/>
        <p:txBody>
          <a:bodyPr/>
          <a:lstStyle/>
          <a:p>
            <a:r>
              <a:rPr lang="es-ES" dirty="0"/>
              <a:t>Presentación del Proyecto</a:t>
            </a:r>
          </a:p>
        </p:txBody>
      </p:sp>
      <p:sp>
        <p:nvSpPr>
          <p:cNvPr id="3" name="Marcador de contenido 2">
            <a:extLst>
              <a:ext uri="{FF2B5EF4-FFF2-40B4-BE49-F238E27FC236}">
                <a16:creationId xmlns:a16="http://schemas.microsoft.com/office/drawing/2014/main" id="{003CA2D8-C342-9D52-BAAC-760C09EA971A}"/>
              </a:ext>
            </a:extLst>
          </p:cNvPr>
          <p:cNvSpPr>
            <a:spLocks noGrp="1"/>
          </p:cNvSpPr>
          <p:nvPr>
            <p:ph idx="1"/>
          </p:nvPr>
        </p:nvSpPr>
        <p:spPr/>
        <p:txBody>
          <a:bodyPr/>
          <a:lstStyle/>
          <a:p>
            <a:r>
              <a:rPr lang="es-ES" dirty="0"/>
              <a:t>Nos ha contactado una empresa que se dedica a la creación de juegos clásicos como el "Piedra Papel o Tijera" o el "Tres en raya". En concreto, les gustaría explorar la posibilidad de contratarnos como parte de su equipo para desarrollar juegos en Python utilizando una clase que contenga la lógica de los juegos</a:t>
            </a:r>
          </a:p>
          <a:p>
            <a:r>
              <a:rPr lang="es-ES" dirty="0"/>
              <a:t>Para la realización de este proyecto hemos trabajado en </a:t>
            </a:r>
            <a:r>
              <a:rPr lang="es-ES" i="1" dirty="0" err="1"/>
              <a:t>sprints</a:t>
            </a:r>
            <a:r>
              <a:rPr lang="es-ES" dirty="0"/>
              <a:t> y con historias de usuario en GitHub. Siguiendo los principios de SCRUM y AGILE, establecimos pequeños ciclos iterativos de forma que al final de cada uno generemos valor perceptible por nuestros usuarios, los jugadores.</a:t>
            </a:r>
          </a:p>
        </p:txBody>
      </p:sp>
    </p:spTree>
    <p:extLst>
      <p:ext uri="{BB962C8B-B14F-4D97-AF65-F5344CB8AC3E}">
        <p14:creationId xmlns:p14="http://schemas.microsoft.com/office/powerpoint/2010/main" val="173089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Un conjunto de letras negras en un fondo blanco&#10;&#10;El contenido generado por IA puede ser incorrecto.">
            <a:extLst>
              <a:ext uri="{FF2B5EF4-FFF2-40B4-BE49-F238E27FC236}">
                <a16:creationId xmlns:a16="http://schemas.microsoft.com/office/drawing/2014/main" id="{02C17C1A-0747-7097-3149-E0FEF348FA00}"/>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4EECA6E-6D21-4530-66A5-8E980159AF15}"/>
              </a:ext>
            </a:extLst>
          </p:cNvPr>
          <p:cNvSpPr>
            <a:spLocks noGrp="1"/>
          </p:cNvSpPr>
          <p:nvPr>
            <p:ph type="title"/>
          </p:nvPr>
        </p:nvSpPr>
        <p:spPr>
          <a:xfrm>
            <a:off x="838200" y="365125"/>
            <a:ext cx="10515600" cy="1325563"/>
          </a:xfrm>
        </p:spPr>
        <p:txBody>
          <a:bodyPr>
            <a:normAutofit/>
          </a:bodyPr>
          <a:lstStyle/>
          <a:p>
            <a:r>
              <a:rPr lang="es-ES">
                <a:solidFill>
                  <a:srgbClr val="FFFFFF"/>
                </a:solidFill>
              </a:rPr>
              <a:t>Piedra, papel o tijeras</a:t>
            </a:r>
          </a:p>
        </p:txBody>
      </p:sp>
      <p:sp>
        <p:nvSpPr>
          <p:cNvPr id="3" name="Marcador de contenido 2">
            <a:extLst>
              <a:ext uri="{FF2B5EF4-FFF2-40B4-BE49-F238E27FC236}">
                <a16:creationId xmlns:a16="http://schemas.microsoft.com/office/drawing/2014/main" id="{ABD3B6B4-8B2E-B65B-E4C1-81ED774E48E9}"/>
              </a:ext>
            </a:extLst>
          </p:cNvPr>
          <p:cNvSpPr>
            <a:spLocks noGrp="1"/>
          </p:cNvSpPr>
          <p:nvPr>
            <p:ph idx="1"/>
          </p:nvPr>
        </p:nvSpPr>
        <p:spPr>
          <a:xfrm>
            <a:off x="838200" y="1825625"/>
            <a:ext cx="10515600" cy="4351338"/>
          </a:xfrm>
        </p:spPr>
        <p:txBody>
          <a:bodyPr>
            <a:normAutofit fontScale="85000" lnSpcReduction="20000"/>
          </a:bodyPr>
          <a:lstStyle/>
          <a:p>
            <a:r>
              <a:rPr lang="es-ES" dirty="0">
                <a:solidFill>
                  <a:srgbClr val="FFFFFF"/>
                </a:solidFill>
              </a:rPr>
              <a:t>El juego de Piedra Papel y Tijera debe ser jugable por 1 jugador contra el PC (de forma aleatoria) y </a:t>
            </a:r>
            <a:r>
              <a:rPr lang="es-ES" dirty="0"/>
              <a:t>eligen una de las tres opciones: "Piedra", "Papel" o "Tijera".</a:t>
            </a:r>
          </a:p>
          <a:p>
            <a:r>
              <a:rPr lang="es-ES" dirty="0"/>
              <a:t>Las reglas para determinar al ganador son: </a:t>
            </a:r>
          </a:p>
          <a:p>
            <a:pPr lvl="1"/>
            <a:r>
              <a:rPr lang="es-ES" dirty="0"/>
              <a:t>Piedra vence a Tijera.</a:t>
            </a:r>
          </a:p>
          <a:p>
            <a:pPr lvl="1"/>
            <a:r>
              <a:rPr lang="es-ES" dirty="0"/>
              <a:t>Tijera vence a Papel.</a:t>
            </a:r>
          </a:p>
          <a:p>
            <a:pPr lvl="1"/>
            <a:r>
              <a:rPr lang="es-ES" dirty="0"/>
              <a:t>Papel vence a Piedra.</a:t>
            </a:r>
          </a:p>
          <a:p>
            <a:r>
              <a:rPr lang="es-ES" dirty="0"/>
              <a:t>El jugador que gana una ronda obtiene un punto.</a:t>
            </a:r>
          </a:p>
          <a:p>
            <a:r>
              <a:rPr lang="es-ES" dirty="0"/>
              <a:t>El juego continúa hasta que un jugador haya acumulado 3 puntos, convirtiéndose en el ganador.</a:t>
            </a:r>
            <a:endParaRPr lang="es-ES" dirty="0">
              <a:solidFill>
                <a:srgbClr val="FFFFFF"/>
              </a:solidFill>
            </a:endParaRPr>
          </a:p>
          <a:p>
            <a:r>
              <a:rPr lang="es-ES" dirty="0">
                <a:solidFill>
                  <a:srgbClr val="FFFFFF"/>
                </a:solidFill>
              </a:rPr>
              <a:t>Debe ser fácil de entender y de jugar, sabiendo en todo momento en qué punto se encuentra el juego.</a:t>
            </a:r>
          </a:p>
          <a:p>
            <a:r>
              <a:rPr lang="es-ES" dirty="0">
                <a:solidFill>
                  <a:srgbClr val="FFFFFF"/>
                </a:solidFill>
              </a:rPr>
              <a:t>Se deben implementar mensajes de victoria, empate y derrota.</a:t>
            </a:r>
          </a:p>
          <a:p>
            <a:endParaRPr lang="es-ES" dirty="0">
              <a:solidFill>
                <a:srgbClr val="FFFFFF"/>
              </a:solidFill>
            </a:endParaRPr>
          </a:p>
        </p:txBody>
      </p:sp>
      <p:sp>
        <p:nvSpPr>
          <p:cNvPr id="6" name="CuadroTexto 5">
            <a:extLst>
              <a:ext uri="{FF2B5EF4-FFF2-40B4-BE49-F238E27FC236}">
                <a16:creationId xmlns:a16="http://schemas.microsoft.com/office/drawing/2014/main" id="{8E0CA1BD-D96F-7F98-3DDA-EEA1AF50FFF4}"/>
              </a:ext>
            </a:extLst>
          </p:cNvPr>
          <p:cNvSpPr txBox="1"/>
          <p:nvPr/>
        </p:nvSpPr>
        <p:spPr>
          <a:xfrm>
            <a:off x="9549931" y="6657945"/>
            <a:ext cx="2642069" cy="200055"/>
          </a:xfrm>
          <a:prstGeom prst="rect">
            <a:avLst/>
          </a:prstGeom>
          <a:solidFill>
            <a:srgbClr val="000000"/>
          </a:solidFill>
        </p:spPr>
        <p:txBody>
          <a:bodyPr wrap="none" rtlCol="0">
            <a:spAutoFit/>
          </a:bodyPr>
          <a:lstStyle/>
          <a:p>
            <a:pPr algn="r">
              <a:spcAft>
                <a:spcPts val="600"/>
              </a:spcAft>
            </a:pPr>
            <a:r>
              <a:rPr lang="es-ES" sz="700">
                <a:solidFill>
                  <a:srgbClr val="FFFFFF"/>
                </a:solidFill>
                <a:hlinkClick r:id="rId3" tooltip="http://conlapizyteclas.blogspot.com/2016/04/quien-eres-tu-piedra-papel-o-tijeras.html">
                  <a:extLst>
                    <a:ext uri="{A12FA001-AC4F-418D-AE19-62706E023703}">
                      <ahyp:hlinkClr xmlns:ahyp="http://schemas.microsoft.com/office/drawing/2018/hyperlinkcolor" val="tx"/>
                    </a:ext>
                  </a:extLst>
                </a:hlinkClick>
              </a:rPr>
              <a:t>Esta foto</a:t>
            </a:r>
            <a:r>
              <a:rPr lang="es-ES" sz="700">
                <a:solidFill>
                  <a:srgbClr val="FFFFFF"/>
                </a:solidFill>
              </a:rPr>
              <a:t> de Autor desconocido está bajo licencia </a:t>
            </a:r>
            <a:r>
              <a:rPr lang="es-E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s-ES" sz="700">
              <a:solidFill>
                <a:srgbClr val="FFFFFF"/>
              </a:solidFill>
            </a:endParaRPr>
          </a:p>
        </p:txBody>
      </p:sp>
    </p:spTree>
    <p:extLst>
      <p:ext uri="{BB962C8B-B14F-4D97-AF65-F5344CB8AC3E}">
        <p14:creationId xmlns:p14="http://schemas.microsoft.com/office/powerpoint/2010/main" val="38847482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A165E-60BF-1D45-0777-2FEB203A8304}"/>
              </a:ext>
            </a:extLst>
          </p:cNvPr>
          <p:cNvSpPr>
            <a:spLocks noGrp="1"/>
          </p:cNvSpPr>
          <p:nvPr>
            <p:ph type="title"/>
          </p:nvPr>
        </p:nvSpPr>
        <p:spPr/>
        <p:txBody>
          <a:bodyPr/>
          <a:lstStyle/>
          <a:p>
            <a:r>
              <a:rPr lang="es-ES" dirty="0"/>
              <a:t>Retos del Piedra, papel o tijeras (que nos han hecho aprender y crecer):</a:t>
            </a:r>
          </a:p>
        </p:txBody>
      </p:sp>
      <p:sp>
        <p:nvSpPr>
          <p:cNvPr id="3" name="Marcador de contenido 2">
            <a:extLst>
              <a:ext uri="{FF2B5EF4-FFF2-40B4-BE49-F238E27FC236}">
                <a16:creationId xmlns:a16="http://schemas.microsoft.com/office/drawing/2014/main" id="{79A8F09D-E553-50DD-C20F-642CEF596AA5}"/>
              </a:ext>
            </a:extLst>
          </p:cNvPr>
          <p:cNvSpPr>
            <a:spLocks noGrp="1"/>
          </p:cNvSpPr>
          <p:nvPr>
            <p:ph idx="1"/>
          </p:nvPr>
        </p:nvSpPr>
        <p:spPr/>
        <p:txBody>
          <a:bodyPr/>
          <a:lstStyle/>
          <a:p>
            <a:r>
              <a:rPr lang="es-ES" dirty="0"/>
              <a:t>Cuál de las tareas o los puntos ha sido el que más esfuerzo ha requerido</a:t>
            </a:r>
          </a:p>
          <a:p>
            <a:r>
              <a:rPr lang="es-ES" dirty="0"/>
              <a:t>Cuál de las tareas o partes del producto es la que hace que el equipo esté más orgulloso</a:t>
            </a:r>
          </a:p>
        </p:txBody>
      </p:sp>
    </p:spTree>
    <p:extLst>
      <p:ext uri="{BB962C8B-B14F-4D97-AF65-F5344CB8AC3E}">
        <p14:creationId xmlns:p14="http://schemas.microsoft.com/office/powerpoint/2010/main" val="170758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Mapa">
            <a:extLst>
              <a:ext uri="{FF2B5EF4-FFF2-40B4-BE49-F238E27FC236}">
                <a16:creationId xmlns:a16="http://schemas.microsoft.com/office/drawing/2014/main" id="{D99460AF-8D08-5DD6-DF46-A6F19F1BCADF}"/>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6250"/>
          <a:stretch>
            <a:fill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654CEDB-E982-50D7-FAC2-B30E8F18A079}"/>
              </a:ext>
            </a:extLst>
          </p:cNvPr>
          <p:cNvSpPr>
            <a:spLocks noGrp="1"/>
          </p:cNvSpPr>
          <p:nvPr>
            <p:ph type="title"/>
          </p:nvPr>
        </p:nvSpPr>
        <p:spPr>
          <a:xfrm>
            <a:off x="838200" y="365125"/>
            <a:ext cx="10515600" cy="1325563"/>
          </a:xfrm>
        </p:spPr>
        <p:txBody>
          <a:bodyPr>
            <a:normAutofit/>
          </a:bodyPr>
          <a:lstStyle/>
          <a:p>
            <a:r>
              <a:rPr lang="es-ES">
                <a:solidFill>
                  <a:srgbClr val="FFFFFF"/>
                </a:solidFill>
              </a:rPr>
              <a:t>Trivial de geografía</a:t>
            </a:r>
          </a:p>
        </p:txBody>
      </p:sp>
      <p:sp>
        <p:nvSpPr>
          <p:cNvPr id="3" name="Marcador de contenido 2">
            <a:extLst>
              <a:ext uri="{FF2B5EF4-FFF2-40B4-BE49-F238E27FC236}">
                <a16:creationId xmlns:a16="http://schemas.microsoft.com/office/drawing/2014/main" id="{0741D3FF-8646-5EFC-BAA7-4FBB1E32816C}"/>
              </a:ext>
            </a:extLst>
          </p:cNvPr>
          <p:cNvSpPr>
            <a:spLocks noGrp="1"/>
          </p:cNvSpPr>
          <p:nvPr>
            <p:ph idx="1"/>
          </p:nvPr>
        </p:nvSpPr>
        <p:spPr>
          <a:xfrm>
            <a:off x="838200" y="1825625"/>
            <a:ext cx="10515600" cy="4351338"/>
          </a:xfrm>
        </p:spPr>
        <p:txBody>
          <a:bodyPr>
            <a:normAutofit/>
          </a:bodyPr>
          <a:lstStyle/>
          <a:p>
            <a:r>
              <a:rPr lang="es-ES" dirty="0"/>
              <a:t>El juego consiste en hacer preguntas de geografía y que el jugador adivine la respuesta correcta.</a:t>
            </a:r>
          </a:p>
          <a:p>
            <a:r>
              <a:rPr lang="es-ES" dirty="0"/>
              <a:t> Cada pregunta tiene una respuesta única y correcta.</a:t>
            </a:r>
          </a:p>
          <a:p>
            <a:r>
              <a:rPr lang="es-ES" dirty="0"/>
              <a:t>El jugador tiene un número limitado de intentos para responder correctamente a cada pregunta.</a:t>
            </a:r>
          </a:p>
          <a:p>
            <a:r>
              <a:rPr lang="es-ES" dirty="0"/>
              <a:t>El juego sigue hasta que el jugador responda incorrectamente 3 de veces o haya respondido 5 preguntas correctamente.</a:t>
            </a:r>
          </a:p>
          <a:p>
            <a:endParaRPr lang="es-ES" dirty="0">
              <a:solidFill>
                <a:srgbClr val="FFFFFF"/>
              </a:solidFill>
            </a:endParaRPr>
          </a:p>
        </p:txBody>
      </p:sp>
      <p:sp>
        <p:nvSpPr>
          <p:cNvPr id="9" name="CuadroTexto 8">
            <a:extLst>
              <a:ext uri="{FF2B5EF4-FFF2-40B4-BE49-F238E27FC236}">
                <a16:creationId xmlns:a16="http://schemas.microsoft.com/office/drawing/2014/main" id="{C2E91F96-089C-81BC-171B-BE436A3A1C85}"/>
              </a:ext>
            </a:extLst>
          </p:cNvPr>
          <p:cNvSpPr txBox="1"/>
          <p:nvPr/>
        </p:nvSpPr>
        <p:spPr>
          <a:xfrm>
            <a:off x="9549930" y="6657945"/>
            <a:ext cx="2642070" cy="200055"/>
          </a:xfrm>
          <a:prstGeom prst="rect">
            <a:avLst/>
          </a:prstGeom>
          <a:solidFill>
            <a:srgbClr val="000000"/>
          </a:solidFill>
        </p:spPr>
        <p:txBody>
          <a:bodyPr wrap="none" rtlCol="0">
            <a:spAutoFit/>
          </a:bodyPr>
          <a:lstStyle/>
          <a:p>
            <a:pPr algn="r">
              <a:spcAft>
                <a:spcPts val="600"/>
              </a:spcAft>
            </a:pPr>
            <a:r>
              <a:rPr lang="es-ES" sz="700">
                <a:solidFill>
                  <a:srgbClr val="FFFFFF"/>
                </a:solidFill>
                <a:hlinkClick r:id="rId3" tooltip="https://sexamoscuriosos.blogspot.com/2012/11/">
                  <a:extLst>
                    <a:ext uri="{A12FA001-AC4F-418D-AE19-62706E023703}">
                      <ahyp:hlinkClr xmlns:ahyp="http://schemas.microsoft.com/office/drawing/2018/hyperlinkcolor" val="tx"/>
                    </a:ext>
                  </a:extLst>
                </a:hlinkClick>
              </a:rPr>
              <a:t>Esta foto</a:t>
            </a:r>
            <a:r>
              <a:rPr lang="es-ES" sz="700">
                <a:solidFill>
                  <a:srgbClr val="FFFFFF"/>
                </a:solidFill>
              </a:rPr>
              <a:t> de Autor desconocido está bajo licencia </a:t>
            </a:r>
            <a:r>
              <a:rPr lang="es-E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s-ES" sz="700">
              <a:solidFill>
                <a:srgbClr val="FFFFFF"/>
              </a:solidFill>
            </a:endParaRPr>
          </a:p>
        </p:txBody>
      </p:sp>
    </p:spTree>
    <p:extLst>
      <p:ext uri="{BB962C8B-B14F-4D97-AF65-F5344CB8AC3E}">
        <p14:creationId xmlns:p14="http://schemas.microsoft.com/office/powerpoint/2010/main" val="8945645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CFBA-DF14-0C4F-7472-703F76D673DB}"/>
              </a:ext>
            </a:extLst>
          </p:cNvPr>
          <p:cNvSpPr>
            <a:spLocks noGrp="1"/>
          </p:cNvSpPr>
          <p:nvPr>
            <p:ph type="title"/>
          </p:nvPr>
        </p:nvSpPr>
        <p:spPr/>
        <p:txBody>
          <a:bodyPr/>
          <a:lstStyle/>
          <a:p>
            <a:r>
              <a:rPr lang="es-ES" dirty="0"/>
              <a:t>Retos del Trivial:</a:t>
            </a:r>
          </a:p>
        </p:txBody>
      </p:sp>
      <p:sp>
        <p:nvSpPr>
          <p:cNvPr id="3" name="Marcador de contenido 2">
            <a:extLst>
              <a:ext uri="{FF2B5EF4-FFF2-40B4-BE49-F238E27FC236}">
                <a16:creationId xmlns:a16="http://schemas.microsoft.com/office/drawing/2014/main" id="{CAF911A2-CE1F-D986-82F6-3D77789AAE19}"/>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84454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El contenido generado por IA puede ser incorrecto.">
            <a:extLst>
              <a:ext uri="{FF2B5EF4-FFF2-40B4-BE49-F238E27FC236}">
                <a16:creationId xmlns:a16="http://schemas.microsoft.com/office/drawing/2014/main" id="{B5782577-F4B9-C130-498B-34647EE9D43D}"/>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568" b="15644"/>
          <a:stretch>
            <a:fill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425040-E469-7FC7-87D0-7D0A8B5268FD}"/>
              </a:ext>
            </a:extLst>
          </p:cNvPr>
          <p:cNvSpPr>
            <a:spLocks noGrp="1"/>
          </p:cNvSpPr>
          <p:nvPr>
            <p:ph type="title"/>
          </p:nvPr>
        </p:nvSpPr>
        <p:spPr>
          <a:xfrm>
            <a:off x="838200" y="365125"/>
            <a:ext cx="10515600" cy="1325563"/>
          </a:xfrm>
        </p:spPr>
        <p:txBody>
          <a:bodyPr>
            <a:normAutofit/>
          </a:bodyPr>
          <a:lstStyle/>
          <a:p>
            <a:r>
              <a:rPr lang="es-ES">
                <a:solidFill>
                  <a:srgbClr val="FFFFFF"/>
                </a:solidFill>
              </a:rPr>
              <a:t>Juego del Ahorcado</a:t>
            </a:r>
          </a:p>
        </p:txBody>
      </p:sp>
      <p:sp>
        <p:nvSpPr>
          <p:cNvPr id="3" name="Marcador de contenido 2">
            <a:extLst>
              <a:ext uri="{FF2B5EF4-FFF2-40B4-BE49-F238E27FC236}">
                <a16:creationId xmlns:a16="http://schemas.microsoft.com/office/drawing/2014/main" id="{E1B96B69-DD83-31E6-F321-385F1240FE36}"/>
              </a:ext>
            </a:extLst>
          </p:cNvPr>
          <p:cNvSpPr>
            <a:spLocks noGrp="1"/>
          </p:cNvSpPr>
          <p:nvPr>
            <p:ph idx="1"/>
          </p:nvPr>
        </p:nvSpPr>
        <p:spPr>
          <a:xfrm>
            <a:off x="838200" y="1825625"/>
            <a:ext cx="10515600" cy="4351338"/>
          </a:xfrm>
        </p:spPr>
        <p:txBody>
          <a:bodyPr>
            <a:normAutofit/>
          </a:bodyPr>
          <a:lstStyle/>
          <a:p>
            <a:r>
              <a:rPr lang="es-ES" dirty="0"/>
              <a:t>Un jugador elige una palabra secreta y dibuja un espacio para cada letra de la palabra.</a:t>
            </a:r>
          </a:p>
          <a:p>
            <a:r>
              <a:rPr lang="es-ES" dirty="0"/>
              <a:t>El otro jugador intenta adivinar letras para completar la palabra.</a:t>
            </a:r>
          </a:p>
          <a:p>
            <a:r>
              <a:rPr lang="es-ES" dirty="0"/>
              <a:t>Si el jugador adivinador adivina una letra correctamente, se revela en su lugar correspondiente.</a:t>
            </a:r>
          </a:p>
          <a:p>
            <a:r>
              <a:rPr lang="es-ES" dirty="0"/>
              <a:t>Si el jugador adivinador adivina incorrectamente, se dibuja una parte del cuerpo en la horca.</a:t>
            </a:r>
          </a:p>
          <a:p>
            <a:r>
              <a:rPr lang="es-ES" dirty="0"/>
              <a:t>El objetivo del jugador adivinador es adivinar la palabra antes de que se dibuje el dibujo completo en la horca.</a:t>
            </a:r>
          </a:p>
          <a:p>
            <a:endParaRPr lang="es-ES" dirty="0">
              <a:solidFill>
                <a:srgbClr val="FFFFFF"/>
              </a:solidFill>
            </a:endParaRPr>
          </a:p>
        </p:txBody>
      </p:sp>
      <p:sp>
        <p:nvSpPr>
          <p:cNvPr id="6" name="CuadroTexto 5">
            <a:extLst>
              <a:ext uri="{FF2B5EF4-FFF2-40B4-BE49-F238E27FC236}">
                <a16:creationId xmlns:a16="http://schemas.microsoft.com/office/drawing/2014/main" id="{3CAF2EE6-0153-3E79-5AB3-54FCA7868FAD}"/>
              </a:ext>
            </a:extLst>
          </p:cNvPr>
          <p:cNvSpPr txBox="1"/>
          <p:nvPr/>
        </p:nvSpPr>
        <p:spPr>
          <a:xfrm>
            <a:off x="9529092" y="6657945"/>
            <a:ext cx="2662908" cy="200055"/>
          </a:xfrm>
          <a:prstGeom prst="rect">
            <a:avLst/>
          </a:prstGeom>
          <a:solidFill>
            <a:srgbClr val="000000"/>
          </a:solidFill>
        </p:spPr>
        <p:txBody>
          <a:bodyPr wrap="none" rtlCol="0">
            <a:spAutoFit/>
          </a:bodyPr>
          <a:lstStyle/>
          <a:p>
            <a:pPr algn="r">
              <a:spcAft>
                <a:spcPts val="600"/>
              </a:spcAft>
            </a:pPr>
            <a:r>
              <a:rPr lang="es-ES" sz="700">
                <a:solidFill>
                  <a:srgbClr val="FFFFFF"/>
                </a:solidFill>
                <a:hlinkClick r:id="rId3" tooltip="https://laclasedeele.blogspot.fr/2016/11/el-juego-del-ahorcado-para-la-clase-de.html">
                  <a:extLst>
                    <a:ext uri="{A12FA001-AC4F-418D-AE19-62706E023703}">
                      <ahyp:hlinkClr xmlns:ahyp="http://schemas.microsoft.com/office/drawing/2018/hyperlinkcolor" val="tx"/>
                    </a:ext>
                  </a:extLst>
                </a:hlinkClick>
              </a:rPr>
              <a:t>Esta foto</a:t>
            </a:r>
            <a:r>
              <a:rPr lang="es-ES" sz="700">
                <a:solidFill>
                  <a:srgbClr val="FFFFFF"/>
                </a:solidFill>
              </a:rPr>
              <a:t> de Autor desconocido está bajo licencia </a:t>
            </a:r>
            <a:r>
              <a:rPr lang="es-E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s-ES" sz="700">
              <a:solidFill>
                <a:srgbClr val="FFFFFF"/>
              </a:solidFill>
            </a:endParaRPr>
          </a:p>
        </p:txBody>
      </p:sp>
    </p:spTree>
    <p:extLst>
      <p:ext uri="{BB962C8B-B14F-4D97-AF65-F5344CB8AC3E}">
        <p14:creationId xmlns:p14="http://schemas.microsoft.com/office/powerpoint/2010/main" val="20835197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31196-EFB4-D1DC-9C46-645417ED2E0C}"/>
              </a:ext>
            </a:extLst>
          </p:cNvPr>
          <p:cNvSpPr>
            <a:spLocks noGrp="1"/>
          </p:cNvSpPr>
          <p:nvPr>
            <p:ph type="title"/>
          </p:nvPr>
        </p:nvSpPr>
        <p:spPr/>
        <p:txBody>
          <a:bodyPr/>
          <a:lstStyle/>
          <a:p>
            <a:r>
              <a:rPr lang="es-ES" dirty="0"/>
              <a:t>Retos del Ahorcado:</a:t>
            </a:r>
          </a:p>
        </p:txBody>
      </p:sp>
      <p:sp>
        <p:nvSpPr>
          <p:cNvPr id="3" name="Marcador de contenido 2">
            <a:extLst>
              <a:ext uri="{FF2B5EF4-FFF2-40B4-BE49-F238E27FC236}">
                <a16:creationId xmlns:a16="http://schemas.microsoft.com/office/drawing/2014/main" id="{C6DCFE4A-A4EE-D444-AC66-A59669A412E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7759184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TotalTime>
  <Words>712</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Aptos</vt:lpstr>
      <vt:lpstr>Aptos Display</vt:lpstr>
      <vt:lpstr>Arial</vt:lpstr>
      <vt:lpstr>Tema de Office</vt:lpstr>
      <vt:lpstr>PROYECTO DE JUEGOS EN PYTHON</vt:lpstr>
      <vt:lpstr>Equipo 1: VALKYRIAS</vt:lpstr>
      <vt:lpstr>Presentación del Proyecto</vt:lpstr>
      <vt:lpstr>Piedra, papel o tijeras</vt:lpstr>
      <vt:lpstr>Retos del Piedra, papel o tijeras (que nos han hecho aprender y crecer):</vt:lpstr>
      <vt:lpstr>Trivial de geografía</vt:lpstr>
      <vt:lpstr>Retos del Trivial:</vt:lpstr>
      <vt:lpstr>Juego del Ahorcado</vt:lpstr>
      <vt:lpstr>Retos del Ahorcado:</vt:lpstr>
      <vt:lpstr>Bonus: Tres en raya</vt:lpstr>
      <vt:lpstr>Next steps: mejoras a futuro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Laura Fernández Rodríguez</dc:creator>
  <cp:lastModifiedBy>Laura Fernández Rodríguez</cp:lastModifiedBy>
  <cp:revision>4</cp:revision>
  <dcterms:created xsi:type="dcterms:W3CDTF">2025-06-16T09:19:05Z</dcterms:created>
  <dcterms:modified xsi:type="dcterms:W3CDTF">2025-06-16T18:05:25Z</dcterms:modified>
</cp:coreProperties>
</file>