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7" r:id="rId6"/>
    <p:sldId id="268" r:id="rId7"/>
    <p:sldId id="271"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54"/>
      </p:cViewPr>
      <p:guideLst>
        <p:guide orient="horz" pos="2160"/>
        <p:guide pos="3817"/>
      </p:guideLst>
    </p:cSldViewPr>
  </p:slideViewPr>
  <p:notesTextViewPr>
    <p:cViewPr>
      <p:scale>
        <a:sx n="1" d="1"/>
        <a:sy n="1" d="1"/>
      </p:scale>
      <p:origin x="0" y="0"/>
    </p:cViewPr>
  </p:notesTextViewPr>
  <p:sorterViewPr>
    <p:cViewPr>
      <p:scale>
        <a:sx n="89" d="100"/>
        <a:sy n="89" d="100"/>
      </p:scale>
      <p:origin x="0" y="-19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AE9F-461E-4270-BEB7-876AD5E7C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DB60BB6-4732-4ACF-9594-19E1AEBE7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BC6A6AC-60DB-490A-8BB1-8D98DE0A64BD}"/>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5" name="Footer Placeholder 4">
            <a:extLst>
              <a:ext uri="{FF2B5EF4-FFF2-40B4-BE49-F238E27FC236}">
                <a16:creationId xmlns:a16="http://schemas.microsoft.com/office/drawing/2014/main" id="{944DE2EE-805A-4B6D-9998-BDE8E6133B0B}"/>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A48D3C39-21CF-47CD-AB01-6C3EA22981C1}"/>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36096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A679-9293-4896-B526-9DDE9676A19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17B906E-C36F-4BAD-A910-4660A79E3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8E5C015-C620-46E2-8D21-E18B1BFE36E7}"/>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5" name="Footer Placeholder 4">
            <a:extLst>
              <a:ext uri="{FF2B5EF4-FFF2-40B4-BE49-F238E27FC236}">
                <a16:creationId xmlns:a16="http://schemas.microsoft.com/office/drawing/2014/main" id="{501D9FDA-D112-42B3-80DA-4398DBB57FC2}"/>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3B308917-8194-426E-B075-6A7E53D4E805}"/>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711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CF119-0D71-41F1-B296-38C14DE438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3385C2C-C987-415C-8EE5-236C878FF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B88289B-EB33-47DF-9977-51AE768394CF}"/>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5" name="Footer Placeholder 4">
            <a:extLst>
              <a:ext uri="{FF2B5EF4-FFF2-40B4-BE49-F238E27FC236}">
                <a16:creationId xmlns:a16="http://schemas.microsoft.com/office/drawing/2014/main" id="{40705AE9-106B-431F-B2EA-8073134772CF}"/>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D4671A05-4674-4F1B-936F-6E0314A432AB}"/>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1988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754E-B431-453F-BE44-BDD4700FB12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63FA604-794B-49CD-A901-6DF3C209E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32B2E9D-BC4E-4106-A68C-B3D338048E55}"/>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5" name="Footer Placeholder 4">
            <a:extLst>
              <a:ext uri="{FF2B5EF4-FFF2-40B4-BE49-F238E27FC236}">
                <a16:creationId xmlns:a16="http://schemas.microsoft.com/office/drawing/2014/main" id="{EA012A52-F0D9-4090-9076-E19E93392F38}"/>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2E4B3473-5908-40F5-8B39-6400054388C4}"/>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230993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2102-92BF-420A-A1AB-39C27F111A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E76A242-C1A5-4B57-BAFB-67A134E4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C47809-FFF3-487D-B189-6897A1D4E59F}"/>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5" name="Footer Placeholder 4">
            <a:extLst>
              <a:ext uri="{FF2B5EF4-FFF2-40B4-BE49-F238E27FC236}">
                <a16:creationId xmlns:a16="http://schemas.microsoft.com/office/drawing/2014/main" id="{CBAE6339-2C31-4A05-87B2-300399585668}"/>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7141FCB5-09CC-423F-8624-3CECF17F7FCE}"/>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76543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D974-8CF8-4308-A273-B3FA3D0F304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82D985-A206-4338-9CD9-644DC7249D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502EBEC1-847E-4B67-96DC-9505C5580E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7C667F39-D3FC-413E-983C-46B74F8EE999}"/>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6" name="Footer Placeholder 5">
            <a:extLst>
              <a:ext uri="{FF2B5EF4-FFF2-40B4-BE49-F238E27FC236}">
                <a16:creationId xmlns:a16="http://schemas.microsoft.com/office/drawing/2014/main" id="{23506D73-B564-4A95-9871-3351DB685763}"/>
              </a:ext>
            </a:extLst>
          </p:cNvPr>
          <p:cNvSpPr>
            <a:spLocks noGrp="1"/>
          </p:cNvSpPr>
          <p:nvPr>
            <p:ph type="ftr" sz="quarter" idx="11"/>
          </p:nvPr>
        </p:nvSpPr>
        <p:spPr/>
        <p:txBody>
          <a:bodyPr/>
          <a:lstStyle/>
          <a:p>
            <a:endParaRPr lang="en-PH" dirty="0"/>
          </a:p>
        </p:txBody>
      </p:sp>
      <p:sp>
        <p:nvSpPr>
          <p:cNvPr id="7" name="Slide Number Placeholder 6">
            <a:extLst>
              <a:ext uri="{FF2B5EF4-FFF2-40B4-BE49-F238E27FC236}">
                <a16:creationId xmlns:a16="http://schemas.microsoft.com/office/drawing/2014/main" id="{4F9852A4-42F3-437E-804B-296B320D8E58}"/>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55832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9284-F14C-414C-A84F-ED1AA3C1B2A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55D7EC9-A82E-4D97-8F46-478BF65C44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296E-9D8A-40F6-B732-1C070112D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20252C2-59A6-498B-9CA5-ECAB18D50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BB412-12B3-40E8-ADAC-AFDF2DA24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E6987986-4C77-4906-B7BC-034E582DC46B}"/>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8" name="Footer Placeholder 7">
            <a:extLst>
              <a:ext uri="{FF2B5EF4-FFF2-40B4-BE49-F238E27FC236}">
                <a16:creationId xmlns:a16="http://schemas.microsoft.com/office/drawing/2014/main" id="{CC680ADB-0543-402F-A3D5-5C9A67A8D908}"/>
              </a:ext>
            </a:extLst>
          </p:cNvPr>
          <p:cNvSpPr>
            <a:spLocks noGrp="1"/>
          </p:cNvSpPr>
          <p:nvPr>
            <p:ph type="ftr" sz="quarter" idx="11"/>
          </p:nvPr>
        </p:nvSpPr>
        <p:spPr/>
        <p:txBody>
          <a:bodyPr/>
          <a:lstStyle/>
          <a:p>
            <a:endParaRPr lang="en-PH" dirty="0"/>
          </a:p>
        </p:txBody>
      </p:sp>
      <p:sp>
        <p:nvSpPr>
          <p:cNvPr id="9" name="Slide Number Placeholder 8">
            <a:extLst>
              <a:ext uri="{FF2B5EF4-FFF2-40B4-BE49-F238E27FC236}">
                <a16:creationId xmlns:a16="http://schemas.microsoft.com/office/drawing/2014/main" id="{865C4F80-9785-460A-8225-7F42D40565A2}"/>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389674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6F3C-45E3-440C-AF05-F2321B5A8878}"/>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CB79EF5-09D3-4D59-8118-19A019CE5831}"/>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4" name="Footer Placeholder 3">
            <a:extLst>
              <a:ext uri="{FF2B5EF4-FFF2-40B4-BE49-F238E27FC236}">
                <a16:creationId xmlns:a16="http://schemas.microsoft.com/office/drawing/2014/main" id="{5F99BFC4-2BB3-4E92-8A25-BBCE0C819129}"/>
              </a:ext>
            </a:extLst>
          </p:cNvPr>
          <p:cNvSpPr>
            <a:spLocks noGrp="1"/>
          </p:cNvSpPr>
          <p:nvPr>
            <p:ph type="ftr" sz="quarter" idx="11"/>
          </p:nvPr>
        </p:nvSpPr>
        <p:spPr/>
        <p:txBody>
          <a:bodyPr/>
          <a:lstStyle/>
          <a:p>
            <a:endParaRPr lang="en-PH" dirty="0"/>
          </a:p>
        </p:txBody>
      </p:sp>
      <p:sp>
        <p:nvSpPr>
          <p:cNvPr id="5" name="Slide Number Placeholder 4">
            <a:extLst>
              <a:ext uri="{FF2B5EF4-FFF2-40B4-BE49-F238E27FC236}">
                <a16:creationId xmlns:a16="http://schemas.microsoft.com/office/drawing/2014/main" id="{CB6C54EC-54DB-466A-ADDE-28CF03879F05}"/>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319774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11ECB-1047-4424-BACD-FCD658DBFEEE}"/>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3" name="Footer Placeholder 2">
            <a:extLst>
              <a:ext uri="{FF2B5EF4-FFF2-40B4-BE49-F238E27FC236}">
                <a16:creationId xmlns:a16="http://schemas.microsoft.com/office/drawing/2014/main" id="{762F63BD-B674-43F1-838B-878F5524741C}"/>
              </a:ext>
            </a:extLst>
          </p:cNvPr>
          <p:cNvSpPr>
            <a:spLocks noGrp="1"/>
          </p:cNvSpPr>
          <p:nvPr>
            <p:ph type="ftr" sz="quarter" idx="11"/>
          </p:nvPr>
        </p:nvSpPr>
        <p:spPr/>
        <p:txBody>
          <a:bodyPr/>
          <a:lstStyle/>
          <a:p>
            <a:endParaRPr lang="en-PH" dirty="0"/>
          </a:p>
        </p:txBody>
      </p:sp>
      <p:sp>
        <p:nvSpPr>
          <p:cNvPr id="4" name="Slide Number Placeholder 3">
            <a:extLst>
              <a:ext uri="{FF2B5EF4-FFF2-40B4-BE49-F238E27FC236}">
                <a16:creationId xmlns:a16="http://schemas.microsoft.com/office/drawing/2014/main" id="{B3AA3B0B-3EC9-4D6E-883E-38228EA3CDB7}"/>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41467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21B1-8E8F-40A4-853F-F22E29B3B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D577D58-49F5-4768-8FB9-AD669CE13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8799EC2C-E8BD-471A-982E-AD281B139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C18ACE-8BB5-4693-A1A7-7290DCCD496F}"/>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6" name="Footer Placeholder 5">
            <a:extLst>
              <a:ext uri="{FF2B5EF4-FFF2-40B4-BE49-F238E27FC236}">
                <a16:creationId xmlns:a16="http://schemas.microsoft.com/office/drawing/2014/main" id="{A2BF436A-E517-4190-95D9-94127A37DA73}"/>
              </a:ext>
            </a:extLst>
          </p:cNvPr>
          <p:cNvSpPr>
            <a:spLocks noGrp="1"/>
          </p:cNvSpPr>
          <p:nvPr>
            <p:ph type="ftr" sz="quarter" idx="11"/>
          </p:nvPr>
        </p:nvSpPr>
        <p:spPr/>
        <p:txBody>
          <a:bodyPr/>
          <a:lstStyle/>
          <a:p>
            <a:endParaRPr lang="en-PH" dirty="0"/>
          </a:p>
        </p:txBody>
      </p:sp>
      <p:sp>
        <p:nvSpPr>
          <p:cNvPr id="7" name="Slide Number Placeholder 6">
            <a:extLst>
              <a:ext uri="{FF2B5EF4-FFF2-40B4-BE49-F238E27FC236}">
                <a16:creationId xmlns:a16="http://schemas.microsoft.com/office/drawing/2014/main" id="{1813B7AA-7D55-4654-849E-75BC3C8CFF63}"/>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6208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2AAE-F47B-474D-8E7E-149A894F0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A934F247-1468-4E52-9967-008213E2F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dirty="0"/>
          </a:p>
        </p:txBody>
      </p:sp>
      <p:sp>
        <p:nvSpPr>
          <p:cNvPr id="4" name="Text Placeholder 3">
            <a:extLst>
              <a:ext uri="{FF2B5EF4-FFF2-40B4-BE49-F238E27FC236}">
                <a16:creationId xmlns:a16="http://schemas.microsoft.com/office/drawing/2014/main" id="{70A529DD-19F8-4A0A-A092-DE499508F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5AFE5-D21C-4164-8C65-BF19F0E6E80D}"/>
              </a:ext>
            </a:extLst>
          </p:cNvPr>
          <p:cNvSpPr>
            <a:spLocks noGrp="1"/>
          </p:cNvSpPr>
          <p:nvPr>
            <p:ph type="dt" sz="half" idx="10"/>
          </p:nvPr>
        </p:nvSpPr>
        <p:spPr/>
        <p:txBody>
          <a:bodyPr/>
          <a:lstStyle/>
          <a:p>
            <a:fld id="{1C4AD053-9089-4AF3-8610-CBD821F55DAF}" type="datetimeFigureOut">
              <a:rPr lang="en-PH" smtClean="0"/>
              <a:t>29/03/2022</a:t>
            </a:fld>
            <a:endParaRPr lang="en-PH" dirty="0"/>
          </a:p>
        </p:txBody>
      </p:sp>
      <p:sp>
        <p:nvSpPr>
          <p:cNvPr id="6" name="Footer Placeholder 5">
            <a:extLst>
              <a:ext uri="{FF2B5EF4-FFF2-40B4-BE49-F238E27FC236}">
                <a16:creationId xmlns:a16="http://schemas.microsoft.com/office/drawing/2014/main" id="{1F1F095C-2E36-49EC-A074-3829475A56C7}"/>
              </a:ext>
            </a:extLst>
          </p:cNvPr>
          <p:cNvSpPr>
            <a:spLocks noGrp="1"/>
          </p:cNvSpPr>
          <p:nvPr>
            <p:ph type="ftr" sz="quarter" idx="11"/>
          </p:nvPr>
        </p:nvSpPr>
        <p:spPr/>
        <p:txBody>
          <a:bodyPr/>
          <a:lstStyle/>
          <a:p>
            <a:endParaRPr lang="en-PH" dirty="0"/>
          </a:p>
        </p:txBody>
      </p:sp>
      <p:sp>
        <p:nvSpPr>
          <p:cNvPr id="7" name="Slide Number Placeholder 6">
            <a:extLst>
              <a:ext uri="{FF2B5EF4-FFF2-40B4-BE49-F238E27FC236}">
                <a16:creationId xmlns:a16="http://schemas.microsoft.com/office/drawing/2014/main" id="{E42072E3-4545-4FD8-947B-CD8025D9A7CE}"/>
              </a:ext>
            </a:extLst>
          </p:cNvPr>
          <p:cNvSpPr>
            <a:spLocks noGrp="1"/>
          </p:cNvSpPr>
          <p:nvPr>
            <p:ph type="sldNum" sz="quarter" idx="12"/>
          </p:nvPr>
        </p:nvSpPr>
        <p:spPr/>
        <p:txBody>
          <a:bodyPr/>
          <a:lstStyle/>
          <a:p>
            <a:fld id="{2D4166D0-E0A0-4D47-B4DD-69C49DD72570}" type="slidenum">
              <a:rPr lang="en-PH" smtClean="0"/>
              <a:t>‹#›</a:t>
            </a:fld>
            <a:endParaRPr lang="en-PH" dirty="0"/>
          </a:p>
        </p:txBody>
      </p:sp>
    </p:spTree>
    <p:extLst>
      <p:ext uri="{BB962C8B-B14F-4D97-AF65-F5344CB8AC3E}">
        <p14:creationId xmlns:p14="http://schemas.microsoft.com/office/powerpoint/2010/main" val="261446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CC8F4-C3B5-47CD-9F09-925F73BEC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DC91F57A-AC88-42AE-8A71-71949E3F4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1F0D76F-B3C5-4A0F-A623-ADB9331B7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AD053-9089-4AF3-8610-CBD821F55DAF}" type="datetimeFigureOut">
              <a:rPr lang="en-PH" smtClean="0"/>
              <a:t>29/03/2022</a:t>
            </a:fld>
            <a:endParaRPr lang="en-PH" dirty="0"/>
          </a:p>
        </p:txBody>
      </p:sp>
      <p:sp>
        <p:nvSpPr>
          <p:cNvPr id="5" name="Footer Placeholder 4">
            <a:extLst>
              <a:ext uri="{FF2B5EF4-FFF2-40B4-BE49-F238E27FC236}">
                <a16:creationId xmlns:a16="http://schemas.microsoft.com/office/drawing/2014/main" id="{E9E7566E-579C-4ACD-ADD7-5CFB5A5E27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dirty="0"/>
          </a:p>
        </p:txBody>
      </p:sp>
      <p:sp>
        <p:nvSpPr>
          <p:cNvPr id="6" name="Slide Number Placeholder 5">
            <a:extLst>
              <a:ext uri="{FF2B5EF4-FFF2-40B4-BE49-F238E27FC236}">
                <a16:creationId xmlns:a16="http://schemas.microsoft.com/office/drawing/2014/main" id="{0C35FB4C-8689-45B8-9DC3-89964A840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166D0-E0A0-4D47-B4DD-69C49DD72570}" type="slidenum">
              <a:rPr lang="en-PH" smtClean="0"/>
              <a:t>‹#›</a:t>
            </a:fld>
            <a:endParaRPr lang="en-PH" dirty="0"/>
          </a:p>
        </p:txBody>
      </p:sp>
    </p:spTree>
    <p:extLst>
      <p:ext uri="{BB962C8B-B14F-4D97-AF65-F5344CB8AC3E}">
        <p14:creationId xmlns:p14="http://schemas.microsoft.com/office/powerpoint/2010/main" val="2076329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DF"/>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94D541-0008-44D4-A722-F517BF64A87F}"/>
              </a:ext>
            </a:extLst>
          </p:cNvPr>
          <p:cNvGraphicFramePr>
            <a:graphicFrameLocks noGrp="1"/>
          </p:cNvGraphicFramePr>
          <p:nvPr>
            <p:extLst>
              <p:ext uri="{D42A27DB-BD31-4B8C-83A1-F6EECF244321}">
                <p14:modId xmlns:p14="http://schemas.microsoft.com/office/powerpoint/2010/main" val="3036767010"/>
              </p:ext>
            </p:extLst>
          </p:nvPr>
        </p:nvGraphicFramePr>
        <p:xfrm>
          <a:off x="0" y="492368"/>
          <a:ext cx="12192000" cy="200145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529196119"/>
                    </a:ext>
                  </a:extLst>
                </a:gridCol>
              </a:tblGrid>
              <a:tr h="2001450">
                <a:tc>
                  <a:txBody>
                    <a:bodyPr/>
                    <a:lstStyle/>
                    <a:p>
                      <a:endParaRPr lang="en-PH" dirty="0"/>
                    </a:p>
                  </a:txBody>
                  <a:tcP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6296781"/>
                  </a:ext>
                </a:extLst>
              </a:tr>
            </a:tbl>
          </a:graphicData>
        </a:graphic>
      </p:graphicFrame>
      <p:sp>
        <p:nvSpPr>
          <p:cNvPr id="5" name="TextBox 4">
            <a:extLst>
              <a:ext uri="{FF2B5EF4-FFF2-40B4-BE49-F238E27FC236}">
                <a16:creationId xmlns:a16="http://schemas.microsoft.com/office/drawing/2014/main" id="{A4AF0E36-8867-4637-AD5E-C5121F5F9674}"/>
              </a:ext>
            </a:extLst>
          </p:cNvPr>
          <p:cNvSpPr txBox="1"/>
          <p:nvPr/>
        </p:nvSpPr>
        <p:spPr>
          <a:xfrm>
            <a:off x="228800" y="690491"/>
            <a:ext cx="11661398" cy="1384995"/>
          </a:xfrm>
          <a:prstGeom prst="rect">
            <a:avLst/>
          </a:prstGeom>
          <a:noFill/>
        </p:spPr>
        <p:txBody>
          <a:bodyPr wrap="none" rtlCol="0">
            <a:spAutoFit/>
          </a:bodyPr>
          <a:lstStyle/>
          <a:p>
            <a:pPr algn="ctr"/>
            <a:r>
              <a:rPr lang="en-US" sz="6000" dirty="0">
                <a:latin typeface="Arial Black" panose="020B0A04020102020204" pitchFamily="34" charset="0"/>
              </a:rPr>
              <a:t>GROUP DYNAMICS</a:t>
            </a:r>
          </a:p>
          <a:p>
            <a:pPr algn="ctr"/>
            <a:r>
              <a:rPr lang="en-US" sz="2400" dirty="0">
                <a:latin typeface="Arial Black" panose="020B0A04020102020204" pitchFamily="34" charset="0"/>
              </a:rPr>
              <a:t>HOW THEY INFLUENCE LEARNING IN UNDERGRADUATE STUDENTS.</a:t>
            </a:r>
          </a:p>
        </p:txBody>
      </p:sp>
      <p:cxnSp>
        <p:nvCxnSpPr>
          <p:cNvPr id="3" name="Straight Connector 2">
            <a:extLst>
              <a:ext uri="{FF2B5EF4-FFF2-40B4-BE49-F238E27FC236}">
                <a16:creationId xmlns:a16="http://schemas.microsoft.com/office/drawing/2014/main" id="{85F726FA-8BF6-4872-B77E-0A8AD33FD2EC}"/>
              </a:ext>
            </a:extLst>
          </p:cNvPr>
          <p:cNvCxnSpPr/>
          <p:nvPr/>
        </p:nvCxnSpPr>
        <p:spPr>
          <a:xfrm>
            <a:off x="-36501" y="3049145"/>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96B8902-22DE-49E6-B6E5-9B5D3ABFC510}"/>
              </a:ext>
            </a:extLst>
          </p:cNvPr>
          <p:cNvSpPr txBox="1"/>
          <p:nvPr/>
        </p:nvSpPr>
        <p:spPr>
          <a:xfrm>
            <a:off x="3045933" y="2587480"/>
            <a:ext cx="6100132" cy="461665"/>
          </a:xfrm>
          <a:prstGeom prst="rect">
            <a:avLst/>
          </a:prstGeom>
          <a:noFill/>
        </p:spPr>
        <p:txBody>
          <a:bodyPr wrap="none" rtlCol="0">
            <a:spAutoFit/>
          </a:bodyPr>
          <a:lstStyle/>
          <a:p>
            <a:pPr algn="ctr"/>
            <a:r>
              <a:rPr lang="en-US" sz="2400" dirty="0">
                <a:latin typeface="Arial Black" panose="020B0A04020102020204" pitchFamily="34" charset="0"/>
              </a:rPr>
              <a:t>LAURYN A. WANJA OJORE- 661857</a:t>
            </a:r>
            <a:endParaRPr lang="en-PH" sz="2400" dirty="0">
              <a:latin typeface="Arial Black" panose="020B0A04020102020204" pitchFamily="34" charset="0"/>
            </a:endParaRPr>
          </a:p>
        </p:txBody>
      </p:sp>
      <p:sp>
        <p:nvSpPr>
          <p:cNvPr id="7" name="Rectangle 6">
            <a:extLst>
              <a:ext uri="{FF2B5EF4-FFF2-40B4-BE49-F238E27FC236}">
                <a16:creationId xmlns:a16="http://schemas.microsoft.com/office/drawing/2014/main" id="{77EF58E2-D2F6-4F64-B3C5-7CA1E423AC1D}"/>
              </a:ext>
            </a:extLst>
          </p:cNvPr>
          <p:cNvSpPr/>
          <p:nvPr/>
        </p:nvSpPr>
        <p:spPr>
          <a:xfrm>
            <a:off x="3336876" y="3284770"/>
            <a:ext cx="4560216" cy="333990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030" name="Picture 6" descr="Group Dynamics">
            <a:extLst>
              <a:ext uri="{FF2B5EF4-FFF2-40B4-BE49-F238E27FC236}">
                <a16:creationId xmlns:a16="http://schemas.microsoft.com/office/drawing/2014/main" id="{F58CB178-F129-43FF-B6B9-81FACF97EC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57" b="12848"/>
          <a:stretch/>
        </p:blipFill>
        <p:spPr bwMode="auto">
          <a:xfrm>
            <a:off x="3336876" y="3284771"/>
            <a:ext cx="4560215" cy="333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633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DF"/>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94D541-0008-44D4-A722-F517BF64A87F}"/>
              </a:ext>
            </a:extLst>
          </p:cNvPr>
          <p:cNvGraphicFramePr>
            <a:graphicFrameLocks noGrp="1"/>
          </p:cNvGraphicFramePr>
          <p:nvPr>
            <p:extLst>
              <p:ext uri="{D42A27DB-BD31-4B8C-83A1-F6EECF244321}">
                <p14:modId xmlns:p14="http://schemas.microsoft.com/office/powerpoint/2010/main" val="3371870230"/>
              </p:ext>
            </p:extLst>
          </p:nvPr>
        </p:nvGraphicFramePr>
        <p:xfrm>
          <a:off x="0" y="3013501"/>
          <a:ext cx="12192000" cy="83099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529196119"/>
                    </a:ext>
                  </a:extLst>
                </a:gridCol>
              </a:tblGrid>
              <a:tr h="830997">
                <a:tc>
                  <a:txBody>
                    <a:bodyPr/>
                    <a:lstStyle/>
                    <a:p>
                      <a:endParaRPr lang="en-PH" dirty="0"/>
                    </a:p>
                  </a:txBody>
                  <a:tcP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6296781"/>
                  </a:ext>
                </a:extLst>
              </a:tr>
            </a:tbl>
          </a:graphicData>
        </a:graphic>
      </p:graphicFrame>
      <p:sp>
        <p:nvSpPr>
          <p:cNvPr id="5" name="TextBox 4">
            <a:extLst>
              <a:ext uri="{FF2B5EF4-FFF2-40B4-BE49-F238E27FC236}">
                <a16:creationId xmlns:a16="http://schemas.microsoft.com/office/drawing/2014/main" id="{A4AF0E36-8867-4637-AD5E-C5121F5F9674}"/>
              </a:ext>
            </a:extLst>
          </p:cNvPr>
          <p:cNvSpPr txBox="1"/>
          <p:nvPr/>
        </p:nvSpPr>
        <p:spPr>
          <a:xfrm>
            <a:off x="1721702" y="3013500"/>
            <a:ext cx="8675581" cy="830997"/>
          </a:xfrm>
          <a:prstGeom prst="rect">
            <a:avLst/>
          </a:prstGeom>
          <a:noFill/>
        </p:spPr>
        <p:txBody>
          <a:bodyPr wrap="none" rtlCol="0">
            <a:spAutoFit/>
          </a:bodyPr>
          <a:lstStyle/>
          <a:p>
            <a:pPr algn="ctr"/>
            <a:r>
              <a:rPr lang="en-US" sz="4800" dirty="0">
                <a:latin typeface="Arial Black" panose="020B0A04020102020204" pitchFamily="34" charset="0"/>
              </a:rPr>
              <a:t>WHY I LIKED THIS TOPIC</a:t>
            </a:r>
            <a:endParaRPr lang="en-PH" sz="4800" dirty="0">
              <a:latin typeface="Arial Black" panose="020B0A04020102020204" pitchFamily="34" charset="0"/>
            </a:endParaRPr>
          </a:p>
        </p:txBody>
      </p:sp>
      <p:sp>
        <p:nvSpPr>
          <p:cNvPr id="11" name="TextBox 10">
            <a:extLst>
              <a:ext uri="{FF2B5EF4-FFF2-40B4-BE49-F238E27FC236}">
                <a16:creationId xmlns:a16="http://schemas.microsoft.com/office/drawing/2014/main" id="{4536D915-DDAF-4665-9049-B65EC0F992EB}"/>
              </a:ext>
            </a:extLst>
          </p:cNvPr>
          <p:cNvSpPr txBox="1"/>
          <p:nvPr/>
        </p:nvSpPr>
        <p:spPr>
          <a:xfrm>
            <a:off x="2417299" y="4168522"/>
            <a:ext cx="8472374" cy="2677656"/>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I wanted to understand the relevance of groups in university. Why do we need group work? Why was the group idea formed in the  first place?. How would these group dynamics be essential to me as a college student or any other student out there.</a:t>
            </a:r>
          </a:p>
        </p:txBody>
      </p:sp>
      <p:cxnSp>
        <p:nvCxnSpPr>
          <p:cNvPr id="13" name="Straight Connector 12">
            <a:extLst>
              <a:ext uri="{FF2B5EF4-FFF2-40B4-BE49-F238E27FC236}">
                <a16:creationId xmlns:a16="http://schemas.microsoft.com/office/drawing/2014/main" id="{B303F632-1D9B-49D2-8837-544D666BCB94}"/>
              </a:ext>
            </a:extLst>
          </p:cNvPr>
          <p:cNvCxnSpPr/>
          <p:nvPr/>
        </p:nvCxnSpPr>
        <p:spPr>
          <a:xfrm>
            <a:off x="1903124" y="4539396"/>
            <a:ext cx="0" cy="2044284"/>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Group Dynamics - Types and Principles of Group Dynamics - Harappa Education">
            <a:extLst>
              <a:ext uri="{FF2B5EF4-FFF2-40B4-BE49-F238E27FC236}">
                <a16:creationId xmlns:a16="http://schemas.microsoft.com/office/drawing/2014/main" id="{B7C0C222-167C-4DC6-94AE-0A28A8FC3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686" y="11822"/>
            <a:ext cx="5357611" cy="301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10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50" fill="hold"/>
                                        <p:tgtEl>
                                          <p:spTgt spid="13"/>
                                        </p:tgtEl>
                                        <p:attrNameLst>
                                          <p:attrName>ppt_x</p:attrName>
                                        </p:attrNameLst>
                                      </p:cBhvr>
                                      <p:tavLst>
                                        <p:tav tm="0">
                                          <p:val>
                                            <p:strVal val="#ppt_x"/>
                                          </p:val>
                                        </p:tav>
                                        <p:tav tm="100000">
                                          <p:val>
                                            <p:strVal val="#ppt_x"/>
                                          </p:val>
                                        </p:tav>
                                      </p:tavLst>
                                    </p:anim>
                                    <p:anim calcmode="lin" valueType="num">
                                      <p:cBhvr additive="base">
                                        <p:cTn id="12" dur="25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BDF"/>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94D541-0008-44D4-A722-F517BF64A87F}"/>
              </a:ext>
            </a:extLst>
          </p:cNvPr>
          <p:cNvGraphicFramePr>
            <a:graphicFrameLocks noGrp="1"/>
          </p:cNvGraphicFramePr>
          <p:nvPr>
            <p:extLst>
              <p:ext uri="{D42A27DB-BD31-4B8C-83A1-F6EECF244321}">
                <p14:modId xmlns:p14="http://schemas.microsoft.com/office/powerpoint/2010/main" val="1761407351"/>
              </p:ext>
            </p:extLst>
          </p:nvPr>
        </p:nvGraphicFramePr>
        <p:xfrm>
          <a:off x="0" y="525089"/>
          <a:ext cx="12192000" cy="83099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529196119"/>
                    </a:ext>
                  </a:extLst>
                </a:gridCol>
              </a:tblGrid>
              <a:tr h="830997">
                <a:tc>
                  <a:txBody>
                    <a:bodyPr/>
                    <a:lstStyle/>
                    <a:p>
                      <a:endParaRPr lang="en-PH" dirty="0"/>
                    </a:p>
                  </a:txBody>
                  <a:tcP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6296781"/>
                  </a:ext>
                </a:extLst>
              </a:tr>
            </a:tbl>
          </a:graphicData>
        </a:graphic>
      </p:graphicFrame>
      <p:sp>
        <p:nvSpPr>
          <p:cNvPr id="5" name="TextBox 4">
            <a:extLst>
              <a:ext uri="{FF2B5EF4-FFF2-40B4-BE49-F238E27FC236}">
                <a16:creationId xmlns:a16="http://schemas.microsoft.com/office/drawing/2014/main" id="{A4AF0E36-8867-4637-AD5E-C5121F5F9674}"/>
              </a:ext>
            </a:extLst>
          </p:cNvPr>
          <p:cNvSpPr txBox="1"/>
          <p:nvPr/>
        </p:nvSpPr>
        <p:spPr>
          <a:xfrm>
            <a:off x="4561921" y="564278"/>
            <a:ext cx="3068149" cy="830997"/>
          </a:xfrm>
          <a:prstGeom prst="rect">
            <a:avLst/>
          </a:prstGeom>
          <a:noFill/>
        </p:spPr>
        <p:txBody>
          <a:bodyPr wrap="none" rtlCol="0">
            <a:spAutoFit/>
          </a:bodyPr>
          <a:lstStyle/>
          <a:p>
            <a:pPr algn="ctr"/>
            <a:r>
              <a:rPr lang="en-US" sz="4800" dirty="0">
                <a:latin typeface="Arial Black" panose="020B0A04020102020204" pitchFamily="34" charset="0"/>
              </a:rPr>
              <a:t>SO FAR..</a:t>
            </a:r>
            <a:endParaRPr lang="en-PH" sz="4800" dirty="0">
              <a:latin typeface="Arial Black" panose="020B0A04020102020204" pitchFamily="34" charset="0"/>
            </a:endParaRPr>
          </a:p>
        </p:txBody>
      </p:sp>
      <p:sp>
        <p:nvSpPr>
          <p:cNvPr id="11" name="TextBox 10">
            <a:extLst>
              <a:ext uri="{FF2B5EF4-FFF2-40B4-BE49-F238E27FC236}">
                <a16:creationId xmlns:a16="http://schemas.microsoft.com/office/drawing/2014/main" id="{4536D915-DDAF-4665-9049-B65EC0F992EB}"/>
              </a:ext>
            </a:extLst>
          </p:cNvPr>
          <p:cNvSpPr txBox="1"/>
          <p:nvPr/>
        </p:nvSpPr>
        <p:spPr>
          <a:xfrm>
            <a:off x="5527968" y="2064709"/>
            <a:ext cx="6639423" cy="5601533"/>
          </a:xfrm>
          <a:prstGeom prst="rect">
            <a:avLst/>
          </a:prstGeom>
          <a:noFill/>
        </p:spPr>
        <p:txBody>
          <a:bodyPr wrap="square" rtlCol="0">
            <a:spAutoFit/>
          </a:bodyPr>
          <a:lstStyle/>
          <a:p>
            <a:pPr indent="457200"/>
            <a:r>
              <a:rPr lang="en-US" sz="2200" dirty="0">
                <a:latin typeface="Arial" panose="020B0604020202020204" pitchFamily="34" charset="0"/>
                <a:cs typeface="Arial" panose="020B0604020202020204" pitchFamily="34" charset="0"/>
              </a:rPr>
              <a:t>People may underestimate the importance of society and group memberships on their lives. Whilst people sometimes undertake solo journeys, much of our experiences of life involves being engaged with others and groups.</a:t>
            </a:r>
          </a:p>
          <a:p>
            <a:pPr indent="457200"/>
            <a:r>
              <a:rPr lang="en-US" sz="2200" dirty="0">
                <a:solidFill>
                  <a:srgbClr val="000000"/>
                </a:solidFill>
                <a:latin typeface="Arial" panose="020B0604020202020204" pitchFamily="34" charset="0"/>
                <a:cs typeface="Arial" panose="020B0604020202020204" pitchFamily="34" charset="0"/>
              </a:rPr>
              <a:t>Group dynamics deals with the attitudes and behavioral patterns of a group. Group dynamics concern how groups are formed, what is their structure and which processes are followed in their functioning</a:t>
            </a:r>
            <a:endParaRPr lang="en-US" sz="2200" dirty="0">
              <a:latin typeface="Arial" panose="020B0604020202020204" pitchFamily="34" charset="0"/>
              <a:cs typeface="Arial" panose="020B0604020202020204" pitchFamily="34" charset="0"/>
            </a:endParaRPr>
          </a:p>
          <a:p>
            <a:pPr indent="457200"/>
            <a:r>
              <a:rPr lang="en-US" sz="2200" dirty="0">
                <a:solidFill>
                  <a:srgbClr val="000000"/>
                </a:solidFill>
                <a:latin typeface="Arial" panose="020B0604020202020204" pitchFamily="34" charset="0"/>
                <a:cs typeface="Arial" panose="020B0604020202020204" pitchFamily="34" charset="0"/>
              </a:rPr>
              <a:t>It can be used as a means for problem-solving, teamwork, and to become more innovative and productive as an organization</a:t>
            </a:r>
            <a:endParaRPr lang="en-US" sz="2200" dirty="0">
              <a:latin typeface="Arial" panose="020B0604020202020204" pitchFamily="34" charset="0"/>
              <a:cs typeface="Arial" panose="020B0604020202020204" pitchFamily="34" charset="0"/>
            </a:endParaRPr>
          </a:p>
          <a:p>
            <a:br>
              <a:rPr lang="en-US" dirty="0"/>
            </a:br>
            <a:endParaRPr lang="en-US" dirty="0">
              <a:latin typeface="Arial" panose="020B0604020202020204" pitchFamily="34" charset="0"/>
              <a:cs typeface="Arial" panose="020B0604020202020204" pitchFamily="34" charset="0"/>
            </a:endParaRPr>
          </a:p>
          <a:p>
            <a:br>
              <a:rPr lang="en-US" dirty="0"/>
            </a:br>
            <a:endParaRPr lang="en-US"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B303F632-1D9B-49D2-8837-544D666BCB94}"/>
              </a:ext>
            </a:extLst>
          </p:cNvPr>
          <p:cNvCxnSpPr>
            <a:cxnSpLocks/>
          </p:cNvCxnSpPr>
          <p:nvPr/>
        </p:nvCxnSpPr>
        <p:spPr>
          <a:xfrm>
            <a:off x="1754774" y="493488"/>
            <a:ext cx="0" cy="86259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135475-E34D-409A-B893-22FE8772F05A}"/>
              </a:ext>
            </a:extLst>
          </p:cNvPr>
          <p:cNvCxnSpPr>
            <a:cxnSpLocks/>
          </p:cNvCxnSpPr>
          <p:nvPr/>
        </p:nvCxnSpPr>
        <p:spPr>
          <a:xfrm>
            <a:off x="10418128" y="509288"/>
            <a:ext cx="0" cy="86259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5E7AF51-6734-4D4C-8815-3A1C8D185134}"/>
              </a:ext>
            </a:extLst>
          </p:cNvPr>
          <p:cNvSpPr txBox="1"/>
          <p:nvPr/>
        </p:nvSpPr>
        <p:spPr>
          <a:xfrm>
            <a:off x="0" y="1524951"/>
            <a:ext cx="9319411" cy="523220"/>
          </a:xfrm>
          <a:prstGeom prst="rect">
            <a:avLst/>
          </a:prstGeom>
          <a:noFill/>
        </p:spPr>
        <p:txBody>
          <a:bodyPr wrap="none" rtlCol="0">
            <a:spAutoFit/>
          </a:bodyPr>
          <a:lstStyle/>
          <a:p>
            <a:pPr algn="ctr"/>
            <a:r>
              <a:rPr lang="en-US" sz="2800" dirty="0">
                <a:latin typeface="Arial Black" panose="020B0A04020102020204" pitchFamily="34" charset="0"/>
              </a:rPr>
              <a:t>WHAT HAVE I LEARNT ON GROUP DYNAMICS?</a:t>
            </a:r>
            <a:endParaRPr lang="en-PH" sz="2800" dirty="0">
              <a:latin typeface="Arial Black" panose="020B0A04020102020204" pitchFamily="34" charset="0"/>
            </a:endParaRPr>
          </a:p>
        </p:txBody>
      </p:sp>
      <p:sp>
        <p:nvSpPr>
          <p:cNvPr id="17" name="TextBox 16">
            <a:extLst>
              <a:ext uri="{FF2B5EF4-FFF2-40B4-BE49-F238E27FC236}">
                <a16:creationId xmlns:a16="http://schemas.microsoft.com/office/drawing/2014/main" id="{332B8EE5-C7E0-4E4C-B639-014072C077AD}"/>
              </a:ext>
            </a:extLst>
          </p:cNvPr>
          <p:cNvSpPr txBox="1"/>
          <p:nvPr/>
        </p:nvSpPr>
        <p:spPr>
          <a:xfrm>
            <a:off x="113957" y="693954"/>
            <a:ext cx="1285032" cy="461665"/>
          </a:xfrm>
          <a:prstGeom prst="rect">
            <a:avLst/>
          </a:prstGeom>
          <a:noFill/>
        </p:spPr>
        <p:txBody>
          <a:bodyPr wrap="none" rtlCol="0">
            <a:spAutoFit/>
          </a:bodyPr>
          <a:lstStyle/>
          <a:p>
            <a:pPr algn="ctr"/>
            <a:r>
              <a:rPr lang="en-US" sz="2400" dirty="0">
                <a:latin typeface="Arial Black" panose="020B0A04020102020204" pitchFamily="34" charset="0"/>
              </a:rPr>
              <a:t>VOL. 1</a:t>
            </a:r>
            <a:endParaRPr lang="en-PH" sz="2400" dirty="0">
              <a:latin typeface="Arial Black" panose="020B0A04020102020204" pitchFamily="34" charset="0"/>
            </a:endParaRPr>
          </a:p>
        </p:txBody>
      </p:sp>
      <p:sp>
        <p:nvSpPr>
          <p:cNvPr id="18" name="TextBox 17">
            <a:extLst>
              <a:ext uri="{FF2B5EF4-FFF2-40B4-BE49-F238E27FC236}">
                <a16:creationId xmlns:a16="http://schemas.microsoft.com/office/drawing/2014/main" id="{3688244B-09D7-4250-A3B5-3097C30095F0}"/>
              </a:ext>
            </a:extLst>
          </p:cNvPr>
          <p:cNvSpPr txBox="1"/>
          <p:nvPr/>
        </p:nvSpPr>
        <p:spPr>
          <a:xfrm>
            <a:off x="10629791" y="760127"/>
            <a:ext cx="1537600" cy="461665"/>
          </a:xfrm>
          <a:prstGeom prst="rect">
            <a:avLst/>
          </a:prstGeom>
          <a:noFill/>
        </p:spPr>
        <p:txBody>
          <a:bodyPr wrap="none" rtlCol="0">
            <a:spAutoFit/>
          </a:bodyPr>
          <a:lstStyle/>
          <a:p>
            <a:pPr algn="ctr"/>
            <a:r>
              <a:rPr lang="en-US" sz="2400" dirty="0">
                <a:latin typeface="Arial Black" panose="020B0A04020102020204" pitchFamily="34" charset="0"/>
              </a:rPr>
              <a:t>ISSUE 1</a:t>
            </a:r>
            <a:endParaRPr lang="en-PH" sz="2400" dirty="0">
              <a:latin typeface="Arial Black" panose="020B0A04020102020204" pitchFamily="34" charset="0"/>
            </a:endParaRPr>
          </a:p>
        </p:txBody>
      </p:sp>
      <p:pic>
        <p:nvPicPr>
          <p:cNvPr id="3078" name="Picture 6" descr="Examples of Group Dynamics">
            <a:extLst>
              <a:ext uri="{FF2B5EF4-FFF2-40B4-BE49-F238E27FC236}">
                <a16:creationId xmlns:a16="http://schemas.microsoft.com/office/drawing/2014/main" id="{7EE8C038-171D-4503-B343-CBDE7A93D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5" y="2366963"/>
            <a:ext cx="5238750" cy="3797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7330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250"/>
                                        <p:tgtEl>
                                          <p:spTgt spid="5">
                                            <p:txEl>
                                              <p:pRg st="0" end="0"/>
                                            </p:txEl>
                                          </p:spTgt>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250"/>
                                        <p:tgtEl>
                                          <p:spTgt spid="13"/>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wipe(right)">
                                      <p:cBhvr>
                                        <p:cTn id="15" dur="250"/>
                                        <p:tgtEl>
                                          <p:spTgt spid="17">
                                            <p:txEl>
                                              <p:pRg st="0" end="0"/>
                                            </p:txEl>
                                          </p:spTgt>
                                        </p:tgtEl>
                                      </p:cBhvr>
                                    </p:animEffect>
                                  </p:childTnLst>
                                </p:cTn>
                              </p:par>
                            </p:childTnLst>
                          </p:cTn>
                        </p:par>
                        <p:par>
                          <p:cTn id="16" fill="hold">
                            <p:stCondLst>
                              <p:cond delay="75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250"/>
                                        <p:tgtEl>
                                          <p:spTgt spid="10"/>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animEffect transition="in" filter="wipe(left)">
                                      <p:cBhvr>
                                        <p:cTn id="23" dur="250"/>
                                        <p:tgtEl>
                                          <p:spTgt spid="18">
                                            <p:txEl>
                                              <p:pRg st="0" end="0"/>
                                            </p:txEl>
                                          </p:spTgt>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left)">
                                      <p:cBhvr>
                                        <p:cTn id="27" dur="500"/>
                                        <p:tgtEl>
                                          <p:spTgt spid="12">
                                            <p:txEl>
                                              <p:pRg st="0" end="0"/>
                                            </p:txEl>
                                          </p:spTgt>
                                        </p:tgtEl>
                                      </p:cBhvr>
                                    </p:animEffect>
                                  </p:childTnLst>
                                </p:cTn>
                              </p:par>
                            </p:childTnLst>
                          </p:cTn>
                        </p:par>
                        <p:par>
                          <p:cTn id="28" fill="hold">
                            <p:stCondLst>
                              <p:cond delay="1750"/>
                            </p:stCondLst>
                            <p:childTnLst>
                              <p:par>
                                <p:cTn id="29" presetID="22" presetClass="entr" presetSubtype="4"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DF"/>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94D541-0008-44D4-A722-F517BF64A87F}"/>
              </a:ext>
            </a:extLst>
          </p:cNvPr>
          <p:cNvGraphicFramePr>
            <a:graphicFrameLocks noGrp="1"/>
          </p:cNvGraphicFramePr>
          <p:nvPr>
            <p:extLst>
              <p:ext uri="{D42A27DB-BD31-4B8C-83A1-F6EECF244321}">
                <p14:modId xmlns:p14="http://schemas.microsoft.com/office/powerpoint/2010/main" val="587886560"/>
              </p:ext>
            </p:extLst>
          </p:nvPr>
        </p:nvGraphicFramePr>
        <p:xfrm>
          <a:off x="0" y="525089"/>
          <a:ext cx="12192000" cy="83099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529196119"/>
                    </a:ext>
                  </a:extLst>
                </a:gridCol>
              </a:tblGrid>
              <a:tr h="830997">
                <a:tc>
                  <a:txBody>
                    <a:bodyPr/>
                    <a:lstStyle/>
                    <a:p>
                      <a:endParaRPr lang="en-PH" dirty="0"/>
                    </a:p>
                  </a:txBody>
                  <a:tcP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6296781"/>
                  </a:ext>
                </a:extLst>
              </a:tr>
            </a:tbl>
          </a:graphicData>
        </a:graphic>
      </p:graphicFrame>
      <p:sp>
        <p:nvSpPr>
          <p:cNvPr id="11" name="TextBox 10">
            <a:extLst>
              <a:ext uri="{FF2B5EF4-FFF2-40B4-BE49-F238E27FC236}">
                <a16:creationId xmlns:a16="http://schemas.microsoft.com/office/drawing/2014/main" id="{4536D915-DDAF-4665-9049-B65EC0F992EB}"/>
              </a:ext>
            </a:extLst>
          </p:cNvPr>
          <p:cNvSpPr txBox="1"/>
          <p:nvPr/>
        </p:nvSpPr>
        <p:spPr>
          <a:xfrm>
            <a:off x="113956" y="1524951"/>
            <a:ext cx="8053297" cy="1754326"/>
          </a:xfrm>
          <a:prstGeom prst="rect">
            <a:avLst/>
          </a:prstGeom>
          <a:noFill/>
        </p:spPr>
        <p:txBody>
          <a:bodyPr wrap="square" rtlCol="0">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cs typeface="Arial" panose="020B0604020202020204" pitchFamily="34" charset="0"/>
              </a:rPr>
              <a:t>Decision-making by a group is superior, because group generates more information and knowledge, generates diverse alternatives, increases acceptance of a solution</a:t>
            </a:r>
            <a:endParaRPr lang="en-US" sz="2400" b="0" dirty="0">
              <a:effectLst/>
              <a:latin typeface="Arial" panose="020B0604020202020204" pitchFamily="34" charset="0"/>
              <a:cs typeface="Arial" panose="020B0604020202020204" pitchFamily="34" charset="0"/>
            </a:endParaRPr>
          </a:p>
          <a:p>
            <a:br>
              <a:rPr lang="en-US" dirty="0"/>
            </a:br>
            <a:endParaRPr lang="en-US"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B303F632-1D9B-49D2-8837-544D666BCB94}"/>
              </a:ext>
            </a:extLst>
          </p:cNvPr>
          <p:cNvCxnSpPr>
            <a:cxnSpLocks/>
          </p:cNvCxnSpPr>
          <p:nvPr/>
        </p:nvCxnSpPr>
        <p:spPr>
          <a:xfrm>
            <a:off x="1754774" y="493488"/>
            <a:ext cx="0" cy="86259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135475-E34D-409A-B893-22FE8772F05A}"/>
              </a:ext>
            </a:extLst>
          </p:cNvPr>
          <p:cNvCxnSpPr>
            <a:cxnSpLocks/>
          </p:cNvCxnSpPr>
          <p:nvPr/>
        </p:nvCxnSpPr>
        <p:spPr>
          <a:xfrm>
            <a:off x="10418128" y="509288"/>
            <a:ext cx="0" cy="86259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32B8EE5-C7E0-4E4C-B639-014072C077AD}"/>
              </a:ext>
            </a:extLst>
          </p:cNvPr>
          <p:cNvSpPr txBox="1"/>
          <p:nvPr/>
        </p:nvSpPr>
        <p:spPr>
          <a:xfrm>
            <a:off x="113957" y="693954"/>
            <a:ext cx="1285032" cy="461665"/>
          </a:xfrm>
          <a:prstGeom prst="rect">
            <a:avLst/>
          </a:prstGeom>
          <a:noFill/>
        </p:spPr>
        <p:txBody>
          <a:bodyPr wrap="none" rtlCol="0">
            <a:spAutoFit/>
          </a:bodyPr>
          <a:lstStyle/>
          <a:p>
            <a:pPr algn="ctr"/>
            <a:r>
              <a:rPr lang="en-US" sz="2400" dirty="0">
                <a:latin typeface="Arial Black" panose="020B0A04020102020204" pitchFamily="34" charset="0"/>
              </a:rPr>
              <a:t>VOL. 1</a:t>
            </a:r>
            <a:endParaRPr lang="en-PH" sz="2400" dirty="0">
              <a:latin typeface="Arial Black" panose="020B0A04020102020204" pitchFamily="34" charset="0"/>
            </a:endParaRPr>
          </a:p>
        </p:txBody>
      </p:sp>
      <p:sp>
        <p:nvSpPr>
          <p:cNvPr id="18" name="TextBox 17">
            <a:extLst>
              <a:ext uri="{FF2B5EF4-FFF2-40B4-BE49-F238E27FC236}">
                <a16:creationId xmlns:a16="http://schemas.microsoft.com/office/drawing/2014/main" id="{3688244B-09D7-4250-A3B5-3097C30095F0}"/>
              </a:ext>
            </a:extLst>
          </p:cNvPr>
          <p:cNvSpPr txBox="1"/>
          <p:nvPr/>
        </p:nvSpPr>
        <p:spPr>
          <a:xfrm>
            <a:off x="10629791" y="760127"/>
            <a:ext cx="1537600" cy="461665"/>
          </a:xfrm>
          <a:prstGeom prst="rect">
            <a:avLst/>
          </a:prstGeom>
          <a:noFill/>
        </p:spPr>
        <p:txBody>
          <a:bodyPr wrap="none" rtlCol="0">
            <a:spAutoFit/>
          </a:bodyPr>
          <a:lstStyle/>
          <a:p>
            <a:pPr algn="ctr"/>
            <a:r>
              <a:rPr lang="en-US" sz="2400" dirty="0">
                <a:latin typeface="Arial Black" panose="020B0A04020102020204" pitchFamily="34" charset="0"/>
              </a:rPr>
              <a:t>ISSUE 1</a:t>
            </a:r>
            <a:endParaRPr lang="en-PH" sz="2400" dirty="0">
              <a:latin typeface="Arial Black" panose="020B0A04020102020204" pitchFamily="34" charset="0"/>
            </a:endParaRPr>
          </a:p>
        </p:txBody>
      </p:sp>
      <p:sp>
        <p:nvSpPr>
          <p:cNvPr id="14" name="TextBox 13">
            <a:extLst>
              <a:ext uri="{FF2B5EF4-FFF2-40B4-BE49-F238E27FC236}">
                <a16:creationId xmlns:a16="http://schemas.microsoft.com/office/drawing/2014/main" id="{FFB5D8CD-56E2-4F1A-8B6C-CB14125D00AB}"/>
              </a:ext>
            </a:extLst>
          </p:cNvPr>
          <p:cNvSpPr txBox="1"/>
          <p:nvPr/>
        </p:nvSpPr>
        <p:spPr>
          <a:xfrm>
            <a:off x="895647" y="4555812"/>
            <a:ext cx="4813494" cy="369332"/>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CB184ABE-3104-4C59-89B6-F6547D414AC9}"/>
              </a:ext>
            </a:extLst>
          </p:cNvPr>
          <p:cNvSpPr txBox="1"/>
          <p:nvPr/>
        </p:nvSpPr>
        <p:spPr>
          <a:xfrm>
            <a:off x="2556164" y="642455"/>
            <a:ext cx="5791707" cy="584775"/>
          </a:xfrm>
          <a:prstGeom prst="rect">
            <a:avLst/>
          </a:prstGeom>
          <a:noFill/>
        </p:spPr>
        <p:txBody>
          <a:bodyPr wrap="square" rtlCol="0">
            <a:spAutoFit/>
          </a:bodyPr>
          <a:lstStyle/>
          <a:p>
            <a:r>
              <a:rPr lang="en-US" sz="3200" dirty="0">
                <a:latin typeface="Arial Black" panose="020B0A04020102020204" pitchFamily="34" charset="0"/>
              </a:rPr>
              <a:t>GROUP PROCESSES</a:t>
            </a:r>
          </a:p>
        </p:txBody>
      </p:sp>
      <p:sp>
        <p:nvSpPr>
          <p:cNvPr id="6" name="TextBox 5">
            <a:extLst>
              <a:ext uri="{FF2B5EF4-FFF2-40B4-BE49-F238E27FC236}">
                <a16:creationId xmlns:a16="http://schemas.microsoft.com/office/drawing/2014/main" id="{735D004C-2187-4850-9429-C8C2C2D28F6A}"/>
              </a:ext>
            </a:extLst>
          </p:cNvPr>
          <p:cNvSpPr txBox="1"/>
          <p:nvPr/>
        </p:nvSpPr>
        <p:spPr>
          <a:xfrm>
            <a:off x="149416" y="3024725"/>
            <a:ext cx="7595783" cy="3600986"/>
          </a:xfrm>
          <a:prstGeom prst="rect">
            <a:avLst/>
          </a:prstGeom>
          <a:noFill/>
        </p:spPr>
        <p:txBody>
          <a:bodyPr wrap="square" rtlCol="0">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cs typeface="Arial" panose="020B0604020202020204" pitchFamily="34" charset="0"/>
              </a:rPr>
              <a:t>However, when decisions take longer time when minority is dominated, pressure is applied to conform to group decisions, and none is responsible for the decisions. </a:t>
            </a:r>
          </a:p>
          <a:p>
            <a:pPr rtl="0">
              <a:spcBef>
                <a:spcPts val="0"/>
              </a:spcBef>
              <a:spcAft>
                <a:spcPts val="0"/>
              </a:spcAft>
            </a:pPr>
            <a:endParaRPr lang="en-US" sz="24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r>
              <a:rPr lang="en-US" sz="2400" b="0" i="0" u="none" strike="noStrike" dirty="0">
                <a:solidFill>
                  <a:srgbClr val="000000"/>
                </a:solidFill>
                <a:effectLst/>
                <a:latin typeface="Arial" panose="020B0604020202020204" pitchFamily="34" charset="0"/>
                <a:cs typeface="Arial" panose="020B0604020202020204" pitchFamily="34" charset="0"/>
              </a:rPr>
              <a:t>The aim is to turn groups into teams harboring skills </a:t>
            </a:r>
            <a:r>
              <a:rPr lang="en-US" sz="2400" dirty="0">
                <a:solidFill>
                  <a:srgbClr val="000000"/>
                </a:solidFill>
                <a:latin typeface="Arial" panose="020B0604020202020204" pitchFamily="34" charset="0"/>
                <a:cs typeface="Arial" panose="020B0604020202020204" pitchFamily="34" charset="0"/>
              </a:rPr>
              <a:t>like, communication, conflict management, and leadership</a:t>
            </a:r>
            <a:endParaRPr lang="en-US" sz="2400" dirty="0">
              <a:latin typeface="Arial" panose="020B0604020202020204" pitchFamily="34" charset="0"/>
              <a:cs typeface="Arial" panose="020B0604020202020204" pitchFamily="34" charset="0"/>
            </a:endParaRPr>
          </a:p>
          <a:p>
            <a:pPr rtl="0">
              <a:spcBef>
                <a:spcPts val="0"/>
              </a:spcBef>
              <a:spcAft>
                <a:spcPts val="0"/>
              </a:spcAft>
            </a:pPr>
            <a:endParaRPr lang="en-US" b="0" dirty="0">
              <a:effectLst/>
              <a:latin typeface="Arial" panose="020B0604020202020204" pitchFamily="34" charset="0"/>
              <a:cs typeface="Arial" panose="020B0604020202020204" pitchFamily="34" charset="0"/>
            </a:endParaRPr>
          </a:p>
          <a:p>
            <a:endParaRPr lang="en-US" dirty="0"/>
          </a:p>
        </p:txBody>
      </p:sp>
      <p:pic>
        <p:nvPicPr>
          <p:cNvPr id="4098" name="Picture 2" descr="From a Student's View: Group Work | Center for Teaching | Vanderbilt  University">
            <a:extLst>
              <a:ext uri="{FF2B5EF4-FFF2-40B4-BE49-F238E27FC236}">
                <a16:creationId xmlns:a16="http://schemas.microsoft.com/office/drawing/2014/main" id="{6305A504-B19F-4BB2-B491-D7C6A463B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0659" y="2939985"/>
            <a:ext cx="4261923" cy="3600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234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BDF"/>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94D541-0008-44D4-A722-F517BF64A87F}"/>
              </a:ext>
            </a:extLst>
          </p:cNvPr>
          <p:cNvGraphicFramePr>
            <a:graphicFrameLocks noGrp="1"/>
          </p:cNvGraphicFramePr>
          <p:nvPr/>
        </p:nvGraphicFramePr>
        <p:xfrm>
          <a:off x="0" y="525089"/>
          <a:ext cx="12192000" cy="83099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529196119"/>
                    </a:ext>
                  </a:extLst>
                </a:gridCol>
              </a:tblGrid>
              <a:tr h="830997">
                <a:tc>
                  <a:txBody>
                    <a:bodyPr/>
                    <a:lstStyle/>
                    <a:p>
                      <a:endParaRPr lang="en-PH" dirty="0"/>
                    </a:p>
                  </a:txBody>
                  <a:tcP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6296781"/>
                  </a:ext>
                </a:extLst>
              </a:tr>
            </a:tbl>
          </a:graphicData>
        </a:graphic>
      </p:graphicFrame>
      <p:sp>
        <p:nvSpPr>
          <p:cNvPr id="5" name="TextBox 4">
            <a:extLst>
              <a:ext uri="{FF2B5EF4-FFF2-40B4-BE49-F238E27FC236}">
                <a16:creationId xmlns:a16="http://schemas.microsoft.com/office/drawing/2014/main" id="{A4AF0E36-8867-4637-AD5E-C5121F5F9674}"/>
              </a:ext>
            </a:extLst>
          </p:cNvPr>
          <p:cNvSpPr txBox="1"/>
          <p:nvPr/>
        </p:nvSpPr>
        <p:spPr>
          <a:xfrm>
            <a:off x="2315252" y="564278"/>
            <a:ext cx="7561494" cy="830997"/>
          </a:xfrm>
          <a:prstGeom prst="rect">
            <a:avLst/>
          </a:prstGeom>
          <a:noFill/>
        </p:spPr>
        <p:txBody>
          <a:bodyPr wrap="none" rtlCol="0">
            <a:spAutoFit/>
          </a:bodyPr>
          <a:lstStyle/>
          <a:p>
            <a:pPr algn="ctr"/>
            <a:r>
              <a:rPr lang="en-US" sz="4800" dirty="0">
                <a:latin typeface="Arial Black" panose="020B0A04020102020204" pitchFamily="34" charset="0"/>
              </a:rPr>
              <a:t>JOURNAL ARTICLE A.</a:t>
            </a:r>
            <a:endParaRPr lang="en-PH" sz="4800" dirty="0">
              <a:latin typeface="Arial Black" panose="020B0A04020102020204" pitchFamily="34" charset="0"/>
            </a:endParaRPr>
          </a:p>
        </p:txBody>
      </p:sp>
      <p:cxnSp>
        <p:nvCxnSpPr>
          <p:cNvPr id="13" name="Straight Connector 12">
            <a:extLst>
              <a:ext uri="{FF2B5EF4-FFF2-40B4-BE49-F238E27FC236}">
                <a16:creationId xmlns:a16="http://schemas.microsoft.com/office/drawing/2014/main" id="{B303F632-1D9B-49D2-8837-544D666BCB94}"/>
              </a:ext>
            </a:extLst>
          </p:cNvPr>
          <p:cNvCxnSpPr>
            <a:cxnSpLocks/>
          </p:cNvCxnSpPr>
          <p:nvPr/>
        </p:nvCxnSpPr>
        <p:spPr>
          <a:xfrm>
            <a:off x="1754774" y="493488"/>
            <a:ext cx="0" cy="86259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135475-E34D-409A-B893-22FE8772F05A}"/>
              </a:ext>
            </a:extLst>
          </p:cNvPr>
          <p:cNvCxnSpPr>
            <a:cxnSpLocks/>
          </p:cNvCxnSpPr>
          <p:nvPr/>
        </p:nvCxnSpPr>
        <p:spPr>
          <a:xfrm>
            <a:off x="10418128" y="509288"/>
            <a:ext cx="0" cy="86259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5E7AF51-6734-4D4C-8815-3A1C8D185134}"/>
              </a:ext>
            </a:extLst>
          </p:cNvPr>
          <p:cNvSpPr txBox="1"/>
          <p:nvPr/>
        </p:nvSpPr>
        <p:spPr>
          <a:xfrm>
            <a:off x="113957" y="1425204"/>
            <a:ext cx="5699314" cy="830997"/>
          </a:xfrm>
          <a:prstGeom prst="rect">
            <a:avLst/>
          </a:prstGeom>
          <a:noFill/>
        </p:spPr>
        <p:txBody>
          <a:bodyPr wrap="square" rtlCol="0">
            <a:spAutoFit/>
          </a:bodyPr>
          <a:lstStyle/>
          <a:p>
            <a:r>
              <a:rPr lang="en-PH" sz="1600" dirty="0">
                <a:latin typeface="Arial Black" panose="020B0A04020102020204" pitchFamily="34" charset="0"/>
              </a:rPr>
              <a:t>FOCUSED ON THE ELEMENTS OF GROUP DYNAMICS INFLUENCING LEARNING IN SMALL GROUPS AMONG COLLEGE STUDENTS.</a:t>
            </a:r>
          </a:p>
        </p:txBody>
      </p:sp>
      <p:sp>
        <p:nvSpPr>
          <p:cNvPr id="17" name="TextBox 16">
            <a:extLst>
              <a:ext uri="{FF2B5EF4-FFF2-40B4-BE49-F238E27FC236}">
                <a16:creationId xmlns:a16="http://schemas.microsoft.com/office/drawing/2014/main" id="{332B8EE5-C7E0-4E4C-B639-014072C077AD}"/>
              </a:ext>
            </a:extLst>
          </p:cNvPr>
          <p:cNvSpPr txBox="1"/>
          <p:nvPr/>
        </p:nvSpPr>
        <p:spPr>
          <a:xfrm>
            <a:off x="113957" y="693954"/>
            <a:ext cx="1285032" cy="461665"/>
          </a:xfrm>
          <a:prstGeom prst="rect">
            <a:avLst/>
          </a:prstGeom>
          <a:noFill/>
        </p:spPr>
        <p:txBody>
          <a:bodyPr wrap="none" rtlCol="0">
            <a:spAutoFit/>
          </a:bodyPr>
          <a:lstStyle/>
          <a:p>
            <a:pPr algn="ctr"/>
            <a:r>
              <a:rPr lang="en-US" sz="2400" dirty="0">
                <a:latin typeface="Arial Black" panose="020B0A04020102020204" pitchFamily="34" charset="0"/>
              </a:rPr>
              <a:t>VOL. 1</a:t>
            </a:r>
            <a:endParaRPr lang="en-PH" sz="2400" dirty="0">
              <a:latin typeface="Arial Black" panose="020B0A04020102020204" pitchFamily="34" charset="0"/>
            </a:endParaRPr>
          </a:p>
        </p:txBody>
      </p:sp>
      <p:sp>
        <p:nvSpPr>
          <p:cNvPr id="18" name="TextBox 17">
            <a:extLst>
              <a:ext uri="{FF2B5EF4-FFF2-40B4-BE49-F238E27FC236}">
                <a16:creationId xmlns:a16="http://schemas.microsoft.com/office/drawing/2014/main" id="{3688244B-09D7-4250-A3B5-3097C30095F0}"/>
              </a:ext>
            </a:extLst>
          </p:cNvPr>
          <p:cNvSpPr txBox="1"/>
          <p:nvPr/>
        </p:nvSpPr>
        <p:spPr>
          <a:xfrm>
            <a:off x="10629791" y="760127"/>
            <a:ext cx="1537600" cy="461665"/>
          </a:xfrm>
          <a:prstGeom prst="rect">
            <a:avLst/>
          </a:prstGeom>
          <a:noFill/>
        </p:spPr>
        <p:txBody>
          <a:bodyPr wrap="none" rtlCol="0">
            <a:spAutoFit/>
          </a:bodyPr>
          <a:lstStyle/>
          <a:p>
            <a:pPr algn="ctr"/>
            <a:r>
              <a:rPr lang="en-US" sz="2400" dirty="0">
                <a:latin typeface="Arial Black" panose="020B0A04020102020204" pitchFamily="34" charset="0"/>
              </a:rPr>
              <a:t>ISSUE 1</a:t>
            </a:r>
            <a:endParaRPr lang="en-PH" sz="2400" dirty="0">
              <a:latin typeface="Arial Black" panose="020B0A04020102020204" pitchFamily="34" charset="0"/>
            </a:endParaRPr>
          </a:p>
        </p:txBody>
      </p:sp>
      <p:sp>
        <p:nvSpPr>
          <p:cNvPr id="14" name="TextBox 13">
            <a:extLst>
              <a:ext uri="{FF2B5EF4-FFF2-40B4-BE49-F238E27FC236}">
                <a16:creationId xmlns:a16="http://schemas.microsoft.com/office/drawing/2014/main" id="{D6B4A202-A246-4676-BF5E-7D140598906C}"/>
              </a:ext>
            </a:extLst>
          </p:cNvPr>
          <p:cNvSpPr txBox="1"/>
          <p:nvPr/>
        </p:nvSpPr>
        <p:spPr>
          <a:xfrm>
            <a:off x="242315" y="2325319"/>
            <a:ext cx="3436067" cy="4739759"/>
          </a:xfrm>
          <a:prstGeom prst="rect">
            <a:avLst/>
          </a:prstGeom>
          <a:noFill/>
        </p:spPr>
        <p:txBody>
          <a:bodyPr wrap="square" rtlCol="0">
            <a:spAutoFit/>
          </a:bodyPr>
          <a:lstStyle/>
          <a:p>
            <a:pPr indent="457200" rtl="0">
              <a:spcBef>
                <a:spcPts val="0"/>
              </a:spcBef>
              <a:spcAft>
                <a:spcPts val="0"/>
              </a:spcAft>
            </a:pPr>
            <a:r>
              <a:rPr lang="en-US" sz="1900" b="0" i="0" u="none" strike="noStrike" dirty="0">
                <a:solidFill>
                  <a:srgbClr val="000000"/>
                </a:solidFill>
                <a:effectLst/>
                <a:latin typeface="Arial" panose="020B0604020202020204" pitchFamily="34" charset="0"/>
                <a:cs typeface="Arial" panose="020B0604020202020204" pitchFamily="34" charset="0"/>
              </a:rPr>
              <a:t>Merlin and her fellow researchers (Dionne Merlin et al., 2020) recognized that being in small groups adds elements of group dynamics that influence learning as a whole. The article acknowledged the interpersonal relationships that form in these small groups and how being in them produces different </a:t>
            </a:r>
            <a:r>
              <a:rPr lang="en-GB" sz="1900" b="0" i="0" u="none" strike="noStrike" dirty="0">
                <a:solidFill>
                  <a:srgbClr val="000000"/>
                </a:solidFill>
                <a:effectLst/>
                <a:latin typeface="Arial" panose="020B0604020202020204" pitchFamily="34" charset="0"/>
                <a:cs typeface="Arial" panose="020B0604020202020204" pitchFamily="34" charset="0"/>
              </a:rPr>
              <a:t>behaviours</a:t>
            </a:r>
            <a:r>
              <a:rPr lang="en-US" sz="1900" b="0" i="0" u="none" strike="noStrike" dirty="0">
                <a:solidFill>
                  <a:srgbClr val="000000"/>
                </a:solidFill>
                <a:effectLst/>
                <a:latin typeface="Arial" panose="020B0604020202020204" pitchFamily="34" charset="0"/>
                <a:cs typeface="Arial" panose="020B0604020202020204" pitchFamily="34" charset="0"/>
              </a:rPr>
              <a:t>, feelings, challenges and solutions .</a:t>
            </a:r>
            <a:endParaRPr lang="en-US" sz="1900" b="0" dirty="0">
              <a:effectLst/>
              <a:latin typeface="Arial" panose="020B0604020202020204" pitchFamily="34" charset="0"/>
              <a:cs typeface="Arial" panose="020B0604020202020204" pitchFamily="34" charset="0"/>
            </a:endParaRPr>
          </a:p>
          <a:p>
            <a:br>
              <a:rPr lang="en-US" dirty="0"/>
            </a:br>
            <a:endParaRPr lang="en-US"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899DB405-089E-46AA-81C9-C1A72BBE3FE8}"/>
              </a:ext>
            </a:extLst>
          </p:cNvPr>
          <p:cNvGrpSpPr/>
          <p:nvPr/>
        </p:nvGrpSpPr>
        <p:grpSpPr>
          <a:xfrm>
            <a:off x="5087881" y="2034863"/>
            <a:ext cx="6861804" cy="5262979"/>
            <a:chOff x="6833937" y="2140527"/>
            <a:chExt cx="4950532" cy="5026748"/>
          </a:xfrm>
          <a:solidFill>
            <a:schemeClr val="accent2">
              <a:lumMod val="75000"/>
            </a:schemeClr>
          </a:solidFill>
        </p:grpSpPr>
        <p:sp>
          <p:nvSpPr>
            <p:cNvPr id="3" name="Rectangle 2">
              <a:extLst>
                <a:ext uri="{FF2B5EF4-FFF2-40B4-BE49-F238E27FC236}">
                  <a16:creationId xmlns:a16="http://schemas.microsoft.com/office/drawing/2014/main" id="{ABB5FD33-0B4D-4CD8-A14A-DE6B52B6CF1D}"/>
                </a:ext>
              </a:extLst>
            </p:cNvPr>
            <p:cNvSpPr/>
            <p:nvPr/>
          </p:nvSpPr>
          <p:spPr>
            <a:xfrm>
              <a:off x="6833937" y="2140527"/>
              <a:ext cx="4950532" cy="45741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 name="TextBox 19">
              <a:extLst>
                <a:ext uri="{FF2B5EF4-FFF2-40B4-BE49-F238E27FC236}">
                  <a16:creationId xmlns:a16="http://schemas.microsoft.com/office/drawing/2014/main" id="{7327F3FE-1748-443F-AFBE-E2695CF08B64}"/>
                </a:ext>
              </a:extLst>
            </p:cNvPr>
            <p:cNvSpPr txBox="1"/>
            <p:nvPr/>
          </p:nvSpPr>
          <p:spPr>
            <a:xfrm>
              <a:off x="6833937" y="2140527"/>
              <a:ext cx="4950531" cy="5026748"/>
            </a:xfrm>
            <a:prstGeom prst="rect">
              <a:avLst/>
            </a:prstGeom>
            <a:grpFill/>
          </p:spPr>
          <p:txBody>
            <a:bodyPr wrap="square" rtlCol="0">
              <a:spAutoFit/>
            </a:bodyPr>
            <a:lstStyle/>
            <a:p>
              <a:pPr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It narrowed down the elements of group dynamics that influence learning into:</a:t>
              </a:r>
              <a:endParaRPr lang="en-US" sz="2000" b="0" dirty="0">
                <a:effectLst/>
                <a:latin typeface="Arial" panose="020B0604020202020204" pitchFamily="34" charset="0"/>
                <a:cs typeface="Arial" panose="020B0604020202020204" pitchFamily="34" charset="0"/>
              </a:endParaRPr>
            </a:p>
            <a:p>
              <a:pPr rtl="0">
                <a:spcBef>
                  <a:spcPts val="0"/>
                </a:spcBef>
                <a:spcAft>
                  <a:spcPts val="0"/>
                </a:spcAft>
              </a:pPr>
              <a:r>
                <a:rPr lang="en-US" sz="2000" b="1" u="sng" dirty="0">
                  <a:solidFill>
                    <a:srgbClr val="000000"/>
                  </a:solidFill>
                  <a:latin typeface="Arial" panose="020B0604020202020204" pitchFamily="34" charset="0"/>
                  <a:cs typeface="Arial" panose="020B0604020202020204" pitchFamily="34" charset="0"/>
                </a:rPr>
                <a:t>E</a:t>
              </a:r>
              <a:r>
                <a:rPr lang="en-US" sz="2000" b="1" i="0" u="sng" strike="noStrike" dirty="0">
                  <a:solidFill>
                    <a:srgbClr val="000000"/>
                  </a:solidFill>
                  <a:effectLst/>
                  <a:latin typeface="Arial" panose="020B0604020202020204" pitchFamily="34" charset="0"/>
                  <a:cs typeface="Arial" panose="020B0604020202020204" pitchFamily="34" charset="0"/>
                </a:rPr>
                <a:t>ngagement</a:t>
              </a:r>
              <a:r>
                <a:rPr lang="en-US" sz="2000" b="0" i="0" u="none" strike="noStrike" dirty="0">
                  <a:solidFill>
                    <a:srgbClr val="000000"/>
                  </a:solidFill>
                  <a:effectLst/>
                  <a:latin typeface="Arial" panose="020B0604020202020204" pitchFamily="34" charset="0"/>
                  <a:cs typeface="Arial" panose="020B0604020202020204" pitchFamily="34" charset="0"/>
                </a:rPr>
                <a:t>- attentiveness, willingness to participate and commit to what is required</a:t>
              </a:r>
              <a:endParaRPr lang="en-US" sz="2000" b="0" dirty="0">
                <a:effectLst/>
                <a:latin typeface="Arial" panose="020B0604020202020204" pitchFamily="34" charset="0"/>
                <a:cs typeface="Arial" panose="020B0604020202020204" pitchFamily="34" charset="0"/>
              </a:endParaRPr>
            </a:p>
            <a:p>
              <a:pPr rtl="0">
                <a:spcBef>
                  <a:spcPts val="0"/>
                </a:spcBef>
                <a:spcAft>
                  <a:spcPts val="0"/>
                </a:spcAft>
              </a:pPr>
              <a:r>
                <a:rPr lang="en-US" sz="2000" b="1" i="0" u="sng" strike="noStrike" dirty="0">
                  <a:solidFill>
                    <a:srgbClr val="000000"/>
                  </a:solidFill>
                  <a:effectLst/>
                  <a:latin typeface="Arial" panose="020B0604020202020204" pitchFamily="34" charset="0"/>
                  <a:cs typeface="Arial" panose="020B0604020202020204" pitchFamily="34" charset="0"/>
                </a:rPr>
                <a:t>Openness</a:t>
              </a:r>
              <a:r>
                <a:rPr lang="en-US" sz="2000" b="0" i="0" u="none" strike="noStrike" dirty="0">
                  <a:solidFill>
                    <a:srgbClr val="000000"/>
                  </a:solidFill>
                  <a:effectLst/>
                  <a:latin typeface="Arial" panose="020B0604020202020204" pitchFamily="34" charset="0"/>
                  <a:cs typeface="Arial" panose="020B0604020202020204" pitchFamily="34" charset="0"/>
                </a:rPr>
                <a:t>- open minded to a  variety of thinking processes… accommodates different personalities</a:t>
              </a:r>
              <a:endParaRPr lang="en-US" sz="2000" b="0" dirty="0">
                <a:effectLst/>
                <a:latin typeface="Arial" panose="020B0604020202020204" pitchFamily="34" charset="0"/>
                <a:cs typeface="Arial" panose="020B0604020202020204" pitchFamily="34" charset="0"/>
              </a:endParaRPr>
            </a:p>
            <a:p>
              <a:pPr rtl="0">
                <a:spcBef>
                  <a:spcPts val="0"/>
                </a:spcBef>
                <a:spcAft>
                  <a:spcPts val="0"/>
                </a:spcAft>
              </a:pPr>
              <a:r>
                <a:rPr lang="en-US" sz="2000" b="1" i="0" u="sng" strike="noStrike" dirty="0">
                  <a:solidFill>
                    <a:srgbClr val="000000"/>
                  </a:solidFill>
                  <a:effectLst/>
                  <a:latin typeface="Arial" panose="020B0604020202020204" pitchFamily="34" charset="0"/>
                  <a:cs typeface="Arial" panose="020B0604020202020204" pitchFamily="34" charset="0"/>
                </a:rPr>
                <a:t>Support</a:t>
              </a:r>
              <a:r>
                <a:rPr lang="en-US" sz="2000" b="0" i="0" u="none" strike="noStrike" dirty="0">
                  <a:solidFill>
                    <a:srgbClr val="000000"/>
                  </a:solidFill>
                  <a:effectLst/>
                  <a:latin typeface="Arial" panose="020B0604020202020204" pitchFamily="34" charset="0"/>
                  <a:cs typeface="Arial" panose="020B0604020202020204" pitchFamily="34" charset="0"/>
                </a:rPr>
                <a:t>- mutual support lets members guide each other and combine efforts for smooth and effective learning</a:t>
              </a:r>
              <a:endParaRPr lang="en-US" sz="2000" b="0" dirty="0">
                <a:effectLst/>
                <a:latin typeface="Arial" panose="020B0604020202020204" pitchFamily="34" charset="0"/>
                <a:cs typeface="Arial" panose="020B0604020202020204" pitchFamily="34" charset="0"/>
              </a:endParaRPr>
            </a:p>
            <a:p>
              <a:pPr rtl="0">
                <a:spcBef>
                  <a:spcPts val="0"/>
                </a:spcBef>
                <a:spcAft>
                  <a:spcPts val="0"/>
                </a:spcAft>
              </a:pPr>
              <a:r>
                <a:rPr lang="en-US" sz="2000" b="1" i="0" u="sng" strike="noStrike" dirty="0">
                  <a:solidFill>
                    <a:srgbClr val="000000"/>
                  </a:solidFill>
                  <a:effectLst/>
                  <a:latin typeface="Arial" panose="020B0604020202020204" pitchFamily="34" charset="0"/>
                  <a:cs typeface="Arial" panose="020B0604020202020204" pitchFamily="34" charset="0"/>
                </a:rPr>
                <a:t>Quality of communication- </a:t>
              </a:r>
              <a:r>
                <a:rPr lang="en-US" sz="2000" b="0" i="0" u="none" strike="noStrike" dirty="0">
                  <a:solidFill>
                    <a:srgbClr val="000000"/>
                  </a:solidFill>
                  <a:effectLst/>
                  <a:latin typeface="Arial" panose="020B0604020202020204" pitchFamily="34" charset="0"/>
                  <a:cs typeface="Arial" panose="020B0604020202020204" pitchFamily="34" charset="0"/>
                </a:rPr>
                <a:t>good communication breeds good ,listening skills thus strengthening discussions and feedback.</a:t>
              </a:r>
              <a:endParaRPr lang="en-US" sz="2000" b="0" dirty="0">
                <a:effectLst/>
                <a:latin typeface="Arial" panose="020B0604020202020204" pitchFamily="34" charset="0"/>
                <a:cs typeface="Arial" panose="020B0604020202020204" pitchFamily="34" charset="0"/>
              </a:endParaRPr>
            </a:p>
            <a:p>
              <a:pPr rtl="0">
                <a:spcBef>
                  <a:spcPts val="0"/>
                </a:spcBef>
                <a:spcAft>
                  <a:spcPts val="0"/>
                </a:spcAft>
              </a:pPr>
              <a:r>
                <a:rPr lang="en-US" sz="2000" b="1" i="0" u="sng" strike="noStrike" dirty="0">
                  <a:solidFill>
                    <a:srgbClr val="000000"/>
                  </a:solidFill>
                  <a:effectLst/>
                  <a:latin typeface="Arial" panose="020B0604020202020204" pitchFamily="34" charset="0"/>
                  <a:cs typeface="Arial" panose="020B0604020202020204" pitchFamily="34" charset="0"/>
                </a:rPr>
                <a:t>Style of dominant </a:t>
              </a:r>
              <a:r>
                <a:rPr lang="en-GB" sz="2000" b="1" i="0" u="sng" strike="noStrike" dirty="0">
                  <a:solidFill>
                    <a:srgbClr val="000000"/>
                  </a:solidFill>
                  <a:effectLst/>
                  <a:latin typeface="Arial" panose="020B0604020202020204" pitchFamily="34" charset="0"/>
                  <a:cs typeface="Arial" panose="020B0604020202020204" pitchFamily="34" charset="0"/>
                </a:rPr>
                <a:t>behaviour</a:t>
              </a:r>
              <a:r>
                <a:rPr lang="en-US" sz="2000" b="0" i="0" u="none" strike="noStrike" dirty="0">
                  <a:solidFill>
                    <a:srgbClr val="000000"/>
                  </a:solidFill>
                  <a:effectLst/>
                  <a:latin typeface="Arial" panose="020B0604020202020204" pitchFamily="34" charset="0"/>
                  <a:cs typeface="Arial" panose="020B0604020202020204" pitchFamily="34" charset="0"/>
                </a:rPr>
                <a:t>- space to freely and confidently express views in a way that promotes learning encouraging discussion and have others want to provide contributions.</a:t>
              </a:r>
              <a:endParaRPr lang="en-US" sz="2000" b="0" dirty="0">
                <a:effectLst/>
                <a:latin typeface="Arial" panose="020B0604020202020204" pitchFamily="34" charset="0"/>
                <a:cs typeface="Arial" panose="020B0604020202020204" pitchFamily="34" charset="0"/>
              </a:endParaRPr>
            </a:p>
            <a:p>
              <a:br>
                <a:rPr lang="en-US" dirty="0"/>
              </a:br>
              <a:endParaRPr lang="en-US"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61648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BDF"/>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94D541-0008-44D4-A722-F517BF64A87F}"/>
              </a:ext>
            </a:extLst>
          </p:cNvPr>
          <p:cNvGraphicFramePr>
            <a:graphicFrameLocks noGrp="1"/>
          </p:cNvGraphicFramePr>
          <p:nvPr/>
        </p:nvGraphicFramePr>
        <p:xfrm>
          <a:off x="0" y="525089"/>
          <a:ext cx="12192000" cy="83099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529196119"/>
                    </a:ext>
                  </a:extLst>
                </a:gridCol>
              </a:tblGrid>
              <a:tr h="830997">
                <a:tc>
                  <a:txBody>
                    <a:bodyPr/>
                    <a:lstStyle/>
                    <a:p>
                      <a:endParaRPr lang="en-PH" dirty="0"/>
                    </a:p>
                  </a:txBody>
                  <a:tcP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6296781"/>
                  </a:ext>
                </a:extLst>
              </a:tr>
            </a:tbl>
          </a:graphicData>
        </a:graphic>
      </p:graphicFrame>
      <p:sp>
        <p:nvSpPr>
          <p:cNvPr id="5" name="TextBox 4">
            <a:extLst>
              <a:ext uri="{FF2B5EF4-FFF2-40B4-BE49-F238E27FC236}">
                <a16:creationId xmlns:a16="http://schemas.microsoft.com/office/drawing/2014/main" id="{A4AF0E36-8867-4637-AD5E-C5121F5F9674}"/>
              </a:ext>
            </a:extLst>
          </p:cNvPr>
          <p:cNvSpPr txBox="1"/>
          <p:nvPr/>
        </p:nvSpPr>
        <p:spPr>
          <a:xfrm>
            <a:off x="2310283" y="564278"/>
            <a:ext cx="7571432" cy="830997"/>
          </a:xfrm>
          <a:prstGeom prst="rect">
            <a:avLst/>
          </a:prstGeom>
          <a:noFill/>
        </p:spPr>
        <p:txBody>
          <a:bodyPr wrap="none" rtlCol="0">
            <a:spAutoFit/>
          </a:bodyPr>
          <a:lstStyle/>
          <a:p>
            <a:pPr algn="ctr"/>
            <a:r>
              <a:rPr lang="en-US" sz="4800" dirty="0">
                <a:latin typeface="Arial Black" panose="020B0A04020102020204" pitchFamily="34" charset="0"/>
              </a:rPr>
              <a:t>JOURNAL ARTICLE B.</a:t>
            </a:r>
            <a:endParaRPr lang="en-PH" sz="4800" dirty="0">
              <a:latin typeface="Arial Black" panose="020B0A04020102020204" pitchFamily="34" charset="0"/>
            </a:endParaRPr>
          </a:p>
        </p:txBody>
      </p:sp>
      <p:cxnSp>
        <p:nvCxnSpPr>
          <p:cNvPr id="13" name="Straight Connector 12">
            <a:extLst>
              <a:ext uri="{FF2B5EF4-FFF2-40B4-BE49-F238E27FC236}">
                <a16:creationId xmlns:a16="http://schemas.microsoft.com/office/drawing/2014/main" id="{B303F632-1D9B-49D2-8837-544D666BCB94}"/>
              </a:ext>
            </a:extLst>
          </p:cNvPr>
          <p:cNvCxnSpPr>
            <a:cxnSpLocks/>
          </p:cNvCxnSpPr>
          <p:nvPr/>
        </p:nvCxnSpPr>
        <p:spPr>
          <a:xfrm>
            <a:off x="1754774" y="493488"/>
            <a:ext cx="0" cy="86259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135475-E34D-409A-B893-22FE8772F05A}"/>
              </a:ext>
            </a:extLst>
          </p:cNvPr>
          <p:cNvCxnSpPr>
            <a:cxnSpLocks/>
          </p:cNvCxnSpPr>
          <p:nvPr/>
        </p:nvCxnSpPr>
        <p:spPr>
          <a:xfrm>
            <a:off x="10418128" y="509288"/>
            <a:ext cx="0" cy="86259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5E7AF51-6734-4D4C-8815-3A1C8D185134}"/>
              </a:ext>
            </a:extLst>
          </p:cNvPr>
          <p:cNvSpPr txBox="1"/>
          <p:nvPr/>
        </p:nvSpPr>
        <p:spPr>
          <a:xfrm>
            <a:off x="602673" y="1512794"/>
            <a:ext cx="8927691" cy="707886"/>
          </a:xfrm>
          <a:prstGeom prst="rect">
            <a:avLst/>
          </a:prstGeom>
          <a:noFill/>
        </p:spPr>
        <p:txBody>
          <a:bodyPr wrap="square" rtlCol="0">
            <a:spAutoFit/>
          </a:bodyPr>
          <a:lstStyle/>
          <a:p>
            <a:r>
              <a:rPr lang="en-US" sz="2000" dirty="0">
                <a:latin typeface="Arial Black" panose="020B0A04020102020204" pitchFamily="34" charset="0"/>
              </a:rPr>
              <a:t>It takes a look at the students perception of how the group dynamics predicts individual </a:t>
            </a:r>
            <a:r>
              <a:rPr lang="en-GB" sz="2000" dirty="0">
                <a:latin typeface="Arial Black" panose="020B0A04020102020204" pitchFamily="34" charset="0"/>
              </a:rPr>
              <a:t>behaviour (Theobald et al., 2017)</a:t>
            </a:r>
          </a:p>
        </p:txBody>
      </p:sp>
      <p:sp>
        <p:nvSpPr>
          <p:cNvPr id="17" name="TextBox 16">
            <a:extLst>
              <a:ext uri="{FF2B5EF4-FFF2-40B4-BE49-F238E27FC236}">
                <a16:creationId xmlns:a16="http://schemas.microsoft.com/office/drawing/2014/main" id="{332B8EE5-C7E0-4E4C-B639-014072C077AD}"/>
              </a:ext>
            </a:extLst>
          </p:cNvPr>
          <p:cNvSpPr txBox="1"/>
          <p:nvPr/>
        </p:nvSpPr>
        <p:spPr>
          <a:xfrm>
            <a:off x="113957" y="693954"/>
            <a:ext cx="1285032" cy="461665"/>
          </a:xfrm>
          <a:prstGeom prst="rect">
            <a:avLst/>
          </a:prstGeom>
          <a:noFill/>
        </p:spPr>
        <p:txBody>
          <a:bodyPr wrap="none" rtlCol="0">
            <a:spAutoFit/>
          </a:bodyPr>
          <a:lstStyle/>
          <a:p>
            <a:pPr algn="ctr"/>
            <a:r>
              <a:rPr lang="en-US" sz="2400" dirty="0">
                <a:latin typeface="Arial Black" panose="020B0A04020102020204" pitchFamily="34" charset="0"/>
              </a:rPr>
              <a:t>VOL. 1</a:t>
            </a:r>
            <a:endParaRPr lang="en-PH" sz="2400" dirty="0">
              <a:latin typeface="Arial Black" panose="020B0A04020102020204" pitchFamily="34" charset="0"/>
            </a:endParaRPr>
          </a:p>
        </p:txBody>
      </p:sp>
      <p:sp>
        <p:nvSpPr>
          <p:cNvPr id="18" name="TextBox 17">
            <a:extLst>
              <a:ext uri="{FF2B5EF4-FFF2-40B4-BE49-F238E27FC236}">
                <a16:creationId xmlns:a16="http://schemas.microsoft.com/office/drawing/2014/main" id="{3688244B-09D7-4250-A3B5-3097C30095F0}"/>
              </a:ext>
            </a:extLst>
          </p:cNvPr>
          <p:cNvSpPr txBox="1"/>
          <p:nvPr/>
        </p:nvSpPr>
        <p:spPr>
          <a:xfrm>
            <a:off x="10629791" y="760127"/>
            <a:ext cx="1537600" cy="461665"/>
          </a:xfrm>
          <a:prstGeom prst="rect">
            <a:avLst/>
          </a:prstGeom>
          <a:noFill/>
        </p:spPr>
        <p:txBody>
          <a:bodyPr wrap="none" rtlCol="0">
            <a:spAutoFit/>
          </a:bodyPr>
          <a:lstStyle/>
          <a:p>
            <a:pPr algn="ctr"/>
            <a:r>
              <a:rPr lang="en-US" sz="2400" dirty="0">
                <a:latin typeface="Arial Black" panose="020B0A04020102020204" pitchFamily="34" charset="0"/>
              </a:rPr>
              <a:t>ISSUE 1</a:t>
            </a:r>
            <a:endParaRPr lang="en-PH" sz="2400" dirty="0">
              <a:latin typeface="Arial Black" panose="020B0A04020102020204" pitchFamily="34" charset="0"/>
            </a:endParaRPr>
          </a:p>
        </p:txBody>
      </p:sp>
      <p:sp>
        <p:nvSpPr>
          <p:cNvPr id="14" name="TextBox 13">
            <a:extLst>
              <a:ext uri="{FF2B5EF4-FFF2-40B4-BE49-F238E27FC236}">
                <a16:creationId xmlns:a16="http://schemas.microsoft.com/office/drawing/2014/main" id="{D6B4A202-A246-4676-BF5E-7D140598906C}"/>
              </a:ext>
            </a:extLst>
          </p:cNvPr>
          <p:cNvSpPr txBox="1"/>
          <p:nvPr/>
        </p:nvSpPr>
        <p:spPr>
          <a:xfrm>
            <a:off x="4494639" y="2313608"/>
            <a:ext cx="7250894" cy="4647426"/>
          </a:xfrm>
          <a:prstGeom prst="rect">
            <a:avLst/>
          </a:prstGeom>
          <a:noFill/>
        </p:spPr>
        <p:txBody>
          <a:bodyPr wrap="square" rtlCol="0">
            <a:spAutoFit/>
          </a:bodyPr>
          <a:lstStyle/>
          <a:p>
            <a:pPr indent="457200"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The theme of the article relied on three questions: how does reporting a leader, being comfortable in a group, or working with a friend help or hinder individual understanding of content?</a:t>
            </a:r>
            <a:endParaRPr lang="en-US" sz="2000" b="0" dirty="0">
              <a:effectLst/>
              <a:latin typeface="Arial" panose="020B0604020202020204" pitchFamily="34" charset="0"/>
              <a:cs typeface="Arial" panose="020B0604020202020204" pitchFamily="34" charset="0"/>
            </a:endParaRPr>
          </a:p>
          <a:p>
            <a:pPr indent="457200"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They concluded that group activities rely on positive interdependence, and include turn-taking and have explicit prompts for students to explain their reasoning. For example, take turns, defend your answer, etc.</a:t>
            </a:r>
            <a:endParaRPr lang="en-US" sz="2000" b="0" dirty="0">
              <a:effectLst/>
              <a:latin typeface="Arial" panose="020B0604020202020204" pitchFamily="34" charset="0"/>
              <a:cs typeface="Arial" panose="020B0604020202020204" pitchFamily="34" charset="0"/>
            </a:endParaRPr>
          </a:p>
          <a:p>
            <a:pPr indent="457200"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They found that </a:t>
            </a:r>
            <a:r>
              <a:rPr lang="en-US" sz="2000" dirty="0">
                <a:solidFill>
                  <a:srgbClr val="000000"/>
                </a:solidFill>
                <a:latin typeface="Arial" panose="020B0604020202020204" pitchFamily="34" charset="0"/>
                <a:cs typeface="Arial" panose="020B0604020202020204" pitchFamily="34" charset="0"/>
              </a:rPr>
              <a:t>a </a:t>
            </a:r>
            <a:r>
              <a:rPr lang="en-US" sz="2000" b="0" i="0" u="none" strike="noStrike" dirty="0">
                <a:solidFill>
                  <a:srgbClr val="000000"/>
                </a:solidFill>
                <a:effectLst/>
                <a:latin typeface="Arial" panose="020B0604020202020204" pitchFamily="34" charset="0"/>
                <a:cs typeface="Arial" panose="020B0604020202020204" pitchFamily="34" charset="0"/>
              </a:rPr>
              <a:t>common way to increase interdependence between students is by increasing structure in the group work can change either how groups perform or what groups perform eg:assigning individual roles to group members </a:t>
            </a:r>
            <a:endParaRPr lang="en-US" sz="2000" b="0" dirty="0">
              <a:effectLst/>
              <a:latin typeface="Arial" panose="020B0604020202020204" pitchFamily="34" charset="0"/>
              <a:cs typeface="Arial" panose="020B0604020202020204" pitchFamily="34" charset="0"/>
            </a:endParaRPr>
          </a:p>
          <a:p>
            <a:br>
              <a:rPr lang="en-US" dirty="0"/>
            </a:br>
            <a:endParaRPr lang="en-US" dirty="0">
              <a:latin typeface="Arial" panose="020B0604020202020204" pitchFamily="34" charset="0"/>
              <a:cs typeface="Arial" panose="020B0604020202020204" pitchFamily="34" charset="0"/>
            </a:endParaRPr>
          </a:p>
        </p:txBody>
      </p:sp>
      <p:pic>
        <p:nvPicPr>
          <p:cNvPr id="15" name="Picture 4" descr="Assign individual roles for group work - Building Capacity Resource">
            <a:extLst>
              <a:ext uri="{FF2B5EF4-FFF2-40B4-BE49-F238E27FC236}">
                <a16:creationId xmlns:a16="http://schemas.microsoft.com/office/drawing/2014/main" id="{58FD9190-F806-4781-A466-9697C3ACA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1340"/>
            <a:ext cx="4494639" cy="340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193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94D541-0008-44D4-A722-F517BF64A87F}"/>
              </a:ext>
            </a:extLst>
          </p:cNvPr>
          <p:cNvGraphicFramePr>
            <a:graphicFrameLocks noGrp="1"/>
          </p:cNvGraphicFramePr>
          <p:nvPr>
            <p:extLst>
              <p:ext uri="{D42A27DB-BD31-4B8C-83A1-F6EECF244321}">
                <p14:modId xmlns:p14="http://schemas.microsoft.com/office/powerpoint/2010/main" val="1598773075"/>
              </p:ext>
            </p:extLst>
          </p:nvPr>
        </p:nvGraphicFramePr>
        <p:xfrm>
          <a:off x="-8512" y="233325"/>
          <a:ext cx="12192000" cy="868111"/>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529196119"/>
                    </a:ext>
                  </a:extLst>
                </a:gridCol>
              </a:tblGrid>
              <a:tr h="868111">
                <a:tc>
                  <a:txBody>
                    <a:bodyPr/>
                    <a:lstStyle/>
                    <a:p>
                      <a:endParaRPr lang="en-PH" dirty="0"/>
                    </a:p>
                  </a:txBody>
                  <a:tcP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6296781"/>
                  </a:ext>
                </a:extLst>
              </a:tr>
            </a:tbl>
          </a:graphicData>
        </a:graphic>
      </p:graphicFrame>
      <p:sp>
        <p:nvSpPr>
          <p:cNvPr id="5" name="TextBox 4">
            <a:extLst>
              <a:ext uri="{FF2B5EF4-FFF2-40B4-BE49-F238E27FC236}">
                <a16:creationId xmlns:a16="http://schemas.microsoft.com/office/drawing/2014/main" id="{A4AF0E36-8867-4637-AD5E-C5121F5F9674}"/>
              </a:ext>
            </a:extLst>
          </p:cNvPr>
          <p:cNvSpPr txBox="1"/>
          <p:nvPr/>
        </p:nvSpPr>
        <p:spPr>
          <a:xfrm>
            <a:off x="4402780" y="383489"/>
            <a:ext cx="3386440" cy="584775"/>
          </a:xfrm>
          <a:prstGeom prst="rect">
            <a:avLst/>
          </a:prstGeom>
          <a:noFill/>
        </p:spPr>
        <p:txBody>
          <a:bodyPr wrap="none" rtlCol="0">
            <a:spAutoFit/>
          </a:bodyPr>
          <a:lstStyle/>
          <a:p>
            <a:pPr algn="ctr"/>
            <a:r>
              <a:rPr lang="en-US" sz="3200" dirty="0">
                <a:latin typeface="Arial Black" panose="020B0A04020102020204" pitchFamily="34" charset="0"/>
              </a:rPr>
              <a:t>CONCLUSION.</a:t>
            </a:r>
          </a:p>
        </p:txBody>
      </p:sp>
      <p:sp>
        <p:nvSpPr>
          <p:cNvPr id="2" name="TextBox 1">
            <a:extLst>
              <a:ext uri="{FF2B5EF4-FFF2-40B4-BE49-F238E27FC236}">
                <a16:creationId xmlns:a16="http://schemas.microsoft.com/office/drawing/2014/main" id="{9EC9076A-4FE5-418A-A8E0-B30AAC5C3EF0}"/>
              </a:ext>
            </a:extLst>
          </p:cNvPr>
          <p:cNvSpPr txBox="1"/>
          <p:nvPr/>
        </p:nvSpPr>
        <p:spPr>
          <a:xfrm>
            <a:off x="165190" y="1358635"/>
            <a:ext cx="7191574" cy="6001643"/>
          </a:xfrm>
          <a:prstGeom prst="rect">
            <a:avLst/>
          </a:prstGeom>
          <a:noFill/>
        </p:spPr>
        <p:txBody>
          <a:bodyPr wrap="square" rtlCol="0">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cs typeface="Arial" panose="020B0604020202020204" pitchFamily="34" charset="0"/>
              </a:rPr>
              <a:t>Eliminate dominators and promote comfort in groups. </a:t>
            </a:r>
          </a:p>
          <a:p>
            <a:pPr indent="457200" rtl="0">
              <a:spcBef>
                <a:spcPts val="0"/>
              </a:spcBef>
              <a:spcAft>
                <a:spcPts val="0"/>
              </a:spcAft>
            </a:pPr>
            <a:r>
              <a:rPr lang="en-US" sz="2400" b="0" i="0" u="none" strike="noStrike" dirty="0">
                <a:solidFill>
                  <a:srgbClr val="000000"/>
                </a:solidFill>
                <a:effectLst/>
                <a:latin typeface="Arial" panose="020B0604020202020204" pitchFamily="34" charset="0"/>
                <a:cs typeface="Arial" panose="020B0604020202020204" pitchFamily="34" charset="0"/>
              </a:rPr>
              <a:t>This dives into engaging members through process focus also known as horizontal disclosure meaning that the members discuss among one another. Under the sociogram analysis, the leader ends up being less involved and we get to experience true workings of different parts of a group.</a:t>
            </a:r>
            <a:endParaRPr lang="en-US" sz="2400" b="0" dirty="0">
              <a:effectLst/>
              <a:latin typeface="Arial" panose="020B0604020202020204" pitchFamily="34" charset="0"/>
              <a:cs typeface="Arial" panose="020B0604020202020204" pitchFamily="34" charset="0"/>
            </a:endParaRPr>
          </a:p>
          <a:p>
            <a:pPr rtl="0">
              <a:spcBef>
                <a:spcPts val="0"/>
              </a:spcBef>
              <a:spcAft>
                <a:spcPts val="0"/>
              </a:spcAft>
            </a:pPr>
            <a:br>
              <a:rPr lang="en-US" sz="2400" b="0" dirty="0">
                <a:effectLst/>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Overall, these small groups </a:t>
            </a:r>
            <a:r>
              <a:rPr lang="en-US" sz="2400" dirty="0">
                <a:solidFill>
                  <a:srgbClr val="000000"/>
                </a:solidFill>
                <a:latin typeface="Arial" panose="020B0604020202020204" pitchFamily="34" charset="0"/>
                <a:cs typeface="Arial" panose="020B0604020202020204" pitchFamily="34" charset="0"/>
              </a:rPr>
              <a:t>p</a:t>
            </a:r>
            <a:r>
              <a:rPr lang="en-US" sz="2400" b="0" i="0" u="none" strike="noStrike" dirty="0">
                <a:solidFill>
                  <a:srgbClr val="000000"/>
                </a:solidFill>
                <a:effectLst/>
                <a:latin typeface="Arial" panose="020B0604020202020204" pitchFamily="34" charset="0"/>
                <a:cs typeface="Arial" panose="020B0604020202020204" pitchFamily="34" charset="0"/>
              </a:rPr>
              <a:t>rovide students with opportunities to work collaboratively in high-functioning groups may have the additional benefit of preparing students for the workforce.</a:t>
            </a:r>
            <a:endParaRPr lang="en-US" sz="2400" b="0" dirty="0">
              <a:effectLst/>
              <a:latin typeface="Arial" panose="020B0604020202020204" pitchFamily="34" charset="0"/>
              <a:cs typeface="Arial" panose="020B0604020202020204" pitchFamily="34" charset="0"/>
            </a:endParaRPr>
          </a:p>
          <a:p>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pic>
        <p:nvPicPr>
          <p:cNvPr id="5126" name="Picture 6" descr="Why Separating PROCESS and CONTENT Matters – Part 1 of 3 on Group Dynamics  - Chris McGoff | Business Leader | Author | Change Agent | Speaker">
            <a:extLst>
              <a:ext uri="{FF2B5EF4-FFF2-40B4-BE49-F238E27FC236}">
                <a16:creationId xmlns:a16="http://schemas.microsoft.com/office/drawing/2014/main" id="{BA3C3C53-6119-4D06-9A9C-D09811012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676" y="2526156"/>
            <a:ext cx="4757134" cy="297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173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BDF"/>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94D541-0008-44D4-A722-F517BF64A87F}"/>
              </a:ext>
            </a:extLst>
          </p:cNvPr>
          <p:cNvGraphicFramePr>
            <a:graphicFrameLocks noGrp="1"/>
          </p:cNvGraphicFramePr>
          <p:nvPr>
            <p:extLst>
              <p:ext uri="{D42A27DB-BD31-4B8C-83A1-F6EECF244321}">
                <p14:modId xmlns:p14="http://schemas.microsoft.com/office/powerpoint/2010/main" val="2360350721"/>
              </p:ext>
            </p:extLst>
          </p:nvPr>
        </p:nvGraphicFramePr>
        <p:xfrm>
          <a:off x="2318996" y="5507321"/>
          <a:ext cx="7186864" cy="830997"/>
        </p:xfrm>
        <a:graphic>
          <a:graphicData uri="http://schemas.openxmlformats.org/drawingml/2006/table">
            <a:tbl>
              <a:tblPr firstRow="1" bandRow="1">
                <a:tableStyleId>{5C22544A-7EE6-4342-B048-85BDC9FD1C3A}</a:tableStyleId>
              </a:tblPr>
              <a:tblGrid>
                <a:gridCol w="7186864">
                  <a:extLst>
                    <a:ext uri="{9D8B030D-6E8A-4147-A177-3AD203B41FA5}">
                      <a16:colId xmlns:a16="http://schemas.microsoft.com/office/drawing/2014/main" val="529196119"/>
                    </a:ext>
                  </a:extLst>
                </a:gridCol>
              </a:tblGrid>
              <a:tr h="830997">
                <a:tc>
                  <a:txBody>
                    <a:bodyPr/>
                    <a:lstStyle/>
                    <a:p>
                      <a:endParaRPr lang="en-PH" dirty="0"/>
                    </a:p>
                  </a:txBody>
                  <a:tcP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6296781"/>
                  </a:ext>
                </a:extLst>
              </a:tr>
            </a:tbl>
          </a:graphicData>
        </a:graphic>
      </p:graphicFrame>
      <p:sp>
        <p:nvSpPr>
          <p:cNvPr id="5" name="TextBox 4">
            <a:extLst>
              <a:ext uri="{FF2B5EF4-FFF2-40B4-BE49-F238E27FC236}">
                <a16:creationId xmlns:a16="http://schemas.microsoft.com/office/drawing/2014/main" id="{A4AF0E36-8867-4637-AD5E-C5121F5F9674}"/>
              </a:ext>
            </a:extLst>
          </p:cNvPr>
          <p:cNvSpPr txBox="1"/>
          <p:nvPr/>
        </p:nvSpPr>
        <p:spPr>
          <a:xfrm>
            <a:off x="3752285" y="5507320"/>
            <a:ext cx="4320285" cy="830997"/>
          </a:xfrm>
          <a:prstGeom prst="rect">
            <a:avLst/>
          </a:prstGeom>
          <a:noFill/>
        </p:spPr>
        <p:txBody>
          <a:bodyPr wrap="none" rtlCol="0">
            <a:spAutoFit/>
          </a:bodyPr>
          <a:lstStyle/>
          <a:p>
            <a:pPr algn="ctr"/>
            <a:r>
              <a:rPr lang="en-US" sz="4800" dirty="0">
                <a:latin typeface="Arial Black" panose="020B0A04020102020204" pitchFamily="34" charset="0"/>
              </a:rPr>
              <a:t>THANK YOU</a:t>
            </a:r>
            <a:endParaRPr lang="en-PH" sz="4800" dirty="0">
              <a:latin typeface="Arial Black" panose="020B0A04020102020204" pitchFamily="34" charset="0"/>
            </a:endParaRPr>
          </a:p>
        </p:txBody>
      </p:sp>
      <p:sp>
        <p:nvSpPr>
          <p:cNvPr id="2" name="TextBox 1">
            <a:extLst>
              <a:ext uri="{FF2B5EF4-FFF2-40B4-BE49-F238E27FC236}">
                <a16:creationId xmlns:a16="http://schemas.microsoft.com/office/drawing/2014/main" id="{6568D3A8-951B-4B56-8C39-73E2C96C9018}"/>
              </a:ext>
            </a:extLst>
          </p:cNvPr>
          <p:cNvSpPr txBox="1"/>
          <p:nvPr/>
        </p:nvSpPr>
        <p:spPr>
          <a:xfrm>
            <a:off x="623454" y="519682"/>
            <a:ext cx="10577946" cy="4678204"/>
          </a:xfrm>
          <a:prstGeom prst="rect">
            <a:avLst/>
          </a:prstGeom>
          <a:noFill/>
        </p:spPr>
        <p:txBody>
          <a:bodyPr wrap="square" rtlCol="0">
            <a:spAutoFit/>
          </a:bodyPr>
          <a:lstStyle/>
          <a:p>
            <a:pPr algn="ctr">
              <a:lnSpc>
                <a:spcPct val="200000"/>
              </a:lnSpc>
            </a:pPr>
            <a:r>
              <a:rPr lang="en-US" sz="2000" b="0" dirty="0">
                <a:effectLst/>
                <a:latin typeface="Arial" panose="020B0604020202020204" pitchFamily="34" charset="0"/>
                <a:cs typeface="Arial" panose="020B0604020202020204" pitchFamily="34" charset="0"/>
              </a:rPr>
              <a:t>References</a:t>
            </a:r>
          </a:p>
          <a:p>
            <a:pPr marL="457200" indent="-457200">
              <a:lnSpc>
                <a:spcPct val="200000"/>
              </a:lnSpc>
            </a:pPr>
            <a:r>
              <a:rPr lang="en-US" sz="2000" dirty="0">
                <a:effectLst/>
                <a:latin typeface="Arial" panose="020B0604020202020204" pitchFamily="34" charset="0"/>
                <a:cs typeface="Arial" panose="020B0604020202020204" pitchFamily="34" charset="0"/>
              </a:rPr>
              <a:t>Dionne Merlin, M., Lavoie, S., &amp; Gallagher, F. (2020). Elements of group dynamics that influence learning in small groups in undergraduate students: A scoping review. </a:t>
            </a:r>
            <a:r>
              <a:rPr lang="en-US" sz="2000" i="1" dirty="0">
                <a:effectLst/>
                <a:latin typeface="Arial" panose="020B0604020202020204" pitchFamily="34" charset="0"/>
                <a:cs typeface="Arial" panose="020B0604020202020204" pitchFamily="34" charset="0"/>
              </a:rPr>
              <a:t>Nurse Education Today</a:t>
            </a:r>
            <a:r>
              <a:rPr lang="en-US" sz="2000" dirty="0">
                <a:effectLst/>
                <a:latin typeface="Arial" panose="020B0604020202020204" pitchFamily="34" charset="0"/>
                <a:cs typeface="Arial" panose="020B0604020202020204" pitchFamily="34" charset="0"/>
              </a:rPr>
              <a:t>, </a:t>
            </a:r>
            <a:r>
              <a:rPr lang="en-US" sz="2000" i="1" dirty="0">
                <a:effectLst/>
                <a:latin typeface="Arial" panose="020B0604020202020204" pitchFamily="34" charset="0"/>
                <a:cs typeface="Arial" panose="020B0604020202020204" pitchFamily="34" charset="0"/>
              </a:rPr>
              <a:t>87</a:t>
            </a:r>
            <a:r>
              <a:rPr lang="en-US" sz="2000" dirty="0">
                <a:effectLst/>
                <a:latin typeface="Arial" panose="020B0604020202020204" pitchFamily="34" charset="0"/>
                <a:cs typeface="Arial" panose="020B0604020202020204" pitchFamily="34" charset="0"/>
              </a:rPr>
              <a:t>, 104362. https://doi.org/10.1016/j.nedt.2020.104362</a:t>
            </a:r>
          </a:p>
          <a:p>
            <a:pPr marL="457200" indent="-457200">
              <a:lnSpc>
                <a:spcPct val="200000"/>
              </a:lnSpc>
            </a:pPr>
            <a:r>
              <a:rPr lang="en-US" sz="2000" dirty="0">
                <a:effectLst/>
                <a:latin typeface="Arial" panose="020B0604020202020204" pitchFamily="34" charset="0"/>
                <a:cs typeface="Arial" panose="020B0604020202020204" pitchFamily="34" charset="0"/>
              </a:rPr>
              <a:t>Theobald, E. J., Eddy, S. L., </a:t>
            </a:r>
            <a:r>
              <a:rPr lang="en-US" sz="2000" dirty="0" err="1">
                <a:effectLst/>
                <a:latin typeface="Arial" panose="020B0604020202020204" pitchFamily="34" charset="0"/>
                <a:cs typeface="Arial" panose="020B0604020202020204" pitchFamily="34" charset="0"/>
              </a:rPr>
              <a:t>Grunspan</a:t>
            </a:r>
            <a:r>
              <a:rPr lang="en-US" sz="2000" dirty="0">
                <a:effectLst/>
                <a:latin typeface="Arial" panose="020B0604020202020204" pitchFamily="34" charset="0"/>
                <a:cs typeface="Arial" panose="020B0604020202020204" pitchFamily="34" charset="0"/>
              </a:rPr>
              <a:t>, D. Z., Wiggins, B. L., &amp; Crowe, A. J. (2017). Student perception of group dynamics predicts individual performance: Comfort and equity matter. </a:t>
            </a:r>
            <a:r>
              <a:rPr lang="en-US" sz="2000" i="1" dirty="0">
                <a:effectLst/>
                <a:latin typeface="Arial" panose="020B0604020202020204" pitchFamily="34" charset="0"/>
                <a:cs typeface="Arial" panose="020B0604020202020204" pitchFamily="34" charset="0"/>
              </a:rPr>
              <a:t>PLOS ONE</a:t>
            </a:r>
            <a:r>
              <a:rPr lang="en-US" sz="2000" dirty="0">
                <a:effectLst/>
                <a:latin typeface="Arial" panose="020B0604020202020204" pitchFamily="34" charset="0"/>
                <a:cs typeface="Arial" panose="020B0604020202020204" pitchFamily="34" charset="0"/>
              </a:rPr>
              <a:t>, </a:t>
            </a:r>
            <a:r>
              <a:rPr lang="en-US" sz="2000" i="1" dirty="0">
                <a:effectLst/>
                <a:latin typeface="Arial" panose="020B0604020202020204" pitchFamily="34" charset="0"/>
                <a:cs typeface="Arial" panose="020B0604020202020204" pitchFamily="34" charset="0"/>
              </a:rPr>
              <a:t>12</a:t>
            </a:r>
            <a:r>
              <a:rPr lang="en-US" sz="2000" dirty="0">
                <a:effectLst/>
                <a:latin typeface="Arial" panose="020B0604020202020204" pitchFamily="34" charset="0"/>
                <a:cs typeface="Arial" panose="020B0604020202020204" pitchFamily="34" charset="0"/>
              </a:rPr>
              <a:t>(7), e0181336. https://doi.org/10.1371/journal.pone.0181336</a:t>
            </a:r>
          </a:p>
          <a:p>
            <a:endParaRPr lang="en-US" dirty="0"/>
          </a:p>
        </p:txBody>
      </p:sp>
    </p:spTree>
    <p:extLst>
      <p:ext uri="{BB962C8B-B14F-4D97-AF65-F5344CB8AC3E}">
        <p14:creationId xmlns:p14="http://schemas.microsoft.com/office/powerpoint/2010/main" val="1336877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798</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Arceo</dc:creator>
  <cp:lastModifiedBy>Lauryn</cp:lastModifiedBy>
  <cp:revision>18</cp:revision>
  <dcterms:created xsi:type="dcterms:W3CDTF">2021-11-11T10:12:32Z</dcterms:created>
  <dcterms:modified xsi:type="dcterms:W3CDTF">2022-03-30T00:42:12Z</dcterms:modified>
</cp:coreProperties>
</file>