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Lst>
  <p:sldSz cx="10691813"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2440"/>
    <a:srgbClr val="063656"/>
    <a:srgbClr val="2E1B63"/>
    <a:srgbClr val="3AB010"/>
    <a:srgbClr val="71EE44"/>
    <a:srgbClr val="D2047F"/>
    <a:srgbClr val="5D214D"/>
    <a:srgbClr val="EFC1FB"/>
    <a:srgbClr val="DBD3FF"/>
    <a:srgbClr val="3A5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3216" y="1098"/>
      </p:cViewPr>
      <p:guideLst>
        <p:guide orient="horz" pos="4762"/>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801887" y="2474395"/>
            <a:ext cx="9088041" cy="5263774"/>
          </a:xfrm>
        </p:spPr>
        <p:txBody>
          <a:bodyPr anchor="b"/>
          <a:lstStyle>
            <a:lvl1pPr algn="ctr">
              <a:defRPr sz="701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8/11/2019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246262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8/11/2019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80764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35064" y="804966"/>
            <a:ext cx="6782619" cy="128129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8/11/2019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417914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CBCA0E-5F70-4836-8C01-C267CE4C59B9}" type="datetimeFigureOut">
              <a:rPr lang="es-AR" smtClean="0"/>
              <a:pPr/>
              <a:t>8/11/2019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1889757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9495" y="3769344"/>
            <a:ext cx="9221689" cy="6289229"/>
          </a:xfrm>
        </p:spPr>
        <p:txBody>
          <a:bodyPr anchor="b"/>
          <a:lstStyle>
            <a:lvl1pPr>
              <a:defRPr sz="701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9495" y="10118071"/>
            <a:ext cx="9221689" cy="3307357"/>
          </a:xfrm>
        </p:spPr>
        <p:txBody>
          <a:bodyPr/>
          <a:lstStyle>
            <a:lvl1pPr marL="0" indent="0">
              <a:buNone/>
              <a:defRPr sz="2806">
                <a:solidFill>
                  <a:schemeClr val="tx1"/>
                </a:solidFill>
              </a:defRPr>
            </a:lvl1pPr>
            <a:lvl2pPr marL="534604" indent="0">
              <a:buNone/>
              <a:defRPr sz="2339">
                <a:solidFill>
                  <a:schemeClr val="tx1">
                    <a:tint val="75000"/>
                  </a:schemeClr>
                </a:solidFill>
              </a:defRPr>
            </a:lvl2pPr>
            <a:lvl3pPr marL="1069208" indent="0">
              <a:buNone/>
              <a:defRPr sz="2105">
                <a:solidFill>
                  <a:schemeClr val="tx1">
                    <a:tint val="75000"/>
                  </a:schemeClr>
                </a:solidFill>
              </a:defRPr>
            </a:lvl3pPr>
            <a:lvl4pPr marL="1603812" indent="0">
              <a:buNone/>
              <a:defRPr sz="1871">
                <a:solidFill>
                  <a:schemeClr val="tx1">
                    <a:tint val="75000"/>
                  </a:schemeClr>
                </a:solidFill>
              </a:defRPr>
            </a:lvl4pPr>
            <a:lvl5pPr marL="2138416" indent="0">
              <a:buNone/>
              <a:defRPr sz="1871">
                <a:solidFill>
                  <a:schemeClr val="tx1">
                    <a:tint val="75000"/>
                  </a:schemeClr>
                </a:solidFill>
              </a:defRPr>
            </a:lvl5pPr>
            <a:lvl6pPr marL="2673020" indent="0">
              <a:buNone/>
              <a:defRPr sz="1871">
                <a:solidFill>
                  <a:schemeClr val="tx1">
                    <a:tint val="75000"/>
                  </a:schemeClr>
                </a:solidFill>
              </a:defRPr>
            </a:lvl6pPr>
            <a:lvl7pPr marL="3207624" indent="0">
              <a:buNone/>
              <a:defRPr sz="1871">
                <a:solidFill>
                  <a:schemeClr val="tx1">
                    <a:tint val="75000"/>
                  </a:schemeClr>
                </a:solidFill>
              </a:defRPr>
            </a:lvl7pPr>
            <a:lvl8pPr marL="3742228" indent="0">
              <a:buNone/>
              <a:defRPr sz="1871">
                <a:solidFill>
                  <a:schemeClr val="tx1">
                    <a:tint val="75000"/>
                  </a:schemeClr>
                </a:solidFill>
              </a:defRPr>
            </a:lvl8pPr>
            <a:lvl9pPr marL="4276832" indent="0">
              <a:buNone/>
              <a:defRPr sz="1871">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BCBCA0E-5F70-4836-8C01-C267CE4C59B9}" type="datetimeFigureOut">
              <a:rPr lang="es-AR" smtClean="0"/>
              <a:pPr/>
              <a:t>8/11/2019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221259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35063" y="4024829"/>
            <a:ext cx="4544021" cy="95930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412731" y="4024829"/>
            <a:ext cx="4544021" cy="95930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CBCA0E-5F70-4836-8C01-C267CE4C59B9}" type="datetimeFigureOut">
              <a:rPr lang="es-AR" smtClean="0"/>
              <a:pPr/>
              <a:t>8/11/2019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54422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36456" y="804971"/>
            <a:ext cx="9221689" cy="292237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36457" y="3706344"/>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s-ES"/>
              <a:t>Haga clic para modificar los estilos de texto del patrón</a:t>
            </a:r>
          </a:p>
        </p:txBody>
      </p:sp>
      <p:sp>
        <p:nvSpPr>
          <p:cNvPr id="4" name="Content Placeholder 3"/>
          <p:cNvSpPr>
            <a:spLocks noGrp="1"/>
          </p:cNvSpPr>
          <p:nvPr>
            <p:ph sz="half" idx="2"/>
          </p:nvPr>
        </p:nvSpPr>
        <p:spPr>
          <a:xfrm>
            <a:off x="736457" y="5522763"/>
            <a:ext cx="4523137" cy="81231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412732" y="3706344"/>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es-ES"/>
              <a:t>Haga clic para modificar los estilos de texto del patrón</a:t>
            </a:r>
          </a:p>
        </p:txBody>
      </p:sp>
      <p:sp>
        <p:nvSpPr>
          <p:cNvPr id="6" name="Content Placeholder 5"/>
          <p:cNvSpPr>
            <a:spLocks noGrp="1"/>
          </p:cNvSpPr>
          <p:nvPr>
            <p:ph sz="quarter" idx="4"/>
          </p:nvPr>
        </p:nvSpPr>
        <p:spPr>
          <a:xfrm>
            <a:off x="5412732" y="5522763"/>
            <a:ext cx="4545413" cy="812315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BCBCA0E-5F70-4836-8C01-C267CE4C59B9}" type="datetimeFigureOut">
              <a:rPr lang="es-AR" smtClean="0"/>
              <a:pPr/>
              <a:t>8/11/2019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97053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BCBCA0E-5F70-4836-8C01-C267CE4C59B9}" type="datetimeFigureOut">
              <a:rPr lang="es-AR" smtClean="0"/>
              <a:pPr/>
              <a:t>8/11/2019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29215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BCA0E-5F70-4836-8C01-C267CE4C59B9}" type="datetimeFigureOut">
              <a:rPr lang="es-AR" smtClean="0"/>
              <a:pPr/>
              <a:t>8/11/2019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686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BCBCA0E-5F70-4836-8C01-C267CE4C59B9}" type="datetimeFigureOut">
              <a:rPr lang="es-AR" smtClean="0"/>
              <a:pPr/>
              <a:t>8/11/2019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390417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BCBCA0E-5F70-4836-8C01-C267CE4C59B9}" type="datetimeFigureOut">
              <a:rPr lang="es-AR" smtClean="0"/>
              <a:pPr/>
              <a:t>8/11/2019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4C6CE0F1-6623-4308-85C2-2E069352181B}" type="slidenum">
              <a:rPr lang="es-AR" smtClean="0"/>
              <a:pPr/>
              <a:t>‹Nº›</a:t>
            </a:fld>
            <a:endParaRPr lang="es-AR"/>
          </a:p>
        </p:txBody>
      </p:sp>
    </p:spTree>
    <p:extLst>
      <p:ext uri="{BB962C8B-B14F-4D97-AF65-F5344CB8AC3E}">
        <p14:creationId xmlns:p14="http://schemas.microsoft.com/office/powerpoint/2010/main" val="2808517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3" y="804971"/>
            <a:ext cx="9221689" cy="292237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35063" y="4024829"/>
            <a:ext cx="9221689" cy="959308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35062" y="14013403"/>
            <a:ext cx="2405658" cy="804965"/>
          </a:xfrm>
          <a:prstGeom prst="rect">
            <a:avLst/>
          </a:prstGeom>
        </p:spPr>
        <p:txBody>
          <a:bodyPr vert="horz" lIns="91440" tIns="45720" rIns="91440" bIns="45720" rtlCol="0" anchor="ctr"/>
          <a:lstStyle>
            <a:lvl1pPr algn="l">
              <a:defRPr sz="1403">
                <a:solidFill>
                  <a:schemeClr val="tx1">
                    <a:tint val="75000"/>
                  </a:schemeClr>
                </a:solidFill>
              </a:defRPr>
            </a:lvl1pPr>
          </a:lstStyle>
          <a:p>
            <a:fld id="{6BCBCA0E-5F70-4836-8C01-C267CE4C59B9}" type="datetimeFigureOut">
              <a:rPr lang="es-AR" smtClean="0"/>
              <a:pPr/>
              <a:t>8/11/2019</a:t>
            </a:fld>
            <a:endParaRPr lang="es-AR"/>
          </a:p>
        </p:txBody>
      </p:sp>
      <p:sp>
        <p:nvSpPr>
          <p:cNvPr id="5" name="Footer Placeholder 4"/>
          <p:cNvSpPr>
            <a:spLocks noGrp="1"/>
          </p:cNvSpPr>
          <p:nvPr>
            <p:ph type="ftr" sz="quarter" idx="3"/>
          </p:nvPr>
        </p:nvSpPr>
        <p:spPr>
          <a:xfrm>
            <a:off x="3541663" y="14013403"/>
            <a:ext cx="3608487" cy="804965"/>
          </a:xfrm>
          <a:prstGeom prst="rect">
            <a:avLst/>
          </a:prstGeom>
        </p:spPr>
        <p:txBody>
          <a:bodyPr vert="horz" lIns="91440" tIns="45720" rIns="91440" bIns="45720" rtlCol="0" anchor="ctr"/>
          <a:lstStyle>
            <a:lvl1pPr algn="ctr">
              <a:defRPr sz="1403">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7551093" y="14013403"/>
            <a:ext cx="2405658" cy="804965"/>
          </a:xfrm>
          <a:prstGeom prst="rect">
            <a:avLst/>
          </a:prstGeom>
        </p:spPr>
        <p:txBody>
          <a:bodyPr vert="horz" lIns="91440" tIns="45720" rIns="91440" bIns="45720" rtlCol="0" anchor="ctr"/>
          <a:lstStyle>
            <a:lvl1pPr algn="r">
              <a:defRPr sz="1403">
                <a:solidFill>
                  <a:schemeClr val="tx1">
                    <a:tint val="75000"/>
                  </a:schemeClr>
                </a:solidFill>
              </a:defRPr>
            </a:lvl1pPr>
          </a:lstStyle>
          <a:p>
            <a:fld id="{4C6CE0F1-6623-4308-85C2-2E069352181B}" type="slidenum">
              <a:rPr lang="es-AR" smtClean="0"/>
              <a:pPr/>
              <a:t>‹Nº›</a:t>
            </a:fld>
            <a:endParaRPr lang="es-AR"/>
          </a:p>
        </p:txBody>
      </p:sp>
    </p:spTree>
    <p:extLst>
      <p:ext uri="{BB962C8B-B14F-4D97-AF65-F5344CB8AC3E}">
        <p14:creationId xmlns:p14="http://schemas.microsoft.com/office/powerpoint/2010/main" val="28500714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ángulo 55"/>
          <p:cNvSpPr/>
          <p:nvPr/>
        </p:nvSpPr>
        <p:spPr>
          <a:xfrm>
            <a:off x="-12693876" y="15457136"/>
            <a:ext cx="36079564" cy="12150340"/>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dirty="0"/>
          </a:p>
        </p:txBody>
      </p:sp>
      <p:sp>
        <p:nvSpPr>
          <p:cNvPr id="4" name="Rectángulo 3"/>
          <p:cNvSpPr/>
          <p:nvPr/>
        </p:nvSpPr>
        <p:spPr>
          <a:xfrm>
            <a:off x="-12693876" y="-16930489"/>
            <a:ext cx="36068749" cy="8022294"/>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a:p>
        </p:txBody>
      </p:sp>
      <p:sp>
        <p:nvSpPr>
          <p:cNvPr id="5" name="Rectángulo 4"/>
          <p:cNvSpPr/>
          <p:nvPr/>
        </p:nvSpPr>
        <p:spPr>
          <a:xfrm>
            <a:off x="-12693876" y="-16299593"/>
            <a:ext cx="36089546" cy="1977464"/>
          </a:xfrm>
          <a:prstGeom prst="rect">
            <a:avLst/>
          </a:prstGeom>
        </p:spPr>
        <p:txBody>
          <a:bodyPr wrap="square">
            <a:spAutoFit/>
          </a:bodyPr>
          <a:lstStyle/>
          <a:p>
            <a:pPr algn="ctr"/>
            <a:r>
              <a:rPr lang="es-AR" sz="12250" dirty="0">
                <a:solidFill>
                  <a:schemeClr val="bg1"/>
                </a:solidFill>
                <a:latin typeface="Franklin Gothic Demi Cond" panose="020B0706030402020204" pitchFamily="34" charset="0"/>
              </a:rPr>
              <a:t>¿QUÉ ES EL DESIGN THINKING? </a:t>
            </a:r>
          </a:p>
        </p:txBody>
      </p:sp>
      <p:sp>
        <p:nvSpPr>
          <p:cNvPr id="6" name="CuadroTexto 5"/>
          <p:cNvSpPr txBox="1"/>
          <p:nvPr/>
        </p:nvSpPr>
        <p:spPr>
          <a:xfrm>
            <a:off x="-12703859" y="-14201664"/>
            <a:ext cx="36099529" cy="1943224"/>
          </a:xfrm>
          <a:prstGeom prst="rect">
            <a:avLst/>
          </a:prstGeom>
          <a:noFill/>
        </p:spPr>
        <p:txBody>
          <a:bodyPr wrap="square" rtlCol="0">
            <a:spAutoFit/>
          </a:bodyPr>
          <a:lstStyle/>
          <a:p>
            <a:pPr algn="ctr"/>
            <a:r>
              <a:rPr lang="it-IT" sz="4009" b="1" dirty="0">
                <a:solidFill>
                  <a:schemeClr val="bg1"/>
                </a:solidFill>
                <a:latin typeface="Century Gothic" panose="020B0502020202020204" pitchFamily="34" charset="0"/>
              </a:rPr>
              <a:t>Autores</a:t>
            </a:r>
            <a:r>
              <a:rPr lang="it-IT" sz="4009" dirty="0">
                <a:solidFill>
                  <a:schemeClr val="bg1"/>
                </a:solidFill>
                <a:latin typeface="Century Gothic" panose="020B0502020202020204" pitchFamily="34" charset="0"/>
              </a:rPr>
              <a:t>: Cabrera Gastón – Diharce Lautaro - Mallia Facundo – Soria Tamara – Vottero Gastón </a:t>
            </a:r>
            <a:r>
              <a:rPr lang="it-IT" sz="4009" b="1" dirty="0">
                <a:solidFill>
                  <a:schemeClr val="bg1"/>
                </a:solidFill>
                <a:latin typeface="Century Gothic" panose="020B0502020202020204" pitchFamily="34" charset="0"/>
              </a:rPr>
              <a:t>(GRUPO 6)</a:t>
            </a:r>
          </a:p>
          <a:p>
            <a:pPr algn="ctr"/>
            <a:r>
              <a:rPr lang="it-IT" sz="4009" b="1" dirty="0">
                <a:solidFill>
                  <a:schemeClr val="bg1"/>
                </a:solidFill>
                <a:latin typeface="Century Gothic" panose="020B0502020202020204" pitchFamily="34" charset="0"/>
              </a:rPr>
              <a:t>Cátedra de Ingeniería de Software – Curso 4K02 – Ciclo Lectivo 2019</a:t>
            </a:r>
          </a:p>
          <a:p>
            <a:pPr algn="ctr"/>
            <a:r>
              <a:rPr lang="it-IT" sz="4009" b="1" dirty="0">
                <a:solidFill>
                  <a:schemeClr val="bg1"/>
                </a:solidFill>
                <a:latin typeface="Century Gothic" panose="020B0502020202020204" pitchFamily="34" charset="0"/>
              </a:rPr>
              <a:t>Lugar de trabajo</a:t>
            </a:r>
            <a:r>
              <a:rPr lang="it-IT" sz="4009" dirty="0">
                <a:solidFill>
                  <a:schemeClr val="bg1"/>
                </a:solidFill>
                <a:latin typeface="Century Gothic" panose="020B0502020202020204" pitchFamily="34" charset="0"/>
              </a:rPr>
              <a:t>: Universidad Tecnológica Nacional – Facultad Regional Córdoba</a:t>
            </a:r>
          </a:p>
        </p:txBody>
      </p:sp>
      <p:cxnSp>
        <p:nvCxnSpPr>
          <p:cNvPr id="7" name="Conector recto 6"/>
          <p:cNvCxnSpPr/>
          <p:nvPr/>
        </p:nvCxnSpPr>
        <p:spPr>
          <a:xfrm flipV="1">
            <a:off x="-12693876" y="-10622960"/>
            <a:ext cx="36089546" cy="29441"/>
          </a:xfrm>
          <a:prstGeom prst="line">
            <a:avLst/>
          </a:prstGeom>
          <a:ln w="76200">
            <a:solidFill>
              <a:schemeClr val="bg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Conector recto 7"/>
          <p:cNvCxnSpPr/>
          <p:nvPr/>
        </p:nvCxnSpPr>
        <p:spPr>
          <a:xfrm>
            <a:off x="-12693876" y="-11152608"/>
            <a:ext cx="36089546" cy="51608"/>
          </a:xfrm>
          <a:prstGeom prst="line">
            <a:avLst/>
          </a:prstGeom>
          <a:ln w="76200">
            <a:solidFill>
              <a:schemeClr val="bg1"/>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9" name="Rectángulo 8"/>
          <p:cNvSpPr/>
          <p:nvPr/>
        </p:nvSpPr>
        <p:spPr>
          <a:xfrm>
            <a:off x="-12693876" y="-9563895"/>
            <a:ext cx="36079564" cy="11735073"/>
          </a:xfrm>
          <a:prstGeom prst="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dirty="0"/>
          </a:p>
        </p:txBody>
      </p:sp>
      <p:sp>
        <p:nvSpPr>
          <p:cNvPr id="21" name="Rectángulo 20"/>
          <p:cNvSpPr/>
          <p:nvPr/>
        </p:nvSpPr>
        <p:spPr>
          <a:xfrm>
            <a:off x="-12693876" y="2112377"/>
            <a:ext cx="36079564" cy="12918949"/>
          </a:xfrm>
          <a:prstGeom prst="rect">
            <a:avLst/>
          </a:prstGeom>
          <a:solidFill>
            <a:srgbClr val="142440"/>
          </a:solidFill>
          <a:ln>
            <a:solidFill>
              <a:srgbClr val="142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dirty="0"/>
          </a:p>
        </p:txBody>
      </p:sp>
      <p:sp>
        <p:nvSpPr>
          <p:cNvPr id="22" name="Rectángulo 21"/>
          <p:cNvSpPr/>
          <p:nvPr/>
        </p:nvSpPr>
        <p:spPr>
          <a:xfrm>
            <a:off x="-12368194" y="2404008"/>
            <a:ext cx="8392102" cy="12227232"/>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a:p>
        </p:txBody>
      </p:sp>
      <p:sp>
        <p:nvSpPr>
          <p:cNvPr id="31" name="Rectángulo 30"/>
          <p:cNvSpPr/>
          <p:nvPr/>
        </p:nvSpPr>
        <p:spPr>
          <a:xfrm>
            <a:off x="-9044493" y="-9653868"/>
            <a:ext cx="9361631" cy="1582555"/>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782"/>
          </a:p>
        </p:txBody>
      </p:sp>
      <p:sp>
        <p:nvSpPr>
          <p:cNvPr id="10" name="CuadroTexto 9"/>
          <p:cNvSpPr txBox="1"/>
          <p:nvPr/>
        </p:nvSpPr>
        <p:spPr>
          <a:xfrm>
            <a:off x="-8802494" y="-9724703"/>
            <a:ext cx="8881007" cy="1806007"/>
          </a:xfrm>
          <a:prstGeom prst="rect">
            <a:avLst/>
          </a:prstGeom>
          <a:noFill/>
          <a:effectLst>
            <a:glow rad="228600">
              <a:schemeClr val="accent2">
                <a:satMod val="175000"/>
                <a:alpha val="40000"/>
              </a:schemeClr>
            </a:glow>
          </a:effectLst>
        </p:spPr>
        <p:txBody>
          <a:bodyPr wrap="square" rtlCol="0">
            <a:spAutoFit/>
          </a:bodyPr>
          <a:lstStyle/>
          <a:p>
            <a:pPr algn="ctr"/>
            <a:r>
              <a:rPr lang="es-ES" sz="11136" dirty="0">
                <a:solidFill>
                  <a:schemeClr val="accent2">
                    <a:lumMod val="20000"/>
                    <a:lumOff val="80000"/>
                  </a:schemeClr>
                </a:solidFill>
                <a:latin typeface="Franklin Gothic Demi Cond" panose="020B0706030402020204" pitchFamily="34" charset="0"/>
              </a:rPr>
              <a:t>INTRODUCCIÓN</a:t>
            </a:r>
            <a:endParaRPr lang="es-AR" sz="11136" dirty="0">
              <a:solidFill>
                <a:schemeClr val="accent2">
                  <a:lumMod val="20000"/>
                  <a:lumOff val="80000"/>
                </a:schemeClr>
              </a:solidFill>
              <a:latin typeface="Franklin Gothic Demi Cond" panose="020B0706030402020204" pitchFamily="34" charset="0"/>
            </a:endParaRPr>
          </a:p>
        </p:txBody>
      </p:sp>
      <p:sp>
        <p:nvSpPr>
          <p:cNvPr id="33" name="CuadroTexto 32"/>
          <p:cNvSpPr txBox="1"/>
          <p:nvPr/>
        </p:nvSpPr>
        <p:spPr>
          <a:xfrm>
            <a:off x="-9040199" y="-7335277"/>
            <a:ext cx="9322193" cy="9140964"/>
          </a:xfrm>
          <a:prstGeom prst="rect">
            <a:avLst/>
          </a:prstGeom>
          <a:noFill/>
        </p:spPr>
        <p:txBody>
          <a:bodyPr wrap="square" rtlCol="0">
            <a:spAutoFit/>
          </a:bodyPr>
          <a:lstStyle/>
          <a:p>
            <a:r>
              <a:rPr lang="es-ES" sz="4900" dirty="0"/>
              <a:t>Según Tim Brown, actual CEO de IDEO, el </a:t>
            </a:r>
            <a:r>
              <a:rPr lang="es-ES" sz="4900" dirty="0" err="1"/>
              <a:t>Design</a:t>
            </a:r>
            <a:r>
              <a:rPr lang="es-ES" sz="4900" dirty="0"/>
              <a:t> </a:t>
            </a:r>
            <a:r>
              <a:rPr lang="es-ES" sz="4900" dirty="0" err="1"/>
              <a:t>Thinking</a:t>
            </a:r>
            <a:r>
              <a:rPr lang="es-ES" sz="4900" dirty="0"/>
              <a:t> </a:t>
            </a:r>
            <a:r>
              <a:rPr lang="es-ES" sz="4900" b="1" dirty="0"/>
              <a:t>“Es una disciplina que usa la sensibilidad y métodos de los diseñadores para hacer coincidir las necesidades de las personas con lo que es tecnológicamente factible y con lo que una estrategia viable de negocios puede convertir en valor para el cliente, así como en una gran oportunidad para el mercado</a:t>
            </a:r>
            <a:r>
              <a:rPr lang="es-ES" sz="4900" b="1" baseline="30000" dirty="0"/>
              <a:t>”[1].</a:t>
            </a:r>
            <a:endParaRPr lang="es-AR" sz="4900" b="1" baseline="30000" dirty="0">
              <a:latin typeface="Trebuchet MS" panose="020B0603020202020204" pitchFamily="34" charset="0"/>
            </a:endParaRPr>
          </a:p>
        </p:txBody>
      </p:sp>
      <p:sp>
        <p:nvSpPr>
          <p:cNvPr id="34" name="CuadroTexto 33"/>
          <p:cNvSpPr txBox="1"/>
          <p:nvPr/>
        </p:nvSpPr>
        <p:spPr>
          <a:xfrm rot="2549479">
            <a:off x="4938249" y="-8698853"/>
            <a:ext cx="13137489" cy="13141118"/>
          </a:xfrm>
          <a:prstGeom prst="rect">
            <a:avLst/>
          </a:prstGeom>
          <a:noFill/>
          <a:ln>
            <a:noFill/>
          </a:ln>
          <a:effectLst>
            <a:glow rad="228600">
              <a:schemeClr val="accent2">
                <a:satMod val="175000"/>
                <a:alpha val="40000"/>
              </a:schemeClr>
            </a:glow>
          </a:effectLst>
        </p:spPr>
        <p:txBody>
          <a:bodyPr wrap="square" rtlCol="0">
            <a:prstTxWarp prst="textArchUp">
              <a:avLst>
                <a:gd name="adj" fmla="val 6409439"/>
              </a:avLst>
            </a:prstTxWarp>
            <a:spAutoFit/>
          </a:bodyPr>
          <a:lstStyle/>
          <a:p>
            <a:pPr algn="ctr"/>
            <a:r>
              <a:rPr lang="es-AR" sz="8018" b="1" dirty="0">
                <a:solidFill>
                  <a:schemeClr val="accent1"/>
                </a:solidFill>
                <a:latin typeface="Century" panose="02040604050505020304" pitchFamily="18" charset="0"/>
              </a:rPr>
              <a:t>ANÁLISIS DEL DESIGN THINKING</a:t>
            </a:r>
          </a:p>
        </p:txBody>
      </p:sp>
      <p:sp>
        <p:nvSpPr>
          <p:cNvPr id="37" name="Rectángulo 36"/>
          <p:cNvSpPr/>
          <p:nvPr/>
        </p:nvSpPr>
        <p:spPr>
          <a:xfrm>
            <a:off x="-12051605" y="2635805"/>
            <a:ext cx="6763003" cy="1367550"/>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782"/>
          </a:p>
        </p:txBody>
      </p:sp>
      <p:sp>
        <p:nvSpPr>
          <p:cNvPr id="38" name="CuadroTexto 37"/>
          <p:cNvSpPr txBox="1"/>
          <p:nvPr/>
        </p:nvSpPr>
        <p:spPr>
          <a:xfrm>
            <a:off x="-12051606" y="2408623"/>
            <a:ext cx="6746760" cy="1634615"/>
          </a:xfrm>
          <a:prstGeom prst="rect">
            <a:avLst/>
          </a:prstGeom>
          <a:noFill/>
          <a:effectLst>
            <a:glow rad="228600">
              <a:schemeClr val="accent2">
                <a:satMod val="175000"/>
                <a:alpha val="40000"/>
              </a:schemeClr>
            </a:glow>
          </a:effectLst>
        </p:spPr>
        <p:txBody>
          <a:bodyPr wrap="square" rtlCol="0">
            <a:spAutoFit/>
          </a:bodyPr>
          <a:lstStyle/>
          <a:p>
            <a:pPr algn="ctr"/>
            <a:r>
              <a:rPr lang="es-ES" sz="10022" dirty="0">
                <a:solidFill>
                  <a:schemeClr val="accent4">
                    <a:lumMod val="20000"/>
                    <a:lumOff val="80000"/>
                  </a:schemeClr>
                </a:solidFill>
                <a:latin typeface="Franklin Gothic Demi Cond" panose="020B0706030402020204" pitchFamily="34" charset="0"/>
              </a:rPr>
              <a:t>OBJETIVOS</a:t>
            </a:r>
            <a:endParaRPr lang="es-AR" sz="10022" dirty="0">
              <a:solidFill>
                <a:schemeClr val="accent4">
                  <a:lumMod val="20000"/>
                  <a:lumOff val="80000"/>
                </a:schemeClr>
              </a:solidFill>
              <a:latin typeface="Franklin Gothic Demi Cond" panose="020B0706030402020204" pitchFamily="34" charset="0"/>
            </a:endParaRPr>
          </a:p>
        </p:txBody>
      </p:sp>
      <p:sp>
        <p:nvSpPr>
          <p:cNvPr id="40" name="CuadroTexto 39"/>
          <p:cNvSpPr txBox="1"/>
          <p:nvPr/>
        </p:nvSpPr>
        <p:spPr>
          <a:xfrm>
            <a:off x="-11153035" y="4492399"/>
            <a:ext cx="6846694" cy="9210085"/>
          </a:xfrm>
          <a:prstGeom prst="rect">
            <a:avLst/>
          </a:prstGeom>
        </p:spPr>
        <p:txBody>
          <a:bodyPr wrap="square" rtlCol="0">
            <a:spAutoFit/>
          </a:bodyPr>
          <a:lstStyle/>
          <a:p>
            <a:r>
              <a:rPr lang="es-ES" sz="4232" dirty="0">
                <a:latin typeface="Trebuchet MS" panose="020B0603020202020204" pitchFamily="34" charset="0"/>
              </a:rPr>
              <a:t>Generar empatía e interacciones activas entre el equipo.</a:t>
            </a:r>
          </a:p>
          <a:p>
            <a:r>
              <a:rPr lang="es-ES" sz="4232" dirty="0">
                <a:latin typeface="Trebuchet MS" panose="020B0603020202020204" pitchFamily="34" charset="0"/>
              </a:rPr>
              <a:t>Generar innovación de manera ágil y sistemática.</a:t>
            </a:r>
          </a:p>
          <a:p>
            <a:r>
              <a:rPr lang="es-ES" sz="4232" dirty="0">
                <a:latin typeface="Trebuchet MS" panose="020B0603020202020204" pitchFamily="34" charset="0"/>
              </a:rPr>
              <a:t>Solucionar problemas creativamente, centrándonos en las necesidades de las personas.</a:t>
            </a:r>
          </a:p>
          <a:p>
            <a:r>
              <a:rPr lang="es-ES" sz="4232" dirty="0">
                <a:latin typeface="Trebuchet MS" panose="020B0603020202020204" pitchFamily="34" charset="0"/>
              </a:rPr>
              <a:t>Entrenar el proceso de búsqueda, descubrimiento y validación de clientes con prototipos.</a:t>
            </a:r>
            <a:endParaRPr lang="es-AR" sz="4232" dirty="0">
              <a:latin typeface="Trebuchet MS" panose="020B0603020202020204" pitchFamily="34" charset="0"/>
            </a:endParaRPr>
          </a:p>
        </p:txBody>
      </p:sp>
      <p:pic>
        <p:nvPicPr>
          <p:cNvPr id="54" name="Imagen 53"/>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11840325" y="4596040"/>
            <a:ext cx="684187" cy="654066"/>
          </a:xfrm>
          <a:prstGeom prst="rect">
            <a:avLst/>
          </a:prstGeom>
        </p:spPr>
      </p:pic>
      <p:sp>
        <p:nvSpPr>
          <p:cNvPr id="62" name="Rectángulo 61"/>
          <p:cNvSpPr/>
          <p:nvPr/>
        </p:nvSpPr>
        <p:spPr>
          <a:xfrm>
            <a:off x="6253568" y="15864443"/>
            <a:ext cx="9343214" cy="1582555"/>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782"/>
          </a:p>
        </p:txBody>
      </p:sp>
      <p:sp>
        <p:nvSpPr>
          <p:cNvPr id="63" name="CuadroTexto 62"/>
          <p:cNvSpPr txBox="1"/>
          <p:nvPr/>
        </p:nvSpPr>
        <p:spPr>
          <a:xfrm>
            <a:off x="6416301" y="15755077"/>
            <a:ext cx="8960984" cy="1806007"/>
          </a:xfrm>
          <a:prstGeom prst="rect">
            <a:avLst/>
          </a:prstGeom>
          <a:noFill/>
          <a:effectLst>
            <a:glow rad="228600">
              <a:schemeClr val="accent2">
                <a:satMod val="175000"/>
                <a:alpha val="40000"/>
              </a:schemeClr>
            </a:glow>
          </a:effectLst>
        </p:spPr>
        <p:txBody>
          <a:bodyPr wrap="square" rtlCol="0">
            <a:spAutoFit/>
          </a:bodyPr>
          <a:lstStyle/>
          <a:p>
            <a:pPr algn="ctr"/>
            <a:r>
              <a:rPr lang="es-ES" sz="11136" dirty="0">
                <a:solidFill>
                  <a:schemeClr val="accent1">
                    <a:lumMod val="40000"/>
                    <a:lumOff val="60000"/>
                  </a:schemeClr>
                </a:solidFill>
                <a:latin typeface="Franklin Gothic Demi Cond" panose="020B0706030402020204" pitchFamily="34" charset="0"/>
              </a:rPr>
              <a:t>CONCLUSIONES</a:t>
            </a:r>
            <a:endParaRPr lang="es-AR" sz="11136" dirty="0">
              <a:solidFill>
                <a:schemeClr val="accent1">
                  <a:lumMod val="40000"/>
                  <a:lumOff val="60000"/>
                </a:schemeClr>
              </a:solidFill>
              <a:latin typeface="Franklin Gothic Demi Cond" panose="020B0706030402020204" pitchFamily="34" charset="0"/>
            </a:endParaRPr>
          </a:p>
        </p:txBody>
      </p:sp>
      <p:sp>
        <p:nvSpPr>
          <p:cNvPr id="66" name="Rectángulo 65"/>
          <p:cNvSpPr/>
          <p:nvPr/>
        </p:nvSpPr>
        <p:spPr>
          <a:xfrm>
            <a:off x="-12698442" y="27607475"/>
            <a:ext cx="36089546" cy="4437927"/>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a:p>
        </p:txBody>
      </p:sp>
      <p:sp>
        <p:nvSpPr>
          <p:cNvPr id="71" name="Flecha izquierda 70"/>
          <p:cNvSpPr/>
          <p:nvPr/>
        </p:nvSpPr>
        <p:spPr>
          <a:xfrm>
            <a:off x="18829808" y="28769823"/>
            <a:ext cx="4545066" cy="2140286"/>
          </a:xfrm>
          <a:prstGeom prst="leftArrow">
            <a:avLst>
              <a:gd name="adj1" fmla="val 50000"/>
              <a:gd name="adj2" fmla="val 98780"/>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dirty="0"/>
          </a:p>
        </p:txBody>
      </p:sp>
      <p:sp>
        <p:nvSpPr>
          <p:cNvPr id="74" name="CuadroTexto 73"/>
          <p:cNvSpPr txBox="1"/>
          <p:nvPr/>
        </p:nvSpPr>
        <p:spPr>
          <a:xfrm>
            <a:off x="18796038" y="29445816"/>
            <a:ext cx="4545066" cy="777777"/>
          </a:xfrm>
          <a:prstGeom prst="rect">
            <a:avLst/>
          </a:prstGeom>
          <a:noFill/>
        </p:spPr>
        <p:txBody>
          <a:bodyPr wrap="square" rtlCol="0">
            <a:spAutoFit/>
          </a:bodyPr>
          <a:lstStyle/>
          <a:p>
            <a:pPr algn="r"/>
            <a:r>
              <a:rPr lang="es-AR" sz="2227" dirty="0">
                <a:latin typeface="Trebuchet MS" panose="020B0603020202020204" pitchFamily="34" charset="0"/>
              </a:rPr>
              <a:t>DESCARGA EL POSTER</a:t>
            </a:r>
          </a:p>
          <a:p>
            <a:pPr algn="r"/>
            <a:r>
              <a:rPr lang="es-AR" sz="2227" dirty="0">
                <a:latin typeface="Trebuchet MS" panose="020B0603020202020204" pitchFamily="34" charset="0"/>
              </a:rPr>
              <a:t>DESDE EL SIGUIENTE ENLACE</a:t>
            </a:r>
          </a:p>
        </p:txBody>
      </p:sp>
      <p:sp>
        <p:nvSpPr>
          <p:cNvPr id="75" name="CuadroTexto 74"/>
          <p:cNvSpPr txBox="1"/>
          <p:nvPr/>
        </p:nvSpPr>
        <p:spPr>
          <a:xfrm>
            <a:off x="6280685" y="17662161"/>
            <a:ext cx="16643055" cy="9688550"/>
          </a:xfrm>
          <a:prstGeom prst="rect">
            <a:avLst/>
          </a:prstGeom>
          <a:noFill/>
        </p:spPr>
        <p:txBody>
          <a:bodyPr wrap="square" rtlCol="0">
            <a:spAutoFit/>
          </a:bodyPr>
          <a:lstStyle/>
          <a:p>
            <a:r>
              <a:rPr lang="es-AR" sz="4454" dirty="0">
                <a:latin typeface="Trebuchet MS" panose="020B0603020202020204" pitchFamily="34" charset="0"/>
              </a:rPr>
              <a:t>A manera de síntesis, diremos que la metodología </a:t>
            </a:r>
            <a:r>
              <a:rPr lang="es-AR" sz="4454" dirty="0" err="1">
                <a:latin typeface="Trebuchet MS" panose="020B0603020202020204" pitchFamily="34" charset="0"/>
              </a:rPr>
              <a:t>Design</a:t>
            </a:r>
            <a:r>
              <a:rPr lang="es-AR" sz="4454" dirty="0">
                <a:latin typeface="Trebuchet MS" panose="020B0603020202020204" pitchFamily="34" charset="0"/>
              </a:rPr>
              <a:t> </a:t>
            </a:r>
          </a:p>
          <a:p>
            <a:r>
              <a:rPr lang="es-AR" sz="4454" dirty="0">
                <a:latin typeface="Trebuchet MS" panose="020B0603020202020204" pitchFamily="34" charset="0"/>
              </a:rPr>
              <a:t>Thinking no solo provee mejoras mensurables reflejadas en parámetros estadísticos como reducciones de tiempos o retornos de inversión; sino que también se puede apreciar una mejora en la capacidad de análisis y resolución de problemas de quienes ponen en práctica esta metodología tanto así como una clara mejora en el valor del producto final entregado al cliente, puesto que dicho producto estaría construido “más a medida”, ajustado a las necesidades particulares del cliente.</a:t>
            </a:r>
          </a:p>
          <a:p>
            <a:r>
              <a:rPr lang="es-AR" sz="4454" dirty="0">
                <a:latin typeface="Trebuchet MS" panose="020B0603020202020204" pitchFamily="34" charset="0"/>
              </a:rPr>
              <a:t>El mayor inconveniente con esta práctica es el </a:t>
            </a:r>
          </a:p>
          <a:p>
            <a:r>
              <a:rPr lang="es-AR" sz="4454" dirty="0">
                <a:latin typeface="Trebuchet MS" panose="020B0603020202020204" pitchFamily="34" charset="0"/>
              </a:rPr>
              <a:t>mismo que se presenta en muchos otros procesos:</a:t>
            </a:r>
          </a:p>
          <a:p>
            <a:r>
              <a:rPr lang="es-AR" sz="4454" dirty="0">
                <a:latin typeface="Trebuchet MS" panose="020B0603020202020204" pitchFamily="34" charset="0"/>
              </a:rPr>
              <a:t>la cultura que este proceso conlleva debe estar </a:t>
            </a:r>
          </a:p>
          <a:p>
            <a:r>
              <a:rPr lang="es-AR" sz="4454" dirty="0">
                <a:latin typeface="Trebuchet MS" panose="020B0603020202020204" pitchFamily="34" charset="0"/>
              </a:rPr>
              <a:t>interiorizada por quienes lo practican para sacar </a:t>
            </a:r>
          </a:p>
          <a:p>
            <a:r>
              <a:rPr lang="es-AR" sz="4454" dirty="0">
                <a:latin typeface="Trebuchet MS" panose="020B0603020202020204" pitchFamily="34" charset="0"/>
              </a:rPr>
              <a:t>el mayor partido de la misma.</a:t>
            </a:r>
          </a:p>
        </p:txBody>
      </p:sp>
      <p:pic>
        <p:nvPicPr>
          <p:cNvPr id="77" name="Imagen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7666" y="23707364"/>
            <a:ext cx="3521811" cy="3173830"/>
          </a:xfrm>
          <a:prstGeom prst="rect">
            <a:avLst/>
          </a:prstGeom>
        </p:spPr>
      </p:pic>
      <p:sp>
        <p:nvSpPr>
          <p:cNvPr id="61" name="Rectángulo 56"/>
          <p:cNvSpPr/>
          <p:nvPr/>
        </p:nvSpPr>
        <p:spPr>
          <a:xfrm>
            <a:off x="-12304660" y="27978545"/>
            <a:ext cx="8684474" cy="1582555"/>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782"/>
          </a:p>
        </p:txBody>
      </p:sp>
      <p:sp>
        <p:nvSpPr>
          <p:cNvPr id="76" name="CuadroTexto 57"/>
          <p:cNvSpPr txBox="1"/>
          <p:nvPr/>
        </p:nvSpPr>
        <p:spPr>
          <a:xfrm>
            <a:off x="-12197728" y="27981521"/>
            <a:ext cx="8449408" cy="1806007"/>
          </a:xfrm>
          <a:prstGeom prst="rect">
            <a:avLst/>
          </a:prstGeom>
          <a:noFill/>
          <a:effectLst>
            <a:glow rad="228600">
              <a:schemeClr val="accent2">
                <a:satMod val="175000"/>
                <a:alpha val="40000"/>
              </a:schemeClr>
            </a:glow>
          </a:effectLst>
        </p:spPr>
        <p:txBody>
          <a:bodyPr wrap="square" rtlCol="0">
            <a:spAutoFit/>
          </a:bodyPr>
          <a:lstStyle/>
          <a:p>
            <a:pPr algn="ctr"/>
            <a:r>
              <a:rPr lang="es-ES" sz="11136" dirty="0">
                <a:solidFill>
                  <a:schemeClr val="accent6">
                    <a:lumMod val="40000"/>
                    <a:lumOff val="60000"/>
                  </a:schemeClr>
                </a:solidFill>
                <a:latin typeface="Franklin Gothic Demi Cond" panose="020B0706030402020204" pitchFamily="34" charset="0"/>
              </a:rPr>
              <a:t>BIBLIOGRAFÍA</a:t>
            </a:r>
            <a:endParaRPr lang="es-AR" sz="11136" dirty="0">
              <a:solidFill>
                <a:schemeClr val="accent6">
                  <a:lumMod val="40000"/>
                  <a:lumOff val="60000"/>
                </a:schemeClr>
              </a:solidFill>
              <a:latin typeface="Franklin Gothic Demi Cond" panose="020B0706030402020204" pitchFamily="34" charset="0"/>
            </a:endParaRPr>
          </a:p>
        </p:txBody>
      </p:sp>
      <p:sp>
        <p:nvSpPr>
          <p:cNvPr id="79" name="Rectángulo 21"/>
          <p:cNvSpPr/>
          <p:nvPr/>
        </p:nvSpPr>
        <p:spPr>
          <a:xfrm>
            <a:off x="-3976092" y="2408012"/>
            <a:ext cx="27019496" cy="12223233"/>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2310" dirty="0"/>
          </a:p>
        </p:txBody>
      </p:sp>
      <p:sp>
        <p:nvSpPr>
          <p:cNvPr id="57" name="Rectángulo 56"/>
          <p:cNvSpPr/>
          <p:nvPr/>
        </p:nvSpPr>
        <p:spPr>
          <a:xfrm>
            <a:off x="-876110" y="2617145"/>
            <a:ext cx="7021303" cy="1412321"/>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782"/>
          </a:p>
        </p:txBody>
      </p:sp>
      <p:sp>
        <p:nvSpPr>
          <p:cNvPr id="58" name="CuadroTexto 57"/>
          <p:cNvSpPr txBox="1"/>
          <p:nvPr/>
        </p:nvSpPr>
        <p:spPr>
          <a:xfrm>
            <a:off x="-716601" y="2552599"/>
            <a:ext cx="6604116" cy="1634615"/>
          </a:xfrm>
          <a:prstGeom prst="rect">
            <a:avLst/>
          </a:prstGeom>
          <a:noFill/>
          <a:effectLst>
            <a:glow rad="228600">
              <a:schemeClr val="accent2">
                <a:satMod val="175000"/>
                <a:alpha val="40000"/>
              </a:schemeClr>
            </a:glow>
          </a:effectLst>
        </p:spPr>
        <p:txBody>
          <a:bodyPr wrap="square" rtlCol="0">
            <a:spAutoFit/>
          </a:bodyPr>
          <a:lstStyle/>
          <a:p>
            <a:pPr algn="ctr"/>
            <a:r>
              <a:rPr lang="es-ES" sz="10022" dirty="0">
                <a:solidFill>
                  <a:schemeClr val="accent4">
                    <a:lumMod val="20000"/>
                    <a:lumOff val="80000"/>
                  </a:schemeClr>
                </a:solidFill>
                <a:latin typeface="Franklin Gothic Demi Cond" panose="020B0706030402020204" pitchFamily="34" charset="0"/>
              </a:rPr>
              <a:t>DISCUSIÓN</a:t>
            </a:r>
            <a:endParaRPr lang="es-AR" sz="10022" dirty="0">
              <a:solidFill>
                <a:schemeClr val="accent4">
                  <a:lumMod val="20000"/>
                  <a:lumOff val="80000"/>
                </a:schemeClr>
              </a:solidFill>
              <a:latin typeface="Franklin Gothic Demi Cond" panose="020B0706030402020204" pitchFamily="34" charset="0"/>
            </a:endParaRPr>
          </a:p>
        </p:txBody>
      </p:sp>
      <p:sp>
        <p:nvSpPr>
          <p:cNvPr id="25" name="CuadroTexto 24"/>
          <p:cNvSpPr txBox="1"/>
          <p:nvPr/>
        </p:nvSpPr>
        <p:spPr>
          <a:xfrm>
            <a:off x="-635830" y="4197737"/>
            <a:ext cx="7070573" cy="846386"/>
          </a:xfrm>
          <a:prstGeom prst="rect">
            <a:avLst/>
          </a:prstGeom>
          <a:noFill/>
        </p:spPr>
        <p:txBody>
          <a:bodyPr wrap="square" rtlCol="0">
            <a:spAutoFit/>
          </a:bodyPr>
          <a:lstStyle/>
          <a:p>
            <a:r>
              <a:rPr lang="es-ES" sz="4900" b="1" dirty="0">
                <a:solidFill>
                  <a:schemeClr val="accent5">
                    <a:lumMod val="75000"/>
                  </a:schemeClr>
                </a:solidFill>
                <a:latin typeface="Trebuchet MS" panose="020B0603020202020204" pitchFamily="34" charset="0"/>
              </a:rPr>
              <a:t>ETAPAS DEL PROCESO</a:t>
            </a:r>
            <a:endParaRPr lang="es-AR" sz="4900" b="1" dirty="0">
              <a:solidFill>
                <a:schemeClr val="accent5">
                  <a:lumMod val="75000"/>
                </a:schemeClr>
              </a:solidFill>
              <a:latin typeface="Trebuchet MS" panose="020B0603020202020204" pitchFamily="34" charset="0"/>
            </a:endParaRPr>
          </a:p>
        </p:txBody>
      </p:sp>
      <p:sp>
        <p:nvSpPr>
          <p:cNvPr id="86" name="CuadroTexto 26"/>
          <p:cNvSpPr txBox="1"/>
          <p:nvPr/>
        </p:nvSpPr>
        <p:spPr>
          <a:xfrm>
            <a:off x="15128991" y="2595075"/>
            <a:ext cx="2925804" cy="846386"/>
          </a:xfrm>
          <a:prstGeom prst="rect">
            <a:avLst/>
          </a:prstGeom>
          <a:noFill/>
        </p:spPr>
        <p:txBody>
          <a:bodyPr wrap="square" rtlCol="0">
            <a:spAutoFit/>
          </a:bodyPr>
          <a:lstStyle/>
          <a:p>
            <a:r>
              <a:rPr lang="es-ES" sz="4900" b="1" dirty="0">
                <a:solidFill>
                  <a:schemeClr val="accent5">
                    <a:lumMod val="75000"/>
                  </a:schemeClr>
                </a:solidFill>
                <a:latin typeface="Trebuchet MS" panose="020B0603020202020204" pitchFamily="34" charset="0"/>
              </a:rPr>
              <a:t>MINDSET</a:t>
            </a:r>
          </a:p>
        </p:txBody>
      </p:sp>
      <p:pic>
        <p:nvPicPr>
          <p:cNvPr id="91" name="Imagen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34406" y="21151655"/>
            <a:ext cx="11811904" cy="1018276"/>
          </a:xfrm>
          <a:prstGeom prst="rect">
            <a:avLst/>
          </a:prstGeom>
          <a:noFill/>
          <a:ln>
            <a:noFill/>
          </a:ln>
        </p:spPr>
      </p:pic>
      <p:sp>
        <p:nvSpPr>
          <p:cNvPr id="92" name="Rectángulo 47"/>
          <p:cNvSpPr/>
          <p:nvPr/>
        </p:nvSpPr>
        <p:spPr>
          <a:xfrm>
            <a:off x="-12304659" y="15855603"/>
            <a:ext cx="7646844" cy="1582555"/>
          </a:xfrm>
          <a:prstGeom prst="rect">
            <a:avLst/>
          </a:prstGeom>
          <a:solidFill>
            <a:srgbClr val="063656"/>
          </a:solidFill>
          <a:ln>
            <a:solidFill>
              <a:srgbClr val="063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782"/>
          </a:p>
        </p:txBody>
      </p:sp>
      <p:sp>
        <p:nvSpPr>
          <p:cNvPr id="93" name="CuadroTexto 48"/>
          <p:cNvSpPr txBox="1"/>
          <p:nvPr/>
        </p:nvSpPr>
        <p:spPr>
          <a:xfrm>
            <a:off x="-12166153" y="15738625"/>
            <a:ext cx="7375176" cy="1806007"/>
          </a:xfrm>
          <a:prstGeom prst="rect">
            <a:avLst/>
          </a:prstGeom>
          <a:noFill/>
          <a:effectLst>
            <a:glow rad="228600">
              <a:schemeClr val="accent2">
                <a:satMod val="175000"/>
                <a:alpha val="40000"/>
              </a:schemeClr>
            </a:glow>
          </a:effectLst>
        </p:spPr>
        <p:txBody>
          <a:bodyPr wrap="square" rtlCol="0">
            <a:spAutoFit/>
          </a:bodyPr>
          <a:lstStyle/>
          <a:p>
            <a:pPr algn="ctr"/>
            <a:r>
              <a:rPr lang="es-ES" sz="11136" dirty="0">
                <a:solidFill>
                  <a:schemeClr val="accent1">
                    <a:lumMod val="40000"/>
                    <a:lumOff val="60000"/>
                  </a:schemeClr>
                </a:solidFill>
                <a:latin typeface="Franklin Gothic Demi Cond" panose="020B0706030402020204" pitchFamily="34" charset="0"/>
              </a:rPr>
              <a:t>RESULTADOS</a:t>
            </a:r>
            <a:endParaRPr lang="es-AR" sz="11136" dirty="0">
              <a:solidFill>
                <a:schemeClr val="accent1">
                  <a:lumMod val="40000"/>
                  <a:lumOff val="60000"/>
                </a:schemeClr>
              </a:solidFill>
              <a:latin typeface="Franklin Gothic Demi Cond" panose="020B0706030402020204" pitchFamily="34" charset="0"/>
            </a:endParaRPr>
          </a:p>
        </p:txBody>
      </p:sp>
      <p:sp>
        <p:nvSpPr>
          <p:cNvPr id="94" name="CuadroTexto 50"/>
          <p:cNvSpPr txBox="1"/>
          <p:nvPr/>
        </p:nvSpPr>
        <p:spPr>
          <a:xfrm>
            <a:off x="-12304660" y="17622921"/>
            <a:ext cx="17567068" cy="1463221"/>
          </a:xfrm>
          <a:prstGeom prst="rect">
            <a:avLst/>
          </a:prstGeom>
          <a:noFill/>
        </p:spPr>
        <p:txBody>
          <a:bodyPr wrap="square" rtlCol="0">
            <a:spAutoFit/>
          </a:bodyPr>
          <a:lstStyle/>
          <a:p>
            <a:r>
              <a:rPr lang="es-ES" sz="4454" dirty="0">
                <a:latin typeface="Trebuchet MS" panose="020B0603020202020204" pitchFamily="34" charset="0"/>
              </a:rPr>
              <a:t>Según datos extraídos de declaraciones realizadas por IBM implementar </a:t>
            </a:r>
            <a:r>
              <a:rPr lang="es-ES" sz="4454" dirty="0" err="1">
                <a:latin typeface="Trebuchet MS" panose="020B0603020202020204" pitchFamily="34" charset="0"/>
              </a:rPr>
              <a:t>Design</a:t>
            </a:r>
            <a:r>
              <a:rPr lang="es-ES" sz="4454" dirty="0">
                <a:latin typeface="Trebuchet MS" panose="020B0603020202020204" pitchFamily="34" charset="0"/>
              </a:rPr>
              <a:t> </a:t>
            </a:r>
            <a:r>
              <a:rPr lang="es-ES" sz="4454" dirty="0" err="1">
                <a:latin typeface="Trebuchet MS" panose="020B0603020202020204" pitchFamily="34" charset="0"/>
              </a:rPr>
              <a:t>Thinking</a:t>
            </a:r>
            <a:r>
              <a:rPr lang="es-ES" sz="4454" dirty="0">
                <a:latin typeface="Trebuchet MS" panose="020B0603020202020204" pitchFamily="34" charset="0"/>
              </a:rPr>
              <a:t> logra:</a:t>
            </a:r>
            <a:endParaRPr lang="es-AR" sz="4454" dirty="0">
              <a:latin typeface="Trebuchet MS" panose="020B0603020202020204" pitchFamily="34" charset="0"/>
            </a:endParaRPr>
          </a:p>
        </p:txBody>
      </p:sp>
      <p:sp>
        <p:nvSpPr>
          <p:cNvPr id="95" name="CuadroTexto 51"/>
          <p:cNvSpPr txBox="1"/>
          <p:nvPr/>
        </p:nvSpPr>
        <p:spPr>
          <a:xfrm>
            <a:off x="-12437605" y="19165615"/>
            <a:ext cx="17624374" cy="2834109"/>
          </a:xfrm>
          <a:prstGeom prst="rect">
            <a:avLst/>
          </a:prstGeom>
          <a:noFill/>
        </p:spPr>
        <p:txBody>
          <a:bodyPr wrap="square" rtlCol="0">
            <a:spAutoFit/>
          </a:bodyPr>
          <a:lstStyle/>
          <a:p>
            <a:pPr marL="636430" indent="-636430">
              <a:buFont typeface="Arial" panose="020B0604020202020204" pitchFamily="34" charset="0"/>
              <a:buChar char="•"/>
            </a:pPr>
            <a:r>
              <a:rPr lang="es-ES" sz="4454" dirty="0">
                <a:latin typeface="Trebuchet MS" panose="020B0603020202020204" pitchFamily="34" charset="0"/>
              </a:rPr>
              <a:t>Reducir en un 50% el tiempo de salida al mercado de un producto o solución</a:t>
            </a:r>
          </a:p>
          <a:p>
            <a:pPr marL="636430" indent="-636430">
              <a:buFont typeface="Arial" panose="020B0604020202020204" pitchFamily="34" charset="0"/>
              <a:buChar char="•"/>
            </a:pPr>
            <a:r>
              <a:rPr lang="es-ES" sz="4454" dirty="0">
                <a:latin typeface="Trebuchet MS" panose="020B0603020202020204" pitchFamily="34" charset="0"/>
              </a:rPr>
              <a:t>Aumentar en un 75% la eficiencia del equipo de trabajo</a:t>
            </a:r>
          </a:p>
          <a:p>
            <a:pPr marL="636430" indent="-636430">
              <a:buFont typeface="Arial" panose="020B0604020202020204" pitchFamily="34" charset="0"/>
              <a:buChar char="•"/>
            </a:pPr>
            <a:r>
              <a:rPr lang="es-ES" sz="4454" dirty="0">
                <a:latin typeface="Trebuchet MS" panose="020B0603020202020204" pitchFamily="34" charset="0"/>
              </a:rPr>
              <a:t>Incrementar en un 301% el Retorno de la Inversión (ROI)</a:t>
            </a:r>
            <a:endParaRPr lang="es-ES" sz="4454" b="1" dirty="0">
              <a:latin typeface="Trebuchet MS" panose="020B0603020202020204" pitchFamily="34" charset="0"/>
            </a:endParaRPr>
          </a:p>
        </p:txBody>
      </p:sp>
      <p:sp>
        <p:nvSpPr>
          <p:cNvPr id="96" name="95 CuadroTexto"/>
          <p:cNvSpPr txBox="1"/>
          <p:nvPr/>
        </p:nvSpPr>
        <p:spPr>
          <a:xfrm>
            <a:off x="-3393073" y="27978545"/>
            <a:ext cx="18434873" cy="3948389"/>
          </a:xfrm>
          <a:prstGeom prst="rect">
            <a:avLst/>
          </a:prstGeom>
          <a:noFill/>
        </p:spPr>
        <p:txBody>
          <a:bodyPr wrap="square" rtlCol="0">
            <a:spAutoFit/>
          </a:bodyPr>
          <a:lstStyle/>
          <a:p>
            <a:r>
              <a:rPr lang="es-AR" sz="2784" dirty="0">
                <a:latin typeface="Trebuchet MS" pitchFamily="34" charset="0"/>
              </a:rPr>
              <a:t>¹”¿Quiénes lo utilizan?” </a:t>
            </a:r>
          </a:p>
          <a:p>
            <a:r>
              <a:rPr lang="es-AR" sz="2784" dirty="0">
                <a:latin typeface="Trebuchet MS" pitchFamily="34" charset="0"/>
              </a:rPr>
              <a:t>Recuperado de www.designthinking.es/</a:t>
            </a:r>
          </a:p>
          <a:p>
            <a:r>
              <a:rPr lang="es-AR" sz="2784" dirty="0">
                <a:latin typeface="Trebuchet MS" pitchFamily="34" charset="0"/>
              </a:rPr>
              <a:t>² “Etapas del proceso”.</a:t>
            </a:r>
          </a:p>
          <a:p>
            <a:r>
              <a:rPr lang="es-AR" sz="2784" dirty="0">
                <a:latin typeface="Trebuchet MS" pitchFamily="34" charset="0"/>
              </a:rPr>
              <a:t>Recuperado de www.designthinking.es/</a:t>
            </a:r>
          </a:p>
          <a:p>
            <a:r>
              <a:rPr lang="es-AR" sz="2784" dirty="0">
                <a:latin typeface="Trebuchet MS" pitchFamily="34" charset="0"/>
              </a:rPr>
              <a:t>³ “¿Qué es el </a:t>
            </a:r>
            <a:r>
              <a:rPr lang="es-AR" sz="2784" dirty="0" err="1">
                <a:latin typeface="Trebuchet MS" pitchFamily="34" charset="0"/>
              </a:rPr>
              <a:t>Design</a:t>
            </a:r>
            <a:r>
              <a:rPr lang="es-AR" sz="2784" dirty="0">
                <a:latin typeface="Trebuchet MS" pitchFamily="34" charset="0"/>
              </a:rPr>
              <a:t> </a:t>
            </a:r>
            <a:r>
              <a:rPr lang="es-AR" sz="2784" dirty="0" err="1">
                <a:latin typeface="Trebuchet MS" pitchFamily="34" charset="0"/>
              </a:rPr>
              <a:t>Thinking</a:t>
            </a:r>
            <a:r>
              <a:rPr lang="es-AR" sz="2784" dirty="0">
                <a:latin typeface="Trebuchet MS" pitchFamily="34" charset="0"/>
              </a:rPr>
              <a:t>?”</a:t>
            </a:r>
          </a:p>
          <a:p>
            <a:r>
              <a:rPr lang="es-AR" sz="2784" dirty="0">
                <a:latin typeface="Trebuchet MS" pitchFamily="34" charset="0"/>
              </a:rPr>
              <a:t>Recuperado del curso de </a:t>
            </a:r>
            <a:r>
              <a:rPr lang="es-AR" sz="2784" dirty="0" err="1">
                <a:latin typeface="Trebuchet MS" pitchFamily="34" charset="0"/>
              </a:rPr>
              <a:t>Platzi</a:t>
            </a:r>
            <a:r>
              <a:rPr lang="es-AR" sz="2784" dirty="0">
                <a:latin typeface="Trebuchet MS" pitchFamily="34" charset="0"/>
              </a:rPr>
              <a:t> https://platzi.com/clases/1210-design-thinking/9831-que-es-design-thinking/</a:t>
            </a:r>
          </a:p>
          <a:p>
            <a:r>
              <a:rPr lang="es-AR" sz="2784" dirty="0">
                <a:latin typeface="Trebuchet MS" pitchFamily="34" charset="0"/>
              </a:rPr>
              <a:t>⁴ “</a:t>
            </a:r>
            <a:r>
              <a:rPr lang="es-ES" sz="2784" dirty="0">
                <a:latin typeface="Trebuchet MS" pitchFamily="34" charset="0"/>
              </a:rPr>
              <a:t>Qué tipo de empresas trabajan con </a:t>
            </a:r>
            <a:r>
              <a:rPr lang="es-ES" sz="2784" dirty="0" err="1">
                <a:latin typeface="Trebuchet MS" pitchFamily="34" charset="0"/>
              </a:rPr>
              <a:t>Design</a:t>
            </a:r>
            <a:r>
              <a:rPr lang="es-ES" sz="2784" dirty="0">
                <a:latin typeface="Trebuchet MS" pitchFamily="34" charset="0"/>
              </a:rPr>
              <a:t> </a:t>
            </a:r>
            <a:r>
              <a:rPr lang="es-ES" sz="2784" dirty="0" err="1">
                <a:latin typeface="Trebuchet MS" pitchFamily="34" charset="0"/>
              </a:rPr>
              <a:t>Thinking</a:t>
            </a:r>
            <a:r>
              <a:rPr lang="es-ES" sz="2784" dirty="0">
                <a:latin typeface="Trebuchet MS" pitchFamily="34" charset="0"/>
              </a:rPr>
              <a:t> y cuáles son los beneficios concretos</a:t>
            </a:r>
            <a:r>
              <a:rPr lang="es-AR" sz="2784" dirty="0">
                <a:latin typeface="Trebuchet MS" pitchFamily="34" charset="0"/>
              </a:rPr>
              <a:t>”.</a:t>
            </a:r>
          </a:p>
          <a:p>
            <a:r>
              <a:rPr lang="es-AR" sz="2784" dirty="0">
                <a:latin typeface="Trebuchet MS" pitchFamily="34" charset="0"/>
              </a:rPr>
              <a:t>Extraído de https://www.digitalhouse.com/ar/noticias/que-tipo-de-empresas-trabajan-con-design-thinking-y-cuales-son-los-beneficios-concretos-diseno</a:t>
            </a:r>
          </a:p>
        </p:txBody>
      </p:sp>
      <p:pic>
        <p:nvPicPr>
          <p:cNvPr id="59" name="Imagen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4767883" y="7939579"/>
            <a:ext cx="11581135" cy="941236"/>
          </a:xfrm>
          <a:prstGeom prst="rect">
            <a:avLst/>
          </a:prstGeom>
          <a:noFill/>
          <a:ln>
            <a:noFill/>
          </a:ln>
        </p:spPr>
      </p:pic>
      <p:pic>
        <p:nvPicPr>
          <p:cNvPr id="72" name="Imagen 53">
            <a:extLst>
              <a:ext uri="{FF2B5EF4-FFF2-40B4-BE49-F238E27FC236}">
                <a16:creationId xmlns:a16="http://schemas.microsoft.com/office/drawing/2014/main" id="{26B6706E-C260-42E0-A2C9-6411323D43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11851864" y="6515944"/>
            <a:ext cx="684187" cy="654066"/>
          </a:xfrm>
          <a:prstGeom prst="rect">
            <a:avLst/>
          </a:prstGeom>
        </p:spPr>
      </p:pic>
      <p:pic>
        <p:nvPicPr>
          <p:cNvPr id="78" name="Imagen 53">
            <a:extLst>
              <a:ext uri="{FF2B5EF4-FFF2-40B4-BE49-F238E27FC236}">
                <a16:creationId xmlns:a16="http://schemas.microsoft.com/office/drawing/2014/main" id="{90717AFB-2D4B-452D-99E7-9F514A5CF1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11825378" y="7814447"/>
            <a:ext cx="684187" cy="654066"/>
          </a:xfrm>
          <a:prstGeom prst="rect">
            <a:avLst/>
          </a:prstGeom>
        </p:spPr>
      </p:pic>
      <p:pic>
        <p:nvPicPr>
          <p:cNvPr id="80" name="Imagen 53">
            <a:extLst>
              <a:ext uri="{FF2B5EF4-FFF2-40B4-BE49-F238E27FC236}">
                <a16:creationId xmlns:a16="http://schemas.microsoft.com/office/drawing/2014/main" id="{8F04D1B7-F389-4776-BA2D-67A23B0911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6773" t="9108" r="17633" b="15720"/>
          <a:stretch/>
        </p:blipFill>
        <p:spPr>
          <a:xfrm>
            <a:off x="-11780961" y="10895811"/>
            <a:ext cx="684187" cy="654066"/>
          </a:xfrm>
          <a:prstGeom prst="rect">
            <a:avLst/>
          </a:prstGeom>
        </p:spPr>
      </p:pic>
      <p:sp>
        <p:nvSpPr>
          <p:cNvPr id="81" name="CuadroTexto 51">
            <a:extLst>
              <a:ext uri="{FF2B5EF4-FFF2-40B4-BE49-F238E27FC236}">
                <a16:creationId xmlns:a16="http://schemas.microsoft.com/office/drawing/2014/main" id="{E021E98B-2A9D-4DFB-AD3D-30BBECF7BD5C}"/>
              </a:ext>
            </a:extLst>
          </p:cNvPr>
          <p:cNvSpPr txBox="1"/>
          <p:nvPr/>
        </p:nvSpPr>
        <p:spPr>
          <a:xfrm>
            <a:off x="-12368675" y="24050977"/>
            <a:ext cx="17624374" cy="2834109"/>
          </a:xfrm>
          <a:prstGeom prst="rect">
            <a:avLst/>
          </a:prstGeom>
          <a:noFill/>
        </p:spPr>
        <p:txBody>
          <a:bodyPr wrap="square" rtlCol="0">
            <a:spAutoFit/>
          </a:bodyPr>
          <a:lstStyle/>
          <a:p>
            <a:pPr marL="636430" indent="-636430">
              <a:buFont typeface="Arial" panose="020B0604020202020204" pitchFamily="34" charset="0"/>
              <a:buChar char="•"/>
            </a:pPr>
            <a:r>
              <a:rPr lang="es-ES" sz="4454" dirty="0">
                <a:latin typeface="Trebuchet MS" panose="020B0603020202020204" pitchFamily="34" charset="0"/>
              </a:rPr>
              <a:t>71% de mejorar la cultura de trabajo</a:t>
            </a:r>
          </a:p>
          <a:p>
            <a:pPr marL="636430" indent="-636430">
              <a:buFont typeface="Arial" panose="020B0604020202020204" pitchFamily="34" charset="0"/>
              <a:buChar char="•"/>
            </a:pPr>
            <a:r>
              <a:rPr lang="es-ES" sz="4454" dirty="0">
                <a:latin typeface="Trebuchet MS" panose="020B0603020202020204" pitchFamily="34" charset="0"/>
              </a:rPr>
              <a:t>69% de eficiencia en los procesos de innovación1</a:t>
            </a:r>
          </a:p>
          <a:p>
            <a:pPr marL="636430" indent="-636430">
              <a:buFont typeface="Arial" panose="020B0604020202020204" pitchFamily="34" charset="0"/>
              <a:buChar char="•"/>
            </a:pPr>
            <a:r>
              <a:rPr lang="es-ES" sz="4454" dirty="0">
                <a:latin typeface="Trebuchet MS" panose="020B0603020202020204" pitchFamily="34" charset="0"/>
              </a:rPr>
              <a:t>8% de disminución de los costos</a:t>
            </a:r>
          </a:p>
          <a:p>
            <a:pPr marL="636430" indent="-636430">
              <a:buFont typeface="Arial" panose="020B0604020202020204" pitchFamily="34" charset="0"/>
              <a:buChar char="•"/>
            </a:pPr>
            <a:r>
              <a:rPr lang="es-ES" sz="4454" dirty="0">
                <a:latin typeface="Trebuchet MS" panose="020B0603020202020204" pitchFamily="34" charset="0"/>
              </a:rPr>
              <a:t>29% de aumento en la ventas.</a:t>
            </a:r>
            <a:r>
              <a:rPr lang="es-ES" sz="4454" baseline="30000" dirty="0">
                <a:latin typeface="Trebuchet MS" panose="020B0603020202020204" pitchFamily="34" charset="0"/>
              </a:rPr>
              <a:t>[4]</a:t>
            </a:r>
            <a:endParaRPr lang="es-ES" sz="4454" b="1" dirty="0">
              <a:latin typeface="Trebuchet MS" panose="020B0603020202020204" pitchFamily="34" charset="0"/>
            </a:endParaRPr>
          </a:p>
        </p:txBody>
      </p:sp>
      <p:sp>
        <p:nvSpPr>
          <p:cNvPr id="82" name="CuadroTexto 50">
            <a:extLst>
              <a:ext uri="{FF2B5EF4-FFF2-40B4-BE49-F238E27FC236}">
                <a16:creationId xmlns:a16="http://schemas.microsoft.com/office/drawing/2014/main" id="{2BD018DB-C384-41AD-8085-314DC98D650B}"/>
              </a:ext>
            </a:extLst>
          </p:cNvPr>
          <p:cNvSpPr txBox="1"/>
          <p:nvPr/>
        </p:nvSpPr>
        <p:spPr>
          <a:xfrm>
            <a:off x="-12368193" y="21943536"/>
            <a:ext cx="17567068" cy="2148665"/>
          </a:xfrm>
          <a:prstGeom prst="rect">
            <a:avLst/>
          </a:prstGeom>
          <a:noFill/>
        </p:spPr>
        <p:txBody>
          <a:bodyPr wrap="square" rtlCol="0">
            <a:spAutoFit/>
          </a:bodyPr>
          <a:lstStyle/>
          <a:p>
            <a:r>
              <a:rPr lang="es-ES" sz="4454" dirty="0">
                <a:latin typeface="Trebuchet MS" panose="020B0603020202020204" pitchFamily="34" charset="0"/>
              </a:rPr>
              <a:t>De acuerdo a un estudio publicado por la universidad de Stanford y </a:t>
            </a:r>
            <a:r>
              <a:rPr lang="en-US" sz="4454" dirty="0">
                <a:latin typeface="Trebuchet MS" panose="020B0603020202020204" pitchFamily="34" charset="0"/>
              </a:rPr>
              <a:t>y </a:t>
            </a:r>
            <a:r>
              <a:rPr lang="en-US" sz="4454" dirty="0" err="1">
                <a:latin typeface="Trebuchet MS" panose="020B0603020202020204" pitchFamily="34" charset="0"/>
              </a:rPr>
              <a:t>Hasso</a:t>
            </a:r>
            <a:r>
              <a:rPr lang="en-US" sz="4454" dirty="0">
                <a:latin typeface="Trebuchet MS" panose="020B0603020202020204" pitchFamily="34" charset="0"/>
              </a:rPr>
              <a:t> Plattner Institute </a:t>
            </a:r>
            <a:r>
              <a:rPr lang="en-US" sz="4454" dirty="0" err="1">
                <a:latin typeface="Trebuchet MS" panose="020B0603020202020204" pitchFamily="34" charset="0"/>
              </a:rPr>
              <a:t>quienes</a:t>
            </a:r>
            <a:r>
              <a:rPr lang="en-US" sz="4454" dirty="0">
                <a:latin typeface="Trebuchet MS" panose="020B0603020202020204" pitchFamily="34" charset="0"/>
              </a:rPr>
              <a:t> </a:t>
            </a:r>
            <a:r>
              <a:rPr lang="en-US" sz="4454" dirty="0" err="1">
                <a:latin typeface="Trebuchet MS" panose="020B0603020202020204" pitchFamily="34" charset="0"/>
              </a:rPr>
              <a:t>implementaron</a:t>
            </a:r>
            <a:r>
              <a:rPr lang="en-US" sz="4454" dirty="0">
                <a:latin typeface="Trebuchet MS" panose="020B0603020202020204" pitchFamily="34" charset="0"/>
              </a:rPr>
              <a:t> </a:t>
            </a:r>
            <a:r>
              <a:rPr lang="en-US" sz="4454" dirty="0" err="1">
                <a:latin typeface="Trebuchet MS" panose="020B0603020202020204" pitchFamily="34" charset="0"/>
              </a:rPr>
              <a:t>esta</a:t>
            </a:r>
            <a:r>
              <a:rPr lang="en-US" sz="4454" dirty="0">
                <a:latin typeface="Trebuchet MS" panose="020B0603020202020204" pitchFamily="34" charset="0"/>
              </a:rPr>
              <a:t> </a:t>
            </a:r>
            <a:r>
              <a:rPr lang="en-US" sz="4454" dirty="0" err="1">
                <a:latin typeface="Trebuchet MS" panose="020B0603020202020204" pitchFamily="34" charset="0"/>
              </a:rPr>
              <a:t>metodologia</a:t>
            </a:r>
            <a:r>
              <a:rPr lang="en-US" sz="4454" dirty="0">
                <a:latin typeface="Trebuchet MS" panose="020B0603020202020204" pitchFamily="34" charset="0"/>
              </a:rPr>
              <a:t> </a:t>
            </a:r>
            <a:r>
              <a:rPr lang="en-US" sz="4454" dirty="0" err="1">
                <a:latin typeface="Trebuchet MS" panose="020B0603020202020204" pitchFamily="34" charset="0"/>
              </a:rPr>
              <a:t>lograron</a:t>
            </a:r>
            <a:r>
              <a:rPr lang="en-US" sz="4454" dirty="0">
                <a:latin typeface="Trebuchet MS" panose="020B0603020202020204" pitchFamily="34" charset="0"/>
              </a:rPr>
              <a:t>:</a:t>
            </a:r>
            <a:endParaRPr lang="es-AR" sz="4454" dirty="0">
              <a:latin typeface="Trebuchet MS" panose="020B0603020202020204" pitchFamily="34" charset="0"/>
            </a:endParaRPr>
          </a:p>
        </p:txBody>
      </p:sp>
      <p:sp>
        <p:nvSpPr>
          <p:cNvPr id="47" name="CuadroTexto 24">
            <a:extLst>
              <a:ext uri="{FF2B5EF4-FFF2-40B4-BE49-F238E27FC236}">
                <a16:creationId xmlns:a16="http://schemas.microsoft.com/office/drawing/2014/main" id="{C322CB35-D16C-4E9C-9A12-C919C3DC7A38}"/>
              </a:ext>
            </a:extLst>
          </p:cNvPr>
          <p:cNvSpPr txBox="1"/>
          <p:nvPr/>
        </p:nvSpPr>
        <p:spPr>
          <a:xfrm>
            <a:off x="11214541" y="3384717"/>
            <a:ext cx="11329136" cy="10512621"/>
          </a:xfrm>
          <a:prstGeom prst="rect">
            <a:avLst/>
          </a:prstGeom>
          <a:noFill/>
        </p:spPr>
        <p:txBody>
          <a:bodyPr wrap="square" rtlCol="0">
            <a:spAutoFit/>
          </a:bodyPr>
          <a:lstStyle/>
          <a:p>
            <a:r>
              <a:rPr lang="es-AR" sz="4232" b="1" dirty="0">
                <a:latin typeface="Trebuchet MS" panose="020B0603020202020204" pitchFamily="34" charset="0"/>
              </a:rPr>
              <a:t>Empatía</a:t>
            </a:r>
            <a:r>
              <a:rPr lang="es-AR" sz="4232" dirty="0">
                <a:latin typeface="Trebuchet MS" panose="020B0603020202020204" pitchFamily="34" charset="0"/>
              </a:rPr>
              <a:t>: Se empieza haciendo foco en lo que las personas NECESITAN y los problemas que desean resolver.</a:t>
            </a:r>
          </a:p>
          <a:p>
            <a:endParaRPr lang="es-AR" sz="4232" dirty="0">
              <a:latin typeface="Trebuchet MS" panose="020B0603020202020204" pitchFamily="34" charset="0"/>
            </a:endParaRPr>
          </a:p>
          <a:p>
            <a:r>
              <a:rPr lang="es-AR" sz="4232" b="1" dirty="0">
                <a:latin typeface="Trebuchet MS" panose="020B0603020202020204" pitchFamily="34" charset="0"/>
              </a:rPr>
              <a:t>Fuera de la caja: </a:t>
            </a:r>
            <a:r>
              <a:rPr lang="es-AR" sz="4232" dirty="0">
                <a:latin typeface="Trebuchet MS" panose="020B0603020202020204" pitchFamily="34" charset="0"/>
              </a:rPr>
              <a:t>El mirar de forma diferente y encontrar soluciones alternas a las ya existentes es muy estimulado en este proceso.</a:t>
            </a:r>
          </a:p>
          <a:p>
            <a:endParaRPr lang="es-AR" sz="4232" dirty="0">
              <a:latin typeface="Trebuchet MS" panose="020B0603020202020204" pitchFamily="34" charset="0"/>
            </a:endParaRPr>
          </a:p>
          <a:p>
            <a:r>
              <a:rPr lang="es-AR" sz="4232" b="1" dirty="0">
                <a:latin typeface="Trebuchet MS" panose="020B0603020202020204" pitchFamily="34" charset="0"/>
              </a:rPr>
              <a:t>Experimentación</a:t>
            </a:r>
            <a:r>
              <a:rPr lang="es-AR" sz="4232" dirty="0">
                <a:latin typeface="Trebuchet MS" panose="020B0603020202020204" pitchFamily="34" charset="0"/>
              </a:rPr>
              <a:t>: Prototipado como actividad fundamental, aprendiendo de los fallos en etapas tempranas del proceso.</a:t>
            </a:r>
          </a:p>
          <a:p>
            <a:endParaRPr lang="es-AR" sz="4232" dirty="0">
              <a:latin typeface="Trebuchet MS" panose="020B0603020202020204" pitchFamily="34" charset="0"/>
            </a:endParaRPr>
          </a:p>
          <a:p>
            <a:r>
              <a:rPr lang="es-AR" sz="4232" b="1" dirty="0">
                <a:latin typeface="Trebuchet MS" panose="020B0603020202020204" pitchFamily="34" charset="0"/>
              </a:rPr>
              <a:t>Iteración</a:t>
            </a:r>
            <a:r>
              <a:rPr lang="es-AR" sz="4232" dirty="0">
                <a:latin typeface="Trebuchet MS" panose="020B0603020202020204" pitchFamily="34" charset="0"/>
              </a:rPr>
              <a:t>: Cumplir con un flujo de entender-hacer-aprender para maximizar las chances de obtener resultados favorables.</a:t>
            </a:r>
            <a:r>
              <a:rPr lang="es-AR" sz="4232" baseline="30000" dirty="0">
                <a:latin typeface="Trebuchet MS" panose="020B0603020202020204" pitchFamily="34" charset="0"/>
              </a:rPr>
              <a:t>[3]</a:t>
            </a:r>
            <a:endParaRPr lang="es-AR" sz="4232" dirty="0">
              <a:latin typeface="Trebuchet MS" panose="020B0603020202020204" pitchFamily="34" charset="0"/>
            </a:endParaRPr>
          </a:p>
        </p:txBody>
      </p:sp>
      <p:sp>
        <p:nvSpPr>
          <p:cNvPr id="48" name="CuadroTexto 24">
            <a:extLst>
              <a:ext uri="{FF2B5EF4-FFF2-40B4-BE49-F238E27FC236}">
                <a16:creationId xmlns:a16="http://schemas.microsoft.com/office/drawing/2014/main" id="{450D6692-6D35-4193-A1E0-5139DCD427B3}"/>
              </a:ext>
            </a:extLst>
          </p:cNvPr>
          <p:cNvSpPr txBox="1"/>
          <p:nvPr/>
        </p:nvSpPr>
        <p:spPr>
          <a:xfrm>
            <a:off x="-3998959" y="4958544"/>
            <a:ext cx="14021674" cy="9602629"/>
          </a:xfrm>
          <a:prstGeom prst="rect">
            <a:avLst/>
          </a:prstGeom>
          <a:noFill/>
        </p:spPr>
        <p:txBody>
          <a:bodyPr wrap="square" rtlCol="0">
            <a:spAutoFit/>
          </a:bodyPr>
          <a:lstStyle/>
          <a:p>
            <a:r>
              <a:rPr lang="es-ES" sz="4120" b="1" dirty="0">
                <a:latin typeface="Trebuchet MS" panose="020B0603020202020204" pitchFamily="34" charset="0"/>
              </a:rPr>
              <a:t>Empatizar:</a:t>
            </a:r>
            <a:r>
              <a:rPr lang="es-ES" sz="4120" dirty="0">
                <a:latin typeface="Trebuchet MS" panose="020B0603020202020204" pitchFamily="34" charset="0"/>
              </a:rPr>
              <a:t> Quien hace uso de este proceso debe ser capaz de ponerse en la piel de las personas para generar soluciones acordes a sus realidades.</a:t>
            </a:r>
            <a:endParaRPr lang="es-ES" sz="4120" b="1" dirty="0">
              <a:latin typeface="Trebuchet MS" panose="020B0603020202020204" pitchFamily="34" charset="0"/>
            </a:endParaRPr>
          </a:p>
          <a:p>
            <a:r>
              <a:rPr lang="es-ES" sz="4120" b="1" dirty="0">
                <a:latin typeface="Trebuchet MS" panose="020B0603020202020204" pitchFamily="34" charset="0"/>
              </a:rPr>
              <a:t>Definir : </a:t>
            </a:r>
            <a:r>
              <a:rPr lang="es-ES" sz="4120" dirty="0">
                <a:latin typeface="Trebuchet MS" panose="020B0603020202020204" pitchFamily="34" charset="0"/>
              </a:rPr>
              <a:t>Aquí se criba la información recopilada en la fase empática para conservar lo que realmente aporte valor, se identifican problemas con soluciones clave.</a:t>
            </a:r>
            <a:endParaRPr lang="es-ES" sz="4120" b="1" dirty="0">
              <a:latin typeface="Trebuchet MS" panose="020B0603020202020204" pitchFamily="34" charset="0"/>
            </a:endParaRPr>
          </a:p>
          <a:p>
            <a:r>
              <a:rPr lang="es-ES" sz="4120" b="1" dirty="0">
                <a:latin typeface="Trebuchet MS" panose="020B0603020202020204" pitchFamily="34" charset="0"/>
              </a:rPr>
              <a:t>Idear: </a:t>
            </a:r>
            <a:r>
              <a:rPr lang="es-ES" sz="4120" dirty="0">
                <a:latin typeface="Trebuchet MS" panose="020B0603020202020204" pitchFamily="34" charset="0"/>
              </a:rPr>
              <a:t>Consiste en generar un gran número de opciones eliminando juicios de valor y estimulando el pensamiento expansivo.</a:t>
            </a:r>
            <a:endParaRPr lang="es-ES" sz="4120" b="1" dirty="0">
              <a:latin typeface="Trebuchet MS" panose="020B0603020202020204" pitchFamily="34" charset="0"/>
            </a:endParaRPr>
          </a:p>
          <a:p>
            <a:r>
              <a:rPr lang="es-ES" sz="4120" b="1" dirty="0">
                <a:latin typeface="Trebuchet MS" panose="020B0603020202020204" pitchFamily="34" charset="0"/>
              </a:rPr>
              <a:t>Prototipar:</a:t>
            </a:r>
            <a:r>
              <a:rPr lang="es-ES" sz="4120" dirty="0">
                <a:latin typeface="Trebuchet MS" panose="020B0603020202020204" pitchFamily="34" charset="0"/>
              </a:rPr>
              <a:t> Materialización de las ideas que ayudan a visualizar posibles soluciones, evidenciando puntos a mejorar para llegar al resultado deseado.</a:t>
            </a:r>
          </a:p>
          <a:p>
            <a:r>
              <a:rPr lang="es-ES" sz="4120" b="1" dirty="0">
                <a:latin typeface="Trebuchet MS" panose="020B0603020202020204" pitchFamily="34" charset="0"/>
              </a:rPr>
              <a:t>Testear: </a:t>
            </a:r>
            <a:r>
              <a:rPr lang="es-ES" sz="4120" dirty="0">
                <a:latin typeface="Trebuchet MS" panose="020B0603020202020204" pitchFamily="34" charset="0"/>
              </a:rPr>
              <a:t>Se realizan pruebas de prototipos junto a los usuarios involucrados, esta fase es el pilar de la evolución continua de nuestra idea.</a:t>
            </a:r>
            <a:r>
              <a:rPr lang="es-ES" sz="4120" baseline="30000" dirty="0">
                <a:latin typeface="Trebuchet MS" panose="020B0603020202020204" pitchFamily="34" charset="0"/>
              </a:rPr>
              <a:t>[2]</a:t>
            </a:r>
            <a:endParaRPr lang="es-ES" sz="2227" dirty="0">
              <a:latin typeface="Trebuchet MS" panose="020B0603020202020204" pitchFamily="34" charset="0"/>
            </a:endParaRPr>
          </a:p>
        </p:txBody>
      </p:sp>
      <p:pic>
        <p:nvPicPr>
          <p:cNvPr id="49" name="Imagen 58">
            <a:extLst>
              <a:ext uri="{FF2B5EF4-FFF2-40B4-BE49-F238E27FC236}">
                <a16:creationId xmlns:a16="http://schemas.microsoft.com/office/drawing/2014/main" id="{68D2E668-5506-4F0E-9D83-32089A973E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0010080" y="7943453"/>
            <a:ext cx="11581135" cy="941236"/>
          </a:xfrm>
          <a:prstGeom prst="rect">
            <a:avLst/>
          </a:prstGeom>
          <a:noFill/>
          <a:ln>
            <a:noFill/>
          </a:ln>
        </p:spPr>
      </p:pic>
      <p:pic>
        <p:nvPicPr>
          <p:cNvPr id="3" name="Imagen 2">
            <a:extLst>
              <a:ext uri="{FF2B5EF4-FFF2-40B4-BE49-F238E27FC236}">
                <a16:creationId xmlns:a16="http://schemas.microsoft.com/office/drawing/2014/main" id="{812677FA-3FD9-461C-834D-ED128FC3E349}"/>
              </a:ext>
            </a:extLst>
          </p:cNvPr>
          <p:cNvPicPr>
            <a:picLocks noChangeAspect="1"/>
          </p:cNvPicPr>
          <p:nvPr/>
        </p:nvPicPr>
        <p:blipFill>
          <a:blip r:embed="rId5"/>
          <a:stretch>
            <a:fillRect/>
          </a:stretch>
        </p:blipFill>
        <p:spPr>
          <a:xfrm>
            <a:off x="15128991" y="28073406"/>
            <a:ext cx="3701828" cy="3701828"/>
          </a:xfrm>
          <a:prstGeom prst="rect">
            <a:avLst/>
          </a:prstGeom>
        </p:spPr>
      </p:pic>
      <p:pic>
        <p:nvPicPr>
          <p:cNvPr id="12" name="Imagen 11">
            <a:extLst>
              <a:ext uri="{FF2B5EF4-FFF2-40B4-BE49-F238E27FC236}">
                <a16:creationId xmlns:a16="http://schemas.microsoft.com/office/drawing/2014/main" id="{B799F756-DD80-4294-B51D-01CBE864DA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8029" y="-7558970"/>
            <a:ext cx="13583495" cy="9364657"/>
          </a:xfrm>
          <a:prstGeom prst="rect">
            <a:avLst/>
          </a:prstGeom>
        </p:spPr>
      </p:pic>
    </p:spTree>
    <p:extLst>
      <p:ext uri="{BB962C8B-B14F-4D97-AF65-F5344CB8AC3E}">
        <p14:creationId xmlns:p14="http://schemas.microsoft.com/office/powerpoint/2010/main" val="83368686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1277</TotalTime>
  <Words>708</Words>
  <Application>Microsoft Office PowerPoint</Application>
  <PresentationFormat>Personalizado</PresentationFormat>
  <Paragraphs>56</Paragraphs>
  <Slides>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Arial</vt:lpstr>
      <vt:lpstr>Calibri</vt:lpstr>
      <vt:lpstr>Calibri Light</vt:lpstr>
      <vt:lpstr>Century</vt:lpstr>
      <vt:lpstr>Century Gothic</vt:lpstr>
      <vt:lpstr>Franklin Gothic Demi Cond</vt:lpstr>
      <vt:lpstr>Trebuchet MS</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Lucia Okamoto</dc:creator>
  <cp:lastModifiedBy>facu mallia</cp:lastModifiedBy>
  <cp:revision>127</cp:revision>
  <dcterms:created xsi:type="dcterms:W3CDTF">2019-06-19T12:01:54Z</dcterms:created>
  <dcterms:modified xsi:type="dcterms:W3CDTF">2019-11-08T12:40:13Z</dcterms:modified>
</cp:coreProperties>
</file>