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Lst>
  <p:sldSz cx="32399288" cy="43200638"/>
  <p:notesSz cx="6858000" cy="9144000"/>
  <p:defaultTextStyle>
    <a:defPPr>
      <a:defRPr lang="en-US"/>
    </a:defPPr>
    <a:lvl1pPr marL="0" algn="l" defTabSz="457162" rtl="0" eaLnBrk="1" latinLnBrk="0" hangingPunct="1">
      <a:defRPr sz="1800" kern="1200">
        <a:solidFill>
          <a:schemeClr val="tx1"/>
        </a:solidFill>
        <a:latin typeface="+mn-lt"/>
        <a:ea typeface="+mn-ea"/>
        <a:cs typeface="+mn-cs"/>
      </a:defRPr>
    </a:lvl1pPr>
    <a:lvl2pPr marL="457162" algn="l" defTabSz="457162" rtl="0" eaLnBrk="1" latinLnBrk="0" hangingPunct="1">
      <a:defRPr sz="1800" kern="1200">
        <a:solidFill>
          <a:schemeClr val="tx1"/>
        </a:solidFill>
        <a:latin typeface="+mn-lt"/>
        <a:ea typeface="+mn-ea"/>
        <a:cs typeface="+mn-cs"/>
      </a:defRPr>
    </a:lvl2pPr>
    <a:lvl3pPr marL="914325" algn="l" defTabSz="457162" rtl="0" eaLnBrk="1" latinLnBrk="0" hangingPunct="1">
      <a:defRPr sz="1800" kern="1200">
        <a:solidFill>
          <a:schemeClr val="tx1"/>
        </a:solidFill>
        <a:latin typeface="+mn-lt"/>
        <a:ea typeface="+mn-ea"/>
        <a:cs typeface="+mn-cs"/>
      </a:defRPr>
    </a:lvl3pPr>
    <a:lvl4pPr marL="1371487" algn="l" defTabSz="457162" rtl="0" eaLnBrk="1" latinLnBrk="0" hangingPunct="1">
      <a:defRPr sz="1800" kern="1200">
        <a:solidFill>
          <a:schemeClr val="tx1"/>
        </a:solidFill>
        <a:latin typeface="+mn-lt"/>
        <a:ea typeface="+mn-ea"/>
        <a:cs typeface="+mn-cs"/>
      </a:defRPr>
    </a:lvl4pPr>
    <a:lvl5pPr marL="1828650" algn="l" defTabSz="457162" rtl="0" eaLnBrk="1" latinLnBrk="0" hangingPunct="1">
      <a:defRPr sz="1800" kern="1200">
        <a:solidFill>
          <a:schemeClr val="tx1"/>
        </a:solidFill>
        <a:latin typeface="+mn-lt"/>
        <a:ea typeface="+mn-ea"/>
        <a:cs typeface="+mn-cs"/>
      </a:defRPr>
    </a:lvl5pPr>
    <a:lvl6pPr marL="2285811" algn="l" defTabSz="457162" rtl="0" eaLnBrk="1" latinLnBrk="0" hangingPunct="1">
      <a:defRPr sz="1800" kern="1200">
        <a:solidFill>
          <a:schemeClr val="tx1"/>
        </a:solidFill>
        <a:latin typeface="+mn-lt"/>
        <a:ea typeface="+mn-ea"/>
        <a:cs typeface="+mn-cs"/>
      </a:defRPr>
    </a:lvl6pPr>
    <a:lvl7pPr marL="2742974" algn="l" defTabSz="457162" rtl="0" eaLnBrk="1" latinLnBrk="0" hangingPunct="1">
      <a:defRPr sz="1800" kern="1200">
        <a:solidFill>
          <a:schemeClr val="tx1"/>
        </a:solidFill>
        <a:latin typeface="+mn-lt"/>
        <a:ea typeface="+mn-ea"/>
        <a:cs typeface="+mn-cs"/>
      </a:defRPr>
    </a:lvl7pPr>
    <a:lvl8pPr marL="3200136" algn="l" defTabSz="457162" rtl="0" eaLnBrk="1" latinLnBrk="0" hangingPunct="1">
      <a:defRPr sz="1800" kern="1200">
        <a:solidFill>
          <a:schemeClr val="tx1"/>
        </a:solidFill>
        <a:latin typeface="+mn-lt"/>
        <a:ea typeface="+mn-ea"/>
        <a:cs typeface="+mn-cs"/>
      </a:defRPr>
    </a:lvl8pPr>
    <a:lvl9pPr marL="3657299" algn="l" defTabSz="45716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440"/>
    <a:srgbClr val="063656"/>
    <a:srgbClr val="2E1B63"/>
    <a:srgbClr val="3AB010"/>
    <a:srgbClr val="71EE44"/>
    <a:srgbClr val="D2047F"/>
    <a:srgbClr val="5D214D"/>
    <a:srgbClr val="EFC1FB"/>
    <a:srgbClr val="DBD3FF"/>
    <a:srgbClr val="3A5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84" y="-5502"/>
      </p:cViewPr>
      <p:guideLst>
        <p:guide orient="horz" pos="13606"/>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9"/>
            <a:ext cx="27539395" cy="15040222"/>
          </a:xfrm>
        </p:spPr>
        <p:txBody>
          <a:bodyPr anchor="b"/>
          <a:lstStyle>
            <a:lvl1pPr algn="ctr">
              <a:defRPr sz="21259"/>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049911" y="22690339"/>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CBCA0E-5F70-4836-8C01-C267CE4C59B9}" type="datetimeFigureOut">
              <a:rPr lang="es-AR" smtClean="0"/>
              <a:pPr/>
              <a:t>7/11/2019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395744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CBCA0E-5F70-4836-8C01-C267CE4C59B9}" type="datetimeFigureOut">
              <a:rPr lang="es-AR" smtClean="0"/>
              <a:pPr/>
              <a:t>7/11/2019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6717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CBCA0E-5F70-4836-8C01-C267CE4C59B9}" type="datetimeFigureOut">
              <a:rPr lang="es-AR" smtClean="0"/>
              <a:pPr/>
              <a:t>7/11/2019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137958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CBCA0E-5F70-4836-8C01-C267CE4C59B9}" type="datetimeFigureOut">
              <a:rPr lang="es-AR" smtClean="0"/>
              <a:pPr/>
              <a:t>7/11/2019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96137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CBCA0E-5F70-4836-8C01-C267CE4C59B9}" type="datetimeFigureOut">
              <a:rPr lang="es-AR" smtClean="0"/>
              <a:pPr/>
              <a:t>7/11/2019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136176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227452" y="11500170"/>
            <a:ext cx="13769697" cy="2741040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6402141" y="11500170"/>
            <a:ext cx="13769697" cy="2741040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CBCA0E-5F70-4836-8C01-C267CE4C59B9}" type="datetimeFigureOut">
              <a:rPr lang="es-AR" smtClean="0"/>
              <a:pPr/>
              <a:t>7/11/2019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310734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676" y="10590161"/>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s-ES"/>
              <a:t>Editar el estilo de texto del patrón</a:t>
            </a:r>
          </a:p>
        </p:txBody>
      </p:sp>
      <p:sp>
        <p:nvSpPr>
          <p:cNvPr id="4" name="Content Placeholder 3"/>
          <p:cNvSpPr>
            <a:spLocks noGrp="1"/>
          </p:cNvSpPr>
          <p:nvPr>
            <p:ph sz="half" idx="2"/>
          </p:nvPr>
        </p:nvSpPr>
        <p:spPr>
          <a:xfrm>
            <a:off x="2231676" y="15780233"/>
            <a:ext cx="13706415" cy="232103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6402143" y="10590161"/>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s-ES"/>
              <a:t>Editar el estilo de texto del patrón</a:t>
            </a:r>
          </a:p>
        </p:txBody>
      </p:sp>
      <p:sp>
        <p:nvSpPr>
          <p:cNvPr id="6" name="Content Placeholder 5"/>
          <p:cNvSpPr>
            <a:spLocks noGrp="1"/>
          </p:cNvSpPr>
          <p:nvPr>
            <p:ph sz="quarter" idx="4"/>
          </p:nvPr>
        </p:nvSpPr>
        <p:spPr>
          <a:xfrm>
            <a:off x="16402143" y="15780233"/>
            <a:ext cx="13773917" cy="232103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BCBCA0E-5F70-4836-8C01-C267CE4C59B9}" type="datetimeFigureOut">
              <a:rPr lang="es-AR" smtClean="0"/>
              <a:pPr/>
              <a:t>7/11/2019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18797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BCBCA0E-5F70-4836-8C01-C267CE4C59B9}" type="datetimeFigureOut">
              <a:rPr lang="es-AR" smtClean="0"/>
              <a:pPr/>
              <a:t>7/11/2019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320063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BCA0E-5F70-4836-8C01-C267CE4C59B9}" type="datetimeFigureOut">
              <a:rPr lang="es-AR" smtClean="0"/>
              <a:pPr/>
              <a:t>7/11/2019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109516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31672" y="2880043"/>
            <a:ext cx="10449614" cy="10080149"/>
          </a:xfrm>
        </p:spPr>
        <p:txBody>
          <a:bodyPr anchor="b"/>
          <a:lstStyle>
            <a:lvl1pPr>
              <a:defRPr sz="11338"/>
            </a:lvl1pPr>
          </a:lstStyle>
          <a:p>
            <a:r>
              <a:rPr lang="es-ES"/>
              <a:t>Haga clic para modificar el estilo de título del patrón</a:t>
            </a:r>
            <a:endParaRPr lang="en-US" dirty="0"/>
          </a:p>
        </p:txBody>
      </p:sp>
      <p:sp>
        <p:nvSpPr>
          <p:cNvPr id="3" name="Content Placeholder 2"/>
          <p:cNvSpPr>
            <a:spLocks noGrp="1"/>
          </p:cNvSpPr>
          <p:nvPr>
            <p:ph idx="1"/>
          </p:nvPr>
        </p:nvSpPr>
        <p:spPr>
          <a:xfrm>
            <a:off x="13773917" y="6220103"/>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231672" y="12960192"/>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s-ES"/>
              <a:t>Editar el estilo de texto del patrón</a:t>
            </a:r>
          </a:p>
        </p:txBody>
      </p:sp>
      <p:sp>
        <p:nvSpPr>
          <p:cNvPr id="5" name="Date Placeholder 4"/>
          <p:cNvSpPr>
            <a:spLocks noGrp="1"/>
          </p:cNvSpPr>
          <p:nvPr>
            <p:ph type="dt" sz="half" idx="10"/>
          </p:nvPr>
        </p:nvSpPr>
        <p:spPr/>
        <p:txBody>
          <a:bodyPr/>
          <a:lstStyle/>
          <a:p>
            <a:fld id="{6BCBCA0E-5F70-4836-8C01-C267CE4C59B9}" type="datetimeFigureOut">
              <a:rPr lang="es-AR" smtClean="0"/>
              <a:pPr/>
              <a:t>7/11/2019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253050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31672" y="2880043"/>
            <a:ext cx="10449614" cy="10080149"/>
          </a:xfrm>
        </p:spPr>
        <p:txBody>
          <a:bodyPr anchor="b"/>
          <a:lstStyle>
            <a:lvl1pPr>
              <a:defRPr sz="11338"/>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73917" y="6220103"/>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231672" y="12960192"/>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s-ES"/>
              <a:t>Editar el estilo de texto del patrón</a:t>
            </a:r>
          </a:p>
        </p:txBody>
      </p:sp>
      <p:sp>
        <p:nvSpPr>
          <p:cNvPr id="5" name="Date Placeholder 4"/>
          <p:cNvSpPr>
            <a:spLocks noGrp="1"/>
          </p:cNvSpPr>
          <p:nvPr>
            <p:ph type="dt" sz="half" idx="10"/>
          </p:nvPr>
        </p:nvSpPr>
        <p:spPr/>
        <p:txBody>
          <a:bodyPr/>
          <a:lstStyle/>
          <a:p>
            <a:fld id="{6BCBCA0E-5F70-4836-8C01-C267CE4C59B9}" type="datetimeFigureOut">
              <a:rPr lang="es-AR" smtClean="0"/>
              <a:pPr/>
              <a:t>7/11/2019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6CE0F1-6623-4308-85C2-2E069352181B}" type="slidenum">
              <a:rPr lang="es-AR" smtClean="0"/>
              <a:pPr/>
              <a:t>‹#›</a:t>
            </a:fld>
            <a:endParaRPr lang="es-AR"/>
          </a:p>
        </p:txBody>
      </p:sp>
    </p:spTree>
    <p:extLst>
      <p:ext uri="{BB962C8B-B14F-4D97-AF65-F5344CB8AC3E}">
        <p14:creationId xmlns:p14="http://schemas.microsoft.com/office/powerpoint/2010/main" val="382864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6BCBCA0E-5F70-4836-8C01-C267CE4C59B9}" type="datetimeFigureOut">
              <a:rPr lang="es-AR" smtClean="0"/>
              <a:pPr/>
              <a:t>7/11/2019</a:t>
            </a:fld>
            <a:endParaRPr lang="es-A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22881998"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4C6CE0F1-6623-4308-85C2-2E069352181B}" type="slidenum">
              <a:rPr lang="es-AR" smtClean="0"/>
              <a:pPr/>
              <a:t>‹#›</a:t>
            </a:fld>
            <a:endParaRPr lang="es-AR"/>
          </a:p>
        </p:txBody>
      </p:sp>
    </p:spTree>
    <p:extLst>
      <p:ext uri="{BB962C8B-B14F-4D97-AF65-F5344CB8AC3E}">
        <p14:creationId xmlns:p14="http://schemas.microsoft.com/office/powerpoint/2010/main" val="1191930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ángulo 55"/>
          <p:cNvSpPr/>
          <p:nvPr/>
        </p:nvSpPr>
        <p:spPr>
          <a:xfrm>
            <a:off x="0" y="28304448"/>
            <a:ext cx="32399288" cy="1091095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 name="Rectángulo 3"/>
          <p:cNvSpPr/>
          <p:nvPr/>
        </p:nvSpPr>
        <p:spPr>
          <a:xfrm>
            <a:off x="0" y="0"/>
            <a:ext cx="32399288" cy="7200000"/>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p:cNvSpPr/>
          <p:nvPr/>
        </p:nvSpPr>
        <p:spPr>
          <a:xfrm>
            <a:off x="0" y="562557"/>
            <a:ext cx="32408252" cy="1785104"/>
          </a:xfrm>
          <a:prstGeom prst="rect">
            <a:avLst/>
          </a:prstGeom>
        </p:spPr>
        <p:txBody>
          <a:bodyPr wrap="square">
            <a:spAutoFit/>
          </a:bodyPr>
          <a:lstStyle/>
          <a:p>
            <a:pPr algn="ctr"/>
            <a:r>
              <a:rPr lang="es-AR" sz="11000" dirty="0">
                <a:solidFill>
                  <a:schemeClr val="bg1"/>
                </a:solidFill>
                <a:latin typeface="Franklin Gothic Demi Cond" panose="020B0706030402020204" pitchFamily="34" charset="0"/>
              </a:rPr>
              <a:t>QUE Y COMO DEL DESING THINKING </a:t>
            </a:r>
          </a:p>
        </p:txBody>
      </p:sp>
      <p:sp>
        <p:nvSpPr>
          <p:cNvPr id="6" name="CuadroTexto 5"/>
          <p:cNvSpPr txBox="1"/>
          <p:nvPr/>
        </p:nvSpPr>
        <p:spPr>
          <a:xfrm>
            <a:off x="-8964" y="2446488"/>
            <a:ext cx="32417216" cy="1754326"/>
          </a:xfrm>
          <a:prstGeom prst="rect">
            <a:avLst/>
          </a:prstGeom>
          <a:noFill/>
        </p:spPr>
        <p:txBody>
          <a:bodyPr wrap="square" rtlCol="0">
            <a:spAutoFit/>
          </a:bodyPr>
          <a:lstStyle/>
          <a:p>
            <a:pPr algn="ctr"/>
            <a:r>
              <a:rPr lang="it-IT" sz="3600" b="1" dirty="0">
                <a:solidFill>
                  <a:schemeClr val="bg1"/>
                </a:solidFill>
                <a:latin typeface="Century Gothic" panose="020B0502020202020204" pitchFamily="34" charset="0"/>
              </a:rPr>
              <a:t>Autores</a:t>
            </a:r>
            <a:r>
              <a:rPr lang="it-IT" sz="3600" dirty="0">
                <a:solidFill>
                  <a:schemeClr val="bg1"/>
                </a:solidFill>
                <a:latin typeface="Century Gothic" panose="020B0502020202020204" pitchFamily="34" charset="0"/>
              </a:rPr>
              <a:t>: Cabrera Gaston – Diharce Lautaro - Mallia Facundo – Soria Tamara – Vottero Gaston </a:t>
            </a:r>
            <a:r>
              <a:rPr lang="it-IT" sz="3600" b="1" dirty="0">
                <a:solidFill>
                  <a:schemeClr val="bg1"/>
                </a:solidFill>
                <a:latin typeface="Century Gothic" panose="020B0502020202020204" pitchFamily="34" charset="0"/>
              </a:rPr>
              <a:t>(GRUPO 6)</a:t>
            </a:r>
          </a:p>
          <a:p>
            <a:pPr algn="ctr"/>
            <a:r>
              <a:rPr lang="it-IT" sz="3600" b="1" dirty="0">
                <a:solidFill>
                  <a:schemeClr val="bg1"/>
                </a:solidFill>
                <a:latin typeface="Century Gothic" panose="020B0502020202020204" pitchFamily="34" charset="0"/>
              </a:rPr>
              <a:t>Cátedra de Ingeniería de Software – Curso 4K02 – Ciclo Lectivo 2019</a:t>
            </a:r>
          </a:p>
          <a:p>
            <a:pPr algn="ctr"/>
            <a:r>
              <a:rPr lang="it-IT" sz="3600" b="1" dirty="0">
                <a:solidFill>
                  <a:schemeClr val="bg1"/>
                </a:solidFill>
                <a:latin typeface="Century Gothic" panose="020B0502020202020204" pitchFamily="34" charset="0"/>
              </a:rPr>
              <a:t>Lugar de trabajo</a:t>
            </a:r>
            <a:r>
              <a:rPr lang="it-IT" sz="3600" dirty="0">
                <a:solidFill>
                  <a:schemeClr val="bg1"/>
                </a:solidFill>
                <a:latin typeface="Century Gothic" panose="020B0502020202020204" pitchFamily="34" charset="0"/>
              </a:rPr>
              <a:t>: Universidad Tecnológica Nacional – Facultad Regional Córdoba</a:t>
            </a:r>
          </a:p>
        </p:txBody>
      </p:sp>
      <p:cxnSp>
        <p:nvCxnSpPr>
          <p:cNvPr id="7" name="Conector recto 6"/>
          <p:cNvCxnSpPr/>
          <p:nvPr/>
        </p:nvCxnSpPr>
        <p:spPr>
          <a:xfrm flipV="1">
            <a:off x="0" y="5660148"/>
            <a:ext cx="32408252" cy="26438"/>
          </a:xfrm>
          <a:prstGeom prst="line">
            <a:avLst/>
          </a:prstGeom>
          <a:ln w="76200">
            <a:solidFill>
              <a:schemeClr val="bg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 name="Conector recto 7"/>
          <p:cNvCxnSpPr/>
          <p:nvPr/>
        </p:nvCxnSpPr>
        <p:spPr>
          <a:xfrm>
            <a:off x="0" y="5184526"/>
            <a:ext cx="32408252" cy="46344"/>
          </a:xfrm>
          <a:prstGeom prst="line">
            <a:avLst/>
          </a:prstGeom>
          <a:ln w="76200">
            <a:solidFill>
              <a:schemeClr val="bg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9" name="Rectángulo 8"/>
          <p:cNvSpPr/>
          <p:nvPr/>
        </p:nvSpPr>
        <p:spPr>
          <a:xfrm>
            <a:off x="0" y="6223429"/>
            <a:ext cx="32399288" cy="10538043"/>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1" name="Rectángulo 20"/>
          <p:cNvSpPr/>
          <p:nvPr/>
        </p:nvSpPr>
        <p:spPr>
          <a:xfrm>
            <a:off x="0" y="16708665"/>
            <a:ext cx="32399288" cy="11601159"/>
          </a:xfrm>
          <a:prstGeom prst="rect">
            <a:avLst/>
          </a:prstGeom>
          <a:solidFill>
            <a:srgbClr val="142440"/>
          </a:solidFill>
          <a:ln>
            <a:solidFill>
              <a:srgbClr val="142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2" name="Rectángulo 21"/>
          <p:cNvSpPr/>
          <p:nvPr/>
        </p:nvSpPr>
        <p:spPr>
          <a:xfrm>
            <a:off x="292461" y="16970553"/>
            <a:ext cx="7536070" cy="109800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Rectángulo 30"/>
          <p:cNvSpPr/>
          <p:nvPr/>
        </p:nvSpPr>
        <p:spPr>
          <a:xfrm>
            <a:off x="3277129" y="6530389"/>
            <a:ext cx="8406703" cy="1421127"/>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CuadroTexto 9"/>
          <p:cNvSpPr txBox="1"/>
          <p:nvPr/>
        </p:nvSpPr>
        <p:spPr>
          <a:xfrm>
            <a:off x="3494443" y="6466779"/>
            <a:ext cx="7975105" cy="1631216"/>
          </a:xfrm>
          <a:prstGeom prst="rect">
            <a:avLst/>
          </a:prstGeom>
          <a:noFill/>
          <a:effectLst>
            <a:glow rad="228600">
              <a:schemeClr val="accent2">
                <a:satMod val="175000"/>
                <a:alpha val="40000"/>
              </a:schemeClr>
            </a:glow>
          </a:effectLst>
        </p:spPr>
        <p:txBody>
          <a:bodyPr wrap="square" rtlCol="0">
            <a:spAutoFit/>
          </a:bodyPr>
          <a:lstStyle/>
          <a:p>
            <a:pPr algn="ctr"/>
            <a:r>
              <a:rPr lang="es-ES" sz="10000" dirty="0">
                <a:solidFill>
                  <a:schemeClr val="accent2">
                    <a:lumMod val="20000"/>
                    <a:lumOff val="80000"/>
                  </a:schemeClr>
                </a:solidFill>
                <a:latin typeface="Franklin Gothic Demi Cond" panose="020B0706030402020204" pitchFamily="34" charset="0"/>
              </a:rPr>
              <a:t>INTRODUCCIÓN</a:t>
            </a:r>
            <a:endParaRPr lang="es-AR" sz="10000" dirty="0">
              <a:solidFill>
                <a:schemeClr val="accent2">
                  <a:lumMod val="20000"/>
                  <a:lumOff val="80000"/>
                </a:schemeClr>
              </a:solidFill>
              <a:latin typeface="Franklin Gothic Demi Cond" panose="020B0706030402020204" pitchFamily="34" charset="0"/>
            </a:endParaRPr>
          </a:p>
        </p:txBody>
      </p:sp>
      <p:sp>
        <p:nvSpPr>
          <p:cNvPr id="33" name="CuadroTexto 32"/>
          <p:cNvSpPr txBox="1"/>
          <p:nvPr/>
        </p:nvSpPr>
        <p:spPr>
          <a:xfrm>
            <a:off x="3280986" y="8224718"/>
            <a:ext cx="8371288" cy="8217634"/>
          </a:xfrm>
          <a:prstGeom prst="rect">
            <a:avLst/>
          </a:prstGeom>
          <a:noFill/>
        </p:spPr>
        <p:txBody>
          <a:bodyPr wrap="square" rtlCol="0">
            <a:spAutoFit/>
          </a:bodyPr>
          <a:lstStyle/>
          <a:p>
            <a:r>
              <a:rPr lang="es-ES" sz="4400" dirty="0"/>
              <a:t>Según Tim Brown, actual CEO de IDEO, el </a:t>
            </a:r>
            <a:r>
              <a:rPr lang="es-ES" sz="4400" dirty="0" err="1"/>
              <a:t>Design</a:t>
            </a:r>
            <a:r>
              <a:rPr lang="es-ES" sz="4400" dirty="0"/>
              <a:t> </a:t>
            </a:r>
            <a:r>
              <a:rPr lang="es-ES" sz="4400" dirty="0" err="1"/>
              <a:t>Thinking</a:t>
            </a:r>
            <a:r>
              <a:rPr lang="es-ES" sz="4400" dirty="0"/>
              <a:t> </a:t>
            </a:r>
            <a:r>
              <a:rPr lang="es-ES" sz="4400" b="1" dirty="0"/>
              <a:t>“Es una disciplina que usa la sensibilidad y métodos de los diseñadores para hacer coincidir las necesidades de las personas con lo que es tecnológicamente factible y con lo que una estrategia viable de negocios puede convertir en valor para el cliente, así como en una gran oportunidad para el mercado”.</a:t>
            </a:r>
            <a:endParaRPr lang="es-AR" sz="4400" b="1" dirty="0">
              <a:latin typeface="Trebuchet MS" panose="020B0603020202020204" pitchFamily="34" charset="0"/>
            </a:endParaRPr>
          </a:p>
        </p:txBody>
      </p:sp>
      <p:sp>
        <p:nvSpPr>
          <p:cNvPr id="34" name="CuadroTexto 33"/>
          <p:cNvSpPr txBox="1"/>
          <p:nvPr/>
        </p:nvSpPr>
        <p:spPr>
          <a:xfrm rot="2549479">
            <a:off x="16509482" y="6791972"/>
            <a:ext cx="10756786" cy="10855451"/>
          </a:xfrm>
          <a:prstGeom prst="rect">
            <a:avLst/>
          </a:prstGeom>
          <a:noFill/>
          <a:ln>
            <a:noFill/>
          </a:ln>
          <a:effectLst>
            <a:glow rad="228600">
              <a:schemeClr val="accent2">
                <a:satMod val="175000"/>
                <a:alpha val="40000"/>
              </a:schemeClr>
            </a:glow>
          </a:effectLst>
        </p:spPr>
        <p:txBody>
          <a:bodyPr wrap="square" rtlCol="0">
            <a:prstTxWarp prst="textArchUp">
              <a:avLst>
                <a:gd name="adj" fmla="val 6409439"/>
              </a:avLst>
            </a:prstTxWarp>
            <a:spAutoFit/>
          </a:bodyPr>
          <a:lstStyle/>
          <a:p>
            <a:pPr algn="ctr"/>
            <a:r>
              <a:rPr lang="es-AR" sz="7200" b="1" dirty="0">
                <a:solidFill>
                  <a:schemeClr val="accent1"/>
                </a:solidFill>
                <a:latin typeface="Century" panose="02040604050505020304" pitchFamily="18" charset="0"/>
              </a:rPr>
              <a:t>FOCO DEL DESIGN THINKING</a:t>
            </a:r>
          </a:p>
        </p:txBody>
      </p:sp>
      <p:sp>
        <p:nvSpPr>
          <p:cNvPr id="37" name="Rectángulo 36"/>
          <p:cNvSpPr/>
          <p:nvPr/>
        </p:nvSpPr>
        <p:spPr>
          <a:xfrm>
            <a:off x="576756" y="17178706"/>
            <a:ext cx="6073147" cy="1228054"/>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38" name="CuadroTexto 37"/>
          <p:cNvSpPr txBox="1"/>
          <p:nvPr/>
        </p:nvSpPr>
        <p:spPr>
          <a:xfrm>
            <a:off x="576756" y="16974697"/>
            <a:ext cx="6058560" cy="1477328"/>
          </a:xfrm>
          <a:prstGeom prst="rect">
            <a:avLst/>
          </a:prstGeom>
          <a:noFill/>
          <a:effectLst>
            <a:glow rad="228600">
              <a:schemeClr val="accent2">
                <a:satMod val="175000"/>
                <a:alpha val="40000"/>
              </a:schemeClr>
            </a:glow>
          </a:effectLst>
        </p:spPr>
        <p:txBody>
          <a:bodyPr wrap="square" rtlCol="0">
            <a:spAutoFit/>
          </a:bodyPr>
          <a:lstStyle/>
          <a:p>
            <a:pPr algn="ctr"/>
            <a:r>
              <a:rPr lang="es-ES" sz="9000" dirty="0">
                <a:solidFill>
                  <a:schemeClr val="accent4">
                    <a:lumMod val="20000"/>
                    <a:lumOff val="80000"/>
                  </a:schemeClr>
                </a:solidFill>
                <a:latin typeface="Franklin Gothic Demi Cond" panose="020B0706030402020204" pitchFamily="34" charset="0"/>
              </a:rPr>
              <a:t>OBJETIVOS</a:t>
            </a:r>
            <a:endParaRPr lang="es-AR" sz="9000" dirty="0">
              <a:solidFill>
                <a:schemeClr val="accent4">
                  <a:lumMod val="20000"/>
                  <a:lumOff val="80000"/>
                </a:schemeClr>
              </a:solidFill>
              <a:latin typeface="Franklin Gothic Demi Cond" panose="020B0706030402020204" pitchFamily="34" charset="0"/>
            </a:endParaRPr>
          </a:p>
        </p:txBody>
      </p:sp>
      <p:sp>
        <p:nvSpPr>
          <p:cNvPr id="40" name="CuadroTexto 39"/>
          <p:cNvSpPr txBox="1"/>
          <p:nvPr/>
        </p:nvSpPr>
        <p:spPr>
          <a:xfrm>
            <a:off x="1383668" y="18845918"/>
            <a:ext cx="6148301" cy="8279190"/>
          </a:xfrm>
          <a:prstGeom prst="rect">
            <a:avLst/>
          </a:prstGeom>
        </p:spPr>
        <p:txBody>
          <a:bodyPr wrap="square" rtlCol="0">
            <a:spAutoFit/>
          </a:bodyPr>
          <a:lstStyle/>
          <a:p>
            <a:r>
              <a:rPr lang="es-ES" sz="3800" dirty="0">
                <a:latin typeface="Trebuchet MS" panose="020B0603020202020204" pitchFamily="34" charset="0"/>
              </a:rPr>
              <a:t>Generar empatiza e interacciones activas entre el equipo</a:t>
            </a:r>
          </a:p>
          <a:p>
            <a:r>
              <a:rPr lang="es-ES" sz="3800" dirty="0">
                <a:latin typeface="Trebuchet MS" panose="020B0603020202020204" pitchFamily="34" charset="0"/>
              </a:rPr>
              <a:t>Generar innovación de manera ágil y sistemática.</a:t>
            </a:r>
          </a:p>
          <a:p>
            <a:r>
              <a:rPr lang="es-ES" sz="3800" dirty="0">
                <a:latin typeface="Trebuchet MS" panose="020B0603020202020204" pitchFamily="34" charset="0"/>
              </a:rPr>
              <a:t>Solucionar problemas creativamente, centrándonos en las necesidades de las personas</a:t>
            </a:r>
          </a:p>
          <a:p>
            <a:r>
              <a:rPr lang="es-ES" sz="3800" dirty="0">
                <a:latin typeface="Trebuchet MS" panose="020B0603020202020204" pitchFamily="34" charset="0"/>
              </a:rPr>
              <a:t>Entrenar el proceso de búsqueda, descubrimiento y validación de clientes con prototipos</a:t>
            </a:r>
            <a:endParaRPr lang="es-AR" sz="3800" dirty="0">
              <a:latin typeface="Trebuchet MS" panose="020B0603020202020204" pitchFamily="34" charset="0"/>
            </a:endParaRPr>
          </a:p>
        </p:txBody>
      </p:sp>
      <p:pic>
        <p:nvPicPr>
          <p:cNvPr id="54" name="Imagen 53"/>
          <p:cNvPicPr>
            <a:picLocks noChangeAspect="1"/>
          </p:cNvPicPr>
          <p:nvPr/>
        </p:nvPicPr>
        <p:blipFill rotWithShape="1">
          <a:blip r:embed="rId2" cstate="print">
            <a:extLst>
              <a:ext uri="{28A0092B-C50C-407E-A947-70E740481C1C}">
                <a14:useLocalDpi xmlns:a14="http://schemas.microsoft.com/office/drawing/2010/main" val="0"/>
              </a:ext>
            </a:extLst>
          </a:blip>
          <a:srcRect l="26773" t="9108" r="17633" b="15720"/>
          <a:stretch/>
        </p:blipFill>
        <p:spPr>
          <a:xfrm>
            <a:off x="766485" y="18938988"/>
            <a:ext cx="614397" cy="587348"/>
          </a:xfrm>
          <a:prstGeom prst="rect">
            <a:avLst/>
          </a:prstGeom>
        </p:spPr>
      </p:pic>
      <p:sp>
        <p:nvSpPr>
          <p:cNvPr id="62" name="Rectángulo 61"/>
          <p:cNvSpPr/>
          <p:nvPr/>
        </p:nvSpPr>
        <p:spPr>
          <a:xfrm>
            <a:off x="17014719" y="28670208"/>
            <a:ext cx="8390165" cy="1421127"/>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63" name="CuadroTexto 62"/>
          <p:cNvSpPr txBox="1"/>
          <p:nvPr/>
        </p:nvSpPr>
        <p:spPr>
          <a:xfrm>
            <a:off x="17160854" y="28571999"/>
            <a:ext cx="8046924" cy="1631216"/>
          </a:xfrm>
          <a:prstGeom prst="rect">
            <a:avLst/>
          </a:prstGeom>
          <a:noFill/>
          <a:effectLst>
            <a:glow rad="228600">
              <a:schemeClr val="accent2">
                <a:satMod val="175000"/>
                <a:alpha val="40000"/>
              </a:schemeClr>
            </a:glow>
          </a:effectLst>
        </p:spPr>
        <p:txBody>
          <a:bodyPr wrap="square" rtlCol="0">
            <a:spAutoFit/>
          </a:bodyPr>
          <a:lstStyle/>
          <a:p>
            <a:pPr algn="ctr"/>
            <a:r>
              <a:rPr lang="es-ES" sz="10000" dirty="0">
                <a:solidFill>
                  <a:schemeClr val="accent1">
                    <a:lumMod val="40000"/>
                    <a:lumOff val="60000"/>
                  </a:schemeClr>
                </a:solidFill>
                <a:latin typeface="Franklin Gothic Demi Cond" panose="020B0706030402020204" pitchFamily="34" charset="0"/>
              </a:rPr>
              <a:t>CONCLUSIONES</a:t>
            </a:r>
            <a:endParaRPr lang="es-AR" sz="10000" dirty="0">
              <a:solidFill>
                <a:schemeClr val="accent1">
                  <a:lumMod val="40000"/>
                  <a:lumOff val="60000"/>
                </a:schemeClr>
              </a:solidFill>
              <a:latin typeface="Franklin Gothic Demi Cond" panose="020B0706030402020204" pitchFamily="34" charset="0"/>
            </a:endParaRPr>
          </a:p>
        </p:txBody>
      </p:sp>
      <p:sp>
        <p:nvSpPr>
          <p:cNvPr id="66" name="Rectángulo 65"/>
          <p:cNvSpPr/>
          <p:nvPr/>
        </p:nvSpPr>
        <p:spPr>
          <a:xfrm>
            <a:off x="-4100" y="39215399"/>
            <a:ext cx="32408252" cy="398523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Flecha izquierda 70"/>
          <p:cNvSpPr/>
          <p:nvPr/>
        </p:nvSpPr>
        <p:spPr>
          <a:xfrm>
            <a:off x="25668514" y="40259182"/>
            <a:ext cx="6721062" cy="1921967"/>
          </a:xfrm>
          <a:prstGeom prst="leftArrow">
            <a:avLst>
              <a:gd name="adj1" fmla="val 50000"/>
              <a:gd name="adj2" fmla="val 9878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CuadroTexto 73"/>
          <p:cNvSpPr txBox="1"/>
          <p:nvPr/>
        </p:nvSpPr>
        <p:spPr>
          <a:xfrm>
            <a:off x="28277801" y="40866222"/>
            <a:ext cx="4081449" cy="707886"/>
          </a:xfrm>
          <a:prstGeom prst="rect">
            <a:avLst/>
          </a:prstGeom>
          <a:noFill/>
        </p:spPr>
        <p:txBody>
          <a:bodyPr wrap="square" rtlCol="0">
            <a:spAutoFit/>
          </a:bodyPr>
          <a:lstStyle/>
          <a:p>
            <a:pPr algn="r"/>
            <a:r>
              <a:rPr lang="es-AR" sz="2000" dirty="0">
                <a:latin typeface="Trebuchet MS" panose="020B0603020202020204" pitchFamily="34" charset="0"/>
              </a:rPr>
              <a:t>DESCARGA EL POSTER</a:t>
            </a:r>
          </a:p>
          <a:p>
            <a:pPr algn="r"/>
            <a:r>
              <a:rPr lang="es-AR" sz="2000" dirty="0">
                <a:latin typeface="Trebuchet MS" panose="020B0603020202020204" pitchFamily="34" charset="0"/>
              </a:rPr>
              <a:t>DESDE EL SIGUIENTE ENLACE</a:t>
            </a:r>
          </a:p>
        </p:txBody>
      </p:sp>
      <p:sp>
        <p:nvSpPr>
          <p:cNvPr id="75" name="CuadroTexto 74"/>
          <p:cNvSpPr txBox="1"/>
          <p:nvPr/>
        </p:nvSpPr>
        <p:spPr>
          <a:xfrm>
            <a:off x="17039070" y="30284551"/>
            <a:ext cx="14945389" cy="8710077"/>
          </a:xfrm>
          <a:prstGeom prst="rect">
            <a:avLst/>
          </a:prstGeom>
          <a:noFill/>
        </p:spPr>
        <p:txBody>
          <a:bodyPr wrap="square" rtlCol="0">
            <a:spAutoFit/>
          </a:bodyPr>
          <a:lstStyle/>
          <a:p>
            <a:r>
              <a:rPr lang="es-AR" sz="4000" dirty="0">
                <a:latin typeface="Trebuchet MS" panose="020B0603020202020204" pitchFamily="34" charset="0"/>
              </a:rPr>
              <a:t>A manera de síntesis, diremos que la metodología </a:t>
            </a:r>
            <a:r>
              <a:rPr lang="es-AR" sz="4000" dirty="0" err="1">
                <a:latin typeface="Trebuchet MS" panose="020B0603020202020204" pitchFamily="34" charset="0"/>
              </a:rPr>
              <a:t>Desing</a:t>
            </a:r>
            <a:r>
              <a:rPr lang="es-AR" sz="4000" dirty="0">
                <a:latin typeface="Trebuchet MS" panose="020B0603020202020204" pitchFamily="34" charset="0"/>
              </a:rPr>
              <a:t> </a:t>
            </a:r>
          </a:p>
          <a:p>
            <a:r>
              <a:rPr lang="es-AR" sz="4000" dirty="0">
                <a:latin typeface="Trebuchet MS" panose="020B0603020202020204" pitchFamily="34" charset="0"/>
              </a:rPr>
              <a:t>Thinking no solo provee mejoras mensurables reflejadas en parámetros estadísticos como reducciones de tiempos o retornos de inversión; sino que también se puede aprecia una mejora en la capacidad de análisis y resolución de problemas de quienes ponen en practica esta metodología tanto así como una clara mejora en el valor del producto final entregado al cliente, puesto que dicho producto estaría construido “mas a medida”, ajustado a las necesidades particulares del cliente.</a:t>
            </a:r>
          </a:p>
          <a:p>
            <a:r>
              <a:rPr lang="es-AR" sz="4000" dirty="0">
                <a:latin typeface="Trebuchet MS" panose="020B0603020202020204" pitchFamily="34" charset="0"/>
              </a:rPr>
              <a:t>El mayor inconveniente con esta practica es el </a:t>
            </a:r>
          </a:p>
          <a:p>
            <a:r>
              <a:rPr lang="es-AR" sz="4000" dirty="0">
                <a:latin typeface="Trebuchet MS" panose="020B0603020202020204" pitchFamily="34" charset="0"/>
              </a:rPr>
              <a:t>mismo que se presenta en muchos otros procesos:</a:t>
            </a:r>
          </a:p>
          <a:p>
            <a:r>
              <a:rPr lang="es-AR" sz="4000" dirty="0">
                <a:latin typeface="Trebuchet MS" panose="020B0603020202020204" pitchFamily="34" charset="0"/>
              </a:rPr>
              <a:t>la cultura que este proceso conlleva debe estar </a:t>
            </a:r>
          </a:p>
          <a:p>
            <a:r>
              <a:rPr lang="es-AR" sz="4000" dirty="0">
                <a:latin typeface="Trebuchet MS" panose="020B0603020202020204" pitchFamily="34" charset="0"/>
              </a:rPr>
              <a:t>interiorizada por quienes lo practican para sacar </a:t>
            </a:r>
          </a:p>
          <a:p>
            <a:r>
              <a:rPr lang="es-AR" sz="4000" dirty="0">
                <a:latin typeface="Trebuchet MS" panose="020B0603020202020204" pitchFamily="34" charset="0"/>
              </a:rPr>
              <a:t>el mayor partido de la misma.</a:t>
            </a:r>
          </a:p>
        </p:txBody>
      </p:sp>
      <p:pic>
        <p:nvPicPr>
          <p:cNvPr id="77" name="Imagen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37241" y="35713116"/>
            <a:ext cx="3162571" cy="2850085"/>
          </a:xfrm>
          <a:prstGeom prst="rect">
            <a:avLst/>
          </a:prstGeom>
        </p:spPr>
      </p:pic>
      <p:sp>
        <p:nvSpPr>
          <p:cNvPr id="61" name="Rectángulo 56"/>
          <p:cNvSpPr/>
          <p:nvPr/>
        </p:nvSpPr>
        <p:spPr>
          <a:xfrm>
            <a:off x="349514" y="39548618"/>
            <a:ext cx="7798619" cy="1421127"/>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76" name="CuadroTexto 57"/>
          <p:cNvSpPr txBox="1"/>
          <p:nvPr/>
        </p:nvSpPr>
        <p:spPr>
          <a:xfrm>
            <a:off x="445538" y="39551291"/>
            <a:ext cx="7587531" cy="1631216"/>
          </a:xfrm>
          <a:prstGeom prst="rect">
            <a:avLst/>
          </a:prstGeom>
          <a:noFill/>
          <a:effectLst>
            <a:glow rad="228600">
              <a:schemeClr val="accent2">
                <a:satMod val="175000"/>
                <a:alpha val="40000"/>
              </a:schemeClr>
            </a:glow>
          </a:effectLst>
        </p:spPr>
        <p:txBody>
          <a:bodyPr wrap="square" rtlCol="0">
            <a:spAutoFit/>
          </a:bodyPr>
          <a:lstStyle/>
          <a:p>
            <a:pPr algn="ctr"/>
            <a:r>
              <a:rPr lang="es-ES" sz="10000" dirty="0">
                <a:solidFill>
                  <a:schemeClr val="accent6">
                    <a:lumMod val="40000"/>
                    <a:lumOff val="60000"/>
                  </a:schemeClr>
                </a:solidFill>
                <a:latin typeface="Franklin Gothic Demi Cond" panose="020B0706030402020204" pitchFamily="34" charset="0"/>
              </a:rPr>
              <a:t>BIBLIOGRAFÍA</a:t>
            </a:r>
            <a:endParaRPr lang="es-AR" sz="10000" dirty="0">
              <a:solidFill>
                <a:schemeClr val="accent6">
                  <a:lumMod val="40000"/>
                  <a:lumOff val="60000"/>
                </a:schemeClr>
              </a:solidFill>
              <a:latin typeface="Franklin Gothic Demi Cond" panose="020B0706030402020204" pitchFamily="34" charset="0"/>
            </a:endParaRPr>
          </a:p>
        </p:txBody>
      </p:sp>
      <p:sp>
        <p:nvSpPr>
          <p:cNvPr id="79" name="Rectángulo 21"/>
          <p:cNvSpPr/>
          <p:nvPr/>
        </p:nvSpPr>
        <p:spPr>
          <a:xfrm>
            <a:off x="7828531" y="16974144"/>
            <a:ext cx="24263387" cy="10976409"/>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7" name="Rectángulo 56"/>
          <p:cNvSpPr/>
          <p:nvPr/>
        </p:nvSpPr>
        <p:spPr>
          <a:xfrm>
            <a:off x="10612300" y="17161947"/>
            <a:ext cx="6305099" cy="1268258"/>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8" name="CuadroTexto 57"/>
          <p:cNvSpPr txBox="1"/>
          <p:nvPr/>
        </p:nvSpPr>
        <p:spPr>
          <a:xfrm>
            <a:off x="10755539" y="17103985"/>
            <a:ext cx="5930467" cy="1477328"/>
          </a:xfrm>
          <a:prstGeom prst="rect">
            <a:avLst/>
          </a:prstGeom>
          <a:noFill/>
          <a:effectLst>
            <a:glow rad="228600">
              <a:schemeClr val="accent2">
                <a:satMod val="175000"/>
                <a:alpha val="40000"/>
              </a:schemeClr>
            </a:glow>
          </a:effectLst>
        </p:spPr>
        <p:txBody>
          <a:bodyPr wrap="square" rtlCol="0">
            <a:spAutoFit/>
          </a:bodyPr>
          <a:lstStyle/>
          <a:p>
            <a:pPr algn="ctr"/>
            <a:r>
              <a:rPr lang="es-ES" sz="9000" dirty="0">
                <a:solidFill>
                  <a:schemeClr val="accent4">
                    <a:lumMod val="20000"/>
                    <a:lumOff val="80000"/>
                  </a:schemeClr>
                </a:solidFill>
                <a:latin typeface="Franklin Gothic Demi Cond" panose="020B0706030402020204" pitchFamily="34" charset="0"/>
              </a:rPr>
              <a:t>DISCUSIÓN</a:t>
            </a:r>
            <a:endParaRPr lang="es-AR" sz="9000" dirty="0">
              <a:solidFill>
                <a:schemeClr val="accent4">
                  <a:lumMod val="20000"/>
                  <a:lumOff val="80000"/>
                </a:schemeClr>
              </a:solidFill>
              <a:latin typeface="Franklin Gothic Demi Cond" panose="020B0706030402020204" pitchFamily="34" charset="0"/>
            </a:endParaRPr>
          </a:p>
        </p:txBody>
      </p:sp>
      <p:sp>
        <p:nvSpPr>
          <p:cNvPr id="25" name="CuadroTexto 24"/>
          <p:cNvSpPr txBox="1"/>
          <p:nvPr/>
        </p:nvSpPr>
        <p:spPr>
          <a:xfrm>
            <a:off x="10828070" y="18581313"/>
            <a:ext cx="6349343" cy="769441"/>
          </a:xfrm>
          <a:prstGeom prst="rect">
            <a:avLst/>
          </a:prstGeom>
          <a:noFill/>
        </p:spPr>
        <p:txBody>
          <a:bodyPr wrap="square" rtlCol="0">
            <a:spAutoFit/>
          </a:bodyPr>
          <a:lstStyle/>
          <a:p>
            <a:r>
              <a:rPr lang="es-ES" sz="4400" b="1" dirty="0">
                <a:solidFill>
                  <a:schemeClr val="accent5">
                    <a:lumMod val="75000"/>
                  </a:schemeClr>
                </a:solidFill>
                <a:latin typeface="Trebuchet MS" panose="020B0603020202020204" pitchFamily="34" charset="0"/>
              </a:rPr>
              <a:t>ETAPAS DEL PROCESO</a:t>
            </a:r>
            <a:endParaRPr lang="es-AR" sz="4400" b="1" dirty="0">
              <a:solidFill>
                <a:schemeClr val="accent5">
                  <a:lumMod val="75000"/>
                </a:schemeClr>
              </a:solidFill>
              <a:latin typeface="Trebuchet MS" panose="020B0603020202020204" pitchFamily="34" charset="0"/>
            </a:endParaRPr>
          </a:p>
        </p:txBody>
      </p:sp>
      <p:sp>
        <p:nvSpPr>
          <p:cNvPr id="86" name="CuadroTexto 26"/>
          <p:cNvSpPr txBox="1"/>
          <p:nvPr/>
        </p:nvSpPr>
        <p:spPr>
          <a:xfrm>
            <a:off x="24984809" y="17142129"/>
            <a:ext cx="2627359" cy="769441"/>
          </a:xfrm>
          <a:prstGeom prst="rect">
            <a:avLst/>
          </a:prstGeom>
          <a:noFill/>
        </p:spPr>
        <p:txBody>
          <a:bodyPr wrap="square" rtlCol="0">
            <a:spAutoFit/>
          </a:bodyPr>
          <a:lstStyle/>
          <a:p>
            <a:r>
              <a:rPr lang="es-ES" sz="4400" b="1" dirty="0">
                <a:solidFill>
                  <a:schemeClr val="accent5">
                    <a:lumMod val="75000"/>
                  </a:schemeClr>
                </a:solidFill>
                <a:latin typeface="Trebuchet MS" panose="020B0603020202020204" pitchFamily="34" charset="0"/>
              </a:rPr>
              <a:t>MINDSET</a:t>
            </a:r>
          </a:p>
        </p:txBody>
      </p:sp>
      <p:pic>
        <p:nvPicPr>
          <p:cNvPr id="91" name="Imagen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278348" y="33418101"/>
            <a:ext cx="10607037" cy="914407"/>
          </a:xfrm>
          <a:prstGeom prst="rect">
            <a:avLst/>
          </a:prstGeom>
          <a:noFill/>
          <a:ln>
            <a:noFill/>
          </a:ln>
        </p:spPr>
      </p:pic>
      <p:sp>
        <p:nvSpPr>
          <p:cNvPr id="92" name="Rectángulo 47"/>
          <p:cNvSpPr/>
          <p:nvPr/>
        </p:nvSpPr>
        <p:spPr>
          <a:xfrm>
            <a:off x="349515" y="28662270"/>
            <a:ext cx="6866832" cy="1421127"/>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93" name="CuadroTexto 48"/>
          <p:cNvSpPr txBox="1"/>
          <p:nvPr/>
        </p:nvSpPr>
        <p:spPr>
          <a:xfrm>
            <a:off x="473893" y="28557225"/>
            <a:ext cx="6622875" cy="1631216"/>
          </a:xfrm>
          <a:prstGeom prst="rect">
            <a:avLst/>
          </a:prstGeom>
          <a:noFill/>
          <a:effectLst>
            <a:glow rad="228600">
              <a:schemeClr val="accent2">
                <a:satMod val="175000"/>
                <a:alpha val="40000"/>
              </a:schemeClr>
            </a:glow>
          </a:effectLst>
        </p:spPr>
        <p:txBody>
          <a:bodyPr wrap="square" rtlCol="0">
            <a:spAutoFit/>
          </a:bodyPr>
          <a:lstStyle/>
          <a:p>
            <a:pPr algn="ctr"/>
            <a:r>
              <a:rPr lang="es-ES" sz="10000" dirty="0">
                <a:solidFill>
                  <a:schemeClr val="accent1">
                    <a:lumMod val="40000"/>
                    <a:lumOff val="60000"/>
                  </a:schemeClr>
                </a:solidFill>
                <a:latin typeface="Franklin Gothic Demi Cond" panose="020B0706030402020204" pitchFamily="34" charset="0"/>
              </a:rPr>
              <a:t>RESULTADOS</a:t>
            </a:r>
            <a:endParaRPr lang="es-AR" sz="10000" dirty="0">
              <a:solidFill>
                <a:schemeClr val="accent1">
                  <a:lumMod val="40000"/>
                  <a:lumOff val="60000"/>
                </a:schemeClr>
              </a:solidFill>
              <a:latin typeface="Franklin Gothic Demi Cond" panose="020B0706030402020204" pitchFamily="34" charset="0"/>
            </a:endParaRPr>
          </a:p>
        </p:txBody>
      </p:sp>
      <p:sp>
        <p:nvSpPr>
          <p:cNvPr id="94" name="CuadroTexto 50"/>
          <p:cNvSpPr txBox="1"/>
          <p:nvPr/>
        </p:nvSpPr>
        <p:spPr>
          <a:xfrm>
            <a:off x="349514" y="30249314"/>
            <a:ext cx="15775149" cy="1323439"/>
          </a:xfrm>
          <a:prstGeom prst="rect">
            <a:avLst/>
          </a:prstGeom>
          <a:noFill/>
        </p:spPr>
        <p:txBody>
          <a:bodyPr wrap="square" rtlCol="0">
            <a:spAutoFit/>
          </a:bodyPr>
          <a:lstStyle/>
          <a:p>
            <a:r>
              <a:rPr lang="es-ES" sz="4000" dirty="0">
                <a:latin typeface="Trebuchet MS" panose="020B0603020202020204" pitchFamily="34" charset="0"/>
              </a:rPr>
              <a:t>Según datos extraídos de declaraciones realizadas por IBM implementar </a:t>
            </a:r>
            <a:r>
              <a:rPr lang="es-ES" sz="4000" dirty="0" err="1">
                <a:latin typeface="Trebuchet MS" panose="020B0603020202020204" pitchFamily="34" charset="0"/>
              </a:rPr>
              <a:t>Desing</a:t>
            </a:r>
            <a:r>
              <a:rPr lang="es-ES" sz="4000" dirty="0">
                <a:latin typeface="Trebuchet MS" panose="020B0603020202020204" pitchFamily="34" charset="0"/>
              </a:rPr>
              <a:t> </a:t>
            </a:r>
            <a:r>
              <a:rPr lang="es-ES" sz="4000" dirty="0" err="1">
                <a:latin typeface="Trebuchet MS" panose="020B0603020202020204" pitchFamily="34" charset="0"/>
              </a:rPr>
              <a:t>Thinking</a:t>
            </a:r>
            <a:r>
              <a:rPr lang="es-ES" sz="4000" dirty="0">
                <a:latin typeface="Trebuchet MS" panose="020B0603020202020204" pitchFamily="34" charset="0"/>
              </a:rPr>
              <a:t> logra:</a:t>
            </a:r>
            <a:endParaRPr lang="es-AR" sz="4000" dirty="0">
              <a:latin typeface="Trebuchet MS" panose="020B0603020202020204" pitchFamily="34" charset="0"/>
            </a:endParaRPr>
          </a:p>
        </p:txBody>
      </p:sp>
      <p:sp>
        <p:nvSpPr>
          <p:cNvPr id="95" name="CuadroTexto 51"/>
          <p:cNvSpPr txBox="1"/>
          <p:nvPr/>
        </p:nvSpPr>
        <p:spPr>
          <a:xfrm>
            <a:off x="230130" y="31634646"/>
            <a:ext cx="15826609" cy="2554545"/>
          </a:xfrm>
          <a:prstGeom prst="rect">
            <a:avLst/>
          </a:prstGeom>
          <a:noFill/>
        </p:spPr>
        <p:txBody>
          <a:bodyPr wrap="square" rtlCol="0">
            <a:spAutoFit/>
          </a:bodyPr>
          <a:lstStyle/>
          <a:p>
            <a:pPr marL="571500" indent="-571500">
              <a:buFont typeface="Arial" panose="020B0604020202020204" pitchFamily="34" charset="0"/>
              <a:buChar char="•"/>
            </a:pPr>
            <a:r>
              <a:rPr lang="es-ES" sz="4000" dirty="0">
                <a:latin typeface="Trebuchet MS" panose="020B0603020202020204" pitchFamily="34" charset="0"/>
              </a:rPr>
              <a:t>Reducir en un 50% el tiempo de salida al mercado de un producto o solución</a:t>
            </a:r>
          </a:p>
          <a:p>
            <a:pPr marL="571500" indent="-571500">
              <a:buFont typeface="Arial" panose="020B0604020202020204" pitchFamily="34" charset="0"/>
              <a:buChar char="•"/>
            </a:pPr>
            <a:r>
              <a:rPr lang="es-ES" sz="4000" dirty="0">
                <a:latin typeface="Trebuchet MS" panose="020B0603020202020204" pitchFamily="34" charset="0"/>
              </a:rPr>
              <a:t>Aumentar en un 75% la eficiencia del equipo de trabajo</a:t>
            </a:r>
          </a:p>
          <a:p>
            <a:pPr marL="571500" indent="-571500">
              <a:buFont typeface="Arial" panose="020B0604020202020204" pitchFamily="34" charset="0"/>
              <a:buChar char="•"/>
            </a:pPr>
            <a:r>
              <a:rPr lang="es-ES" sz="4000" dirty="0">
                <a:latin typeface="Trebuchet MS" panose="020B0603020202020204" pitchFamily="34" charset="0"/>
              </a:rPr>
              <a:t>Incrementar en un 301% el Retorno de la Inversión (ROI)</a:t>
            </a:r>
            <a:endParaRPr lang="es-ES" sz="4000" b="1" dirty="0">
              <a:latin typeface="Trebuchet MS" panose="020B0603020202020204" pitchFamily="34" charset="0"/>
            </a:endParaRPr>
          </a:p>
        </p:txBody>
      </p:sp>
      <p:sp>
        <p:nvSpPr>
          <p:cNvPr id="96" name="95 CuadroTexto"/>
          <p:cNvSpPr txBox="1"/>
          <p:nvPr/>
        </p:nvSpPr>
        <p:spPr>
          <a:xfrm>
            <a:off x="8352080" y="39548618"/>
            <a:ext cx="16554434" cy="3170099"/>
          </a:xfrm>
          <a:prstGeom prst="rect">
            <a:avLst/>
          </a:prstGeom>
          <a:noFill/>
        </p:spPr>
        <p:txBody>
          <a:bodyPr wrap="square" rtlCol="0">
            <a:spAutoFit/>
          </a:bodyPr>
          <a:lstStyle/>
          <a:p>
            <a:r>
              <a:rPr lang="es-AR" sz="2500" dirty="0">
                <a:solidFill>
                  <a:srgbClr val="FF0000"/>
                </a:solidFill>
                <a:latin typeface="Trebuchet MS" pitchFamily="34" charset="0"/>
              </a:rPr>
              <a:t>¹ </a:t>
            </a:r>
            <a:r>
              <a:rPr lang="es-AR" sz="2500" dirty="0" err="1">
                <a:solidFill>
                  <a:srgbClr val="FF0000"/>
                </a:solidFill>
                <a:latin typeface="Trebuchet MS" pitchFamily="34" charset="0"/>
              </a:rPr>
              <a:t>Pressman</a:t>
            </a:r>
            <a:r>
              <a:rPr lang="es-AR" sz="2500" dirty="0">
                <a:solidFill>
                  <a:srgbClr val="FF0000"/>
                </a:solidFill>
                <a:latin typeface="Trebuchet MS" pitchFamily="34" charset="0"/>
              </a:rPr>
              <a:t>, Roger. </a:t>
            </a:r>
            <a:r>
              <a:rPr lang="es-AR" sz="2500" i="1" dirty="0">
                <a:solidFill>
                  <a:srgbClr val="FF0000"/>
                </a:solidFill>
                <a:latin typeface="Trebuchet MS" pitchFamily="34" charset="0"/>
              </a:rPr>
              <a:t>Ingeniería de Software, un enfoque práctico</a:t>
            </a:r>
            <a:r>
              <a:rPr lang="es-AR" sz="2500" dirty="0">
                <a:solidFill>
                  <a:srgbClr val="FF0000"/>
                </a:solidFill>
                <a:latin typeface="Trebuchet MS" pitchFamily="34" charset="0"/>
              </a:rPr>
              <a:t>. Séptima Edición. Editorial </a:t>
            </a:r>
            <a:r>
              <a:rPr lang="es-AR" sz="2500" dirty="0" err="1">
                <a:solidFill>
                  <a:srgbClr val="FF0000"/>
                </a:solidFill>
                <a:latin typeface="Trebuchet MS" pitchFamily="34" charset="0"/>
              </a:rPr>
              <a:t>McGraw</a:t>
            </a:r>
            <a:r>
              <a:rPr lang="es-AR" sz="2500" dirty="0">
                <a:solidFill>
                  <a:srgbClr val="FF0000"/>
                </a:solidFill>
                <a:latin typeface="Trebuchet MS" pitchFamily="34" charset="0"/>
              </a:rPr>
              <a:t> Hill. Año 2010.</a:t>
            </a:r>
          </a:p>
          <a:p>
            <a:r>
              <a:rPr lang="es-AR" sz="2500" dirty="0">
                <a:latin typeface="Trebuchet MS" pitchFamily="34" charset="0"/>
              </a:rPr>
              <a:t>² Etapas del proceso.</a:t>
            </a:r>
          </a:p>
          <a:p>
            <a:r>
              <a:rPr lang="es-AR" sz="2500" dirty="0">
                <a:latin typeface="Trebuchet MS" pitchFamily="34" charset="0"/>
              </a:rPr>
              <a:t>Recuperado de www.designthinking.es/</a:t>
            </a:r>
          </a:p>
          <a:p>
            <a:r>
              <a:rPr lang="es-AR" sz="2500" dirty="0">
                <a:solidFill>
                  <a:srgbClr val="FF0000"/>
                </a:solidFill>
                <a:latin typeface="Trebuchet MS" pitchFamily="34" charset="0"/>
              </a:rPr>
              <a:t>³ Industrial Software </a:t>
            </a:r>
            <a:r>
              <a:rPr lang="es-AR" sz="2500" dirty="0" err="1">
                <a:solidFill>
                  <a:srgbClr val="FF0000"/>
                </a:solidFill>
                <a:latin typeface="Trebuchet MS" pitchFamily="34" charset="0"/>
              </a:rPr>
              <a:t>Metrics</a:t>
            </a:r>
            <a:r>
              <a:rPr lang="es-AR" sz="2500" dirty="0">
                <a:solidFill>
                  <a:srgbClr val="FF0000"/>
                </a:solidFill>
                <a:latin typeface="Trebuchet MS" pitchFamily="34" charset="0"/>
              </a:rPr>
              <a:t>: a Top-Ten </a:t>
            </a:r>
            <a:r>
              <a:rPr lang="es-AR" sz="2500" dirty="0" err="1">
                <a:solidFill>
                  <a:srgbClr val="FF0000"/>
                </a:solidFill>
                <a:latin typeface="Trebuchet MS" pitchFamily="34" charset="0"/>
              </a:rPr>
              <a:t>List</a:t>
            </a:r>
            <a:r>
              <a:rPr lang="es-AR" sz="2500" dirty="0">
                <a:solidFill>
                  <a:srgbClr val="FF0000"/>
                </a:solidFill>
                <a:latin typeface="Trebuchet MS" pitchFamily="34" charset="0"/>
              </a:rPr>
              <a:t>.</a:t>
            </a:r>
          </a:p>
          <a:p>
            <a:r>
              <a:rPr lang="es-AR" sz="2500" dirty="0">
                <a:solidFill>
                  <a:srgbClr val="FF0000"/>
                </a:solidFill>
                <a:latin typeface="Trebuchet MS" pitchFamily="34" charset="0"/>
              </a:rPr>
              <a:t>Recuperado de https://csse.usc.edu/TECHRPTS/1985/usccse85-499/usccse85-499.pdf</a:t>
            </a:r>
          </a:p>
          <a:p>
            <a:r>
              <a:rPr lang="es-AR" sz="2500" dirty="0">
                <a:latin typeface="Trebuchet MS" pitchFamily="34" charset="0"/>
              </a:rPr>
              <a:t>⁴ Algunos datos estadísticos del </a:t>
            </a:r>
            <a:r>
              <a:rPr lang="es-AR" sz="2500" dirty="0" err="1">
                <a:latin typeface="Trebuchet MS" pitchFamily="34" charset="0"/>
              </a:rPr>
              <a:t>desing</a:t>
            </a:r>
            <a:r>
              <a:rPr lang="es-AR" sz="2500" dirty="0">
                <a:latin typeface="Trebuchet MS" pitchFamily="34" charset="0"/>
              </a:rPr>
              <a:t> </a:t>
            </a:r>
            <a:r>
              <a:rPr lang="es-AR" sz="2500" dirty="0" err="1">
                <a:latin typeface="Trebuchet MS" pitchFamily="34" charset="0"/>
              </a:rPr>
              <a:t>thinking</a:t>
            </a:r>
            <a:r>
              <a:rPr lang="es-AR" sz="2500" dirty="0">
                <a:latin typeface="Trebuchet MS" pitchFamily="34" charset="0"/>
              </a:rPr>
              <a:t>.</a:t>
            </a:r>
          </a:p>
          <a:p>
            <a:r>
              <a:rPr lang="es-AR" sz="2500" dirty="0">
                <a:latin typeface="Trebuchet MS" pitchFamily="34" charset="0"/>
              </a:rPr>
              <a:t>Recuperado de https://www.digitalhouse.com/ar/noticias/que-tipo-de-empresas-trabajan-con-design-thinking-y-cuales-son-los-beneficios-concretos-diseno</a:t>
            </a:r>
          </a:p>
        </p:txBody>
      </p:sp>
      <p:pic>
        <p:nvPicPr>
          <p:cNvPr id="59" name="Imagen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5680580" y="21941471"/>
            <a:ext cx="10399808" cy="845226"/>
          </a:xfrm>
          <a:prstGeom prst="rect">
            <a:avLst/>
          </a:prstGeom>
          <a:noFill/>
          <a:ln>
            <a:noFill/>
          </a:ln>
        </p:spPr>
      </p:pic>
      <p:pic>
        <p:nvPicPr>
          <p:cNvPr id="28" name="Picture 27">
            <a:extLst>
              <a:ext uri="{FF2B5EF4-FFF2-40B4-BE49-F238E27FC236}">
                <a16:creationId xmlns:a16="http://schemas.microsoft.com/office/drawing/2014/main" id="{BAD2EF7A-566E-46D8-9608-397E79B25A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01760" y="7492758"/>
            <a:ext cx="12704759" cy="9376561"/>
          </a:xfrm>
          <a:prstGeom prst="rect">
            <a:avLst/>
          </a:prstGeom>
        </p:spPr>
      </p:pic>
      <p:pic>
        <p:nvPicPr>
          <p:cNvPr id="72" name="Imagen 53">
            <a:extLst>
              <a:ext uri="{FF2B5EF4-FFF2-40B4-BE49-F238E27FC236}">
                <a16:creationId xmlns:a16="http://schemas.microsoft.com/office/drawing/2014/main" id="{26B6706E-C260-42E0-A2C9-6411323D4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73" t="9108" r="17633" b="15720"/>
          <a:stretch/>
        </p:blipFill>
        <p:spPr>
          <a:xfrm>
            <a:off x="756123" y="20663053"/>
            <a:ext cx="614397" cy="587348"/>
          </a:xfrm>
          <a:prstGeom prst="rect">
            <a:avLst/>
          </a:prstGeom>
        </p:spPr>
      </p:pic>
      <p:pic>
        <p:nvPicPr>
          <p:cNvPr id="78" name="Imagen 53">
            <a:extLst>
              <a:ext uri="{FF2B5EF4-FFF2-40B4-BE49-F238E27FC236}">
                <a16:creationId xmlns:a16="http://schemas.microsoft.com/office/drawing/2014/main" id="{90717AFB-2D4B-452D-99E7-9F514A5CF1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73" t="9108" r="17633" b="15720"/>
          <a:stretch/>
        </p:blipFill>
        <p:spPr>
          <a:xfrm>
            <a:off x="779907" y="21829103"/>
            <a:ext cx="614397" cy="587348"/>
          </a:xfrm>
          <a:prstGeom prst="rect">
            <a:avLst/>
          </a:prstGeom>
        </p:spPr>
      </p:pic>
      <p:pic>
        <p:nvPicPr>
          <p:cNvPr id="80" name="Imagen 53">
            <a:extLst>
              <a:ext uri="{FF2B5EF4-FFF2-40B4-BE49-F238E27FC236}">
                <a16:creationId xmlns:a16="http://schemas.microsoft.com/office/drawing/2014/main" id="{8F04D1B7-F389-4776-BA2D-67A23B0911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73" t="9108" r="17633" b="15720"/>
          <a:stretch/>
        </p:blipFill>
        <p:spPr>
          <a:xfrm>
            <a:off x="819793" y="24596154"/>
            <a:ext cx="614397" cy="587348"/>
          </a:xfrm>
          <a:prstGeom prst="rect">
            <a:avLst/>
          </a:prstGeom>
        </p:spPr>
      </p:pic>
      <p:sp>
        <p:nvSpPr>
          <p:cNvPr id="81" name="CuadroTexto 51">
            <a:extLst>
              <a:ext uri="{FF2B5EF4-FFF2-40B4-BE49-F238E27FC236}">
                <a16:creationId xmlns:a16="http://schemas.microsoft.com/office/drawing/2014/main" id="{E021E98B-2A9D-4DFB-AD3D-30BBECF7BD5C}"/>
              </a:ext>
            </a:extLst>
          </p:cNvPr>
          <p:cNvSpPr txBox="1"/>
          <p:nvPr/>
        </p:nvSpPr>
        <p:spPr>
          <a:xfrm>
            <a:off x="292029" y="36021679"/>
            <a:ext cx="15826609" cy="2554545"/>
          </a:xfrm>
          <a:prstGeom prst="rect">
            <a:avLst/>
          </a:prstGeom>
          <a:noFill/>
        </p:spPr>
        <p:txBody>
          <a:bodyPr wrap="square" rtlCol="0">
            <a:spAutoFit/>
          </a:bodyPr>
          <a:lstStyle/>
          <a:p>
            <a:pPr marL="571500" indent="-571500">
              <a:buFont typeface="Arial" panose="020B0604020202020204" pitchFamily="34" charset="0"/>
              <a:buChar char="•"/>
            </a:pPr>
            <a:r>
              <a:rPr lang="es-ES" sz="4000" dirty="0">
                <a:latin typeface="Trebuchet MS" panose="020B0603020202020204" pitchFamily="34" charset="0"/>
              </a:rPr>
              <a:t>71% de mejorar la cultura de trabajo</a:t>
            </a:r>
          </a:p>
          <a:p>
            <a:pPr marL="571500" indent="-571500">
              <a:buFont typeface="Arial" panose="020B0604020202020204" pitchFamily="34" charset="0"/>
              <a:buChar char="•"/>
            </a:pPr>
            <a:r>
              <a:rPr lang="es-ES" sz="4000" dirty="0">
                <a:latin typeface="Trebuchet MS" panose="020B0603020202020204" pitchFamily="34" charset="0"/>
              </a:rPr>
              <a:t>69% de eficiencia en los procesos de innovación1</a:t>
            </a:r>
          </a:p>
          <a:p>
            <a:pPr marL="571500" indent="-571500">
              <a:buFont typeface="Arial" panose="020B0604020202020204" pitchFamily="34" charset="0"/>
              <a:buChar char="•"/>
            </a:pPr>
            <a:r>
              <a:rPr lang="es-ES" sz="4000" dirty="0">
                <a:latin typeface="Trebuchet MS" panose="020B0603020202020204" pitchFamily="34" charset="0"/>
              </a:rPr>
              <a:t>8% de disminución de los costos</a:t>
            </a:r>
          </a:p>
          <a:p>
            <a:pPr marL="571500" indent="-571500">
              <a:buFont typeface="Arial" panose="020B0604020202020204" pitchFamily="34" charset="0"/>
              <a:buChar char="•"/>
            </a:pPr>
            <a:r>
              <a:rPr lang="es-ES" sz="4000" dirty="0">
                <a:latin typeface="Trebuchet MS" panose="020B0603020202020204" pitchFamily="34" charset="0"/>
              </a:rPr>
              <a:t>29% de aumento en la ventas </a:t>
            </a:r>
            <a:r>
              <a:rPr lang="es-ES" sz="2000" b="1" dirty="0">
                <a:latin typeface="Trebuchet MS" panose="020B0603020202020204" pitchFamily="34" charset="0"/>
              </a:rPr>
              <a:t>{4}</a:t>
            </a:r>
            <a:endParaRPr lang="es-ES" sz="4000" b="1" dirty="0">
              <a:latin typeface="Trebuchet MS" panose="020B0603020202020204" pitchFamily="34" charset="0"/>
            </a:endParaRPr>
          </a:p>
        </p:txBody>
      </p:sp>
      <p:sp>
        <p:nvSpPr>
          <p:cNvPr id="82" name="CuadroTexto 50">
            <a:extLst>
              <a:ext uri="{FF2B5EF4-FFF2-40B4-BE49-F238E27FC236}">
                <a16:creationId xmlns:a16="http://schemas.microsoft.com/office/drawing/2014/main" id="{2BD018DB-C384-41AD-8085-314DC98D650B}"/>
              </a:ext>
            </a:extLst>
          </p:cNvPr>
          <p:cNvSpPr txBox="1"/>
          <p:nvPr/>
        </p:nvSpPr>
        <p:spPr>
          <a:xfrm>
            <a:off x="292461" y="34129208"/>
            <a:ext cx="15775149" cy="1938992"/>
          </a:xfrm>
          <a:prstGeom prst="rect">
            <a:avLst/>
          </a:prstGeom>
          <a:noFill/>
        </p:spPr>
        <p:txBody>
          <a:bodyPr wrap="square" rtlCol="0">
            <a:spAutoFit/>
          </a:bodyPr>
          <a:lstStyle/>
          <a:p>
            <a:r>
              <a:rPr lang="es-ES" sz="4000" dirty="0">
                <a:latin typeface="Trebuchet MS" panose="020B0603020202020204" pitchFamily="34" charset="0"/>
              </a:rPr>
              <a:t>De acuerdo a un estudio publicado por la universidad de Stanford y </a:t>
            </a:r>
            <a:r>
              <a:rPr lang="en-US" sz="4000" dirty="0">
                <a:latin typeface="Trebuchet MS" panose="020B0603020202020204" pitchFamily="34" charset="0"/>
              </a:rPr>
              <a:t>y </a:t>
            </a:r>
            <a:r>
              <a:rPr lang="en-US" sz="4000" dirty="0" err="1">
                <a:latin typeface="Trebuchet MS" panose="020B0603020202020204" pitchFamily="34" charset="0"/>
              </a:rPr>
              <a:t>Hasso</a:t>
            </a:r>
            <a:r>
              <a:rPr lang="en-US" sz="4000" dirty="0">
                <a:latin typeface="Trebuchet MS" panose="020B0603020202020204" pitchFamily="34" charset="0"/>
              </a:rPr>
              <a:t> Plattner Institute </a:t>
            </a:r>
            <a:r>
              <a:rPr lang="en-US" sz="4000" dirty="0" err="1">
                <a:latin typeface="Trebuchet MS" panose="020B0603020202020204" pitchFamily="34" charset="0"/>
              </a:rPr>
              <a:t>quienes</a:t>
            </a:r>
            <a:r>
              <a:rPr lang="en-US" sz="4000" dirty="0">
                <a:latin typeface="Trebuchet MS" panose="020B0603020202020204" pitchFamily="34" charset="0"/>
              </a:rPr>
              <a:t> </a:t>
            </a:r>
            <a:r>
              <a:rPr lang="en-US" sz="4000" dirty="0" err="1">
                <a:latin typeface="Trebuchet MS" panose="020B0603020202020204" pitchFamily="34" charset="0"/>
              </a:rPr>
              <a:t>implementaron</a:t>
            </a:r>
            <a:r>
              <a:rPr lang="en-US" sz="4000" dirty="0">
                <a:latin typeface="Trebuchet MS" panose="020B0603020202020204" pitchFamily="34" charset="0"/>
              </a:rPr>
              <a:t> </a:t>
            </a:r>
            <a:r>
              <a:rPr lang="en-US" sz="4000" dirty="0" err="1">
                <a:latin typeface="Trebuchet MS" panose="020B0603020202020204" pitchFamily="34" charset="0"/>
              </a:rPr>
              <a:t>esta</a:t>
            </a:r>
            <a:r>
              <a:rPr lang="en-US" sz="4000" dirty="0">
                <a:latin typeface="Trebuchet MS" panose="020B0603020202020204" pitchFamily="34" charset="0"/>
              </a:rPr>
              <a:t> </a:t>
            </a:r>
            <a:r>
              <a:rPr lang="en-US" sz="4000" dirty="0" err="1">
                <a:latin typeface="Trebuchet MS" panose="020B0603020202020204" pitchFamily="34" charset="0"/>
              </a:rPr>
              <a:t>metodologia</a:t>
            </a:r>
            <a:r>
              <a:rPr lang="en-US" sz="4000" dirty="0">
                <a:latin typeface="Trebuchet MS" panose="020B0603020202020204" pitchFamily="34" charset="0"/>
              </a:rPr>
              <a:t> </a:t>
            </a:r>
            <a:r>
              <a:rPr lang="en-US" sz="4000" dirty="0" err="1">
                <a:latin typeface="Trebuchet MS" panose="020B0603020202020204" pitchFamily="34" charset="0"/>
              </a:rPr>
              <a:t>lograron</a:t>
            </a:r>
            <a:r>
              <a:rPr lang="en-US" sz="4000" dirty="0">
                <a:latin typeface="Trebuchet MS" panose="020B0603020202020204" pitchFamily="34" charset="0"/>
              </a:rPr>
              <a:t>:</a:t>
            </a:r>
            <a:endParaRPr lang="es-AR" sz="4000" dirty="0">
              <a:latin typeface="Trebuchet MS" panose="020B0603020202020204" pitchFamily="34" charset="0"/>
            </a:endParaRPr>
          </a:p>
        </p:txBody>
      </p:sp>
      <p:sp>
        <p:nvSpPr>
          <p:cNvPr id="47" name="CuadroTexto 24">
            <a:extLst>
              <a:ext uri="{FF2B5EF4-FFF2-40B4-BE49-F238E27FC236}">
                <a16:creationId xmlns:a16="http://schemas.microsoft.com/office/drawing/2014/main" id="{C322CB35-D16C-4E9C-9A12-C919C3DC7A38}"/>
              </a:ext>
            </a:extLst>
          </p:cNvPr>
          <p:cNvSpPr txBox="1"/>
          <p:nvPr/>
        </p:nvSpPr>
        <p:spPr>
          <a:xfrm>
            <a:off x="21469651" y="17851225"/>
            <a:ext cx="10173514" cy="9448740"/>
          </a:xfrm>
          <a:prstGeom prst="rect">
            <a:avLst/>
          </a:prstGeom>
          <a:noFill/>
        </p:spPr>
        <p:txBody>
          <a:bodyPr wrap="square" rtlCol="0">
            <a:spAutoFit/>
          </a:bodyPr>
          <a:lstStyle/>
          <a:p>
            <a:r>
              <a:rPr lang="es-AR" sz="3800" b="1" dirty="0">
                <a:latin typeface="Trebuchet MS" panose="020B0603020202020204" pitchFamily="34" charset="0"/>
              </a:rPr>
              <a:t>Empatía</a:t>
            </a:r>
            <a:r>
              <a:rPr lang="es-AR" sz="3800" dirty="0">
                <a:latin typeface="Trebuchet MS" panose="020B0603020202020204" pitchFamily="34" charset="0"/>
              </a:rPr>
              <a:t>: Se empieza haciendo foco en lo que las personas NECESITAN y los problemas que desean resolver.</a:t>
            </a:r>
          </a:p>
          <a:p>
            <a:endParaRPr lang="es-AR" sz="3800" dirty="0">
              <a:latin typeface="Trebuchet MS" panose="020B0603020202020204" pitchFamily="34" charset="0"/>
            </a:endParaRPr>
          </a:p>
          <a:p>
            <a:r>
              <a:rPr lang="es-AR" sz="3800" b="1" dirty="0">
                <a:latin typeface="Trebuchet MS" panose="020B0603020202020204" pitchFamily="34" charset="0"/>
              </a:rPr>
              <a:t>Fuera de la caja: </a:t>
            </a:r>
            <a:r>
              <a:rPr lang="es-AR" sz="3800" dirty="0">
                <a:latin typeface="Trebuchet MS" panose="020B0603020202020204" pitchFamily="34" charset="0"/>
              </a:rPr>
              <a:t>El mirar de forma diferente y encontrar soluciones alternas a las ya existentes es muy estimulado en este proceso.</a:t>
            </a:r>
          </a:p>
          <a:p>
            <a:endParaRPr lang="es-AR" sz="3800" dirty="0">
              <a:latin typeface="Trebuchet MS" panose="020B0603020202020204" pitchFamily="34" charset="0"/>
            </a:endParaRPr>
          </a:p>
          <a:p>
            <a:r>
              <a:rPr lang="es-AR" sz="3800" b="1" dirty="0">
                <a:latin typeface="Trebuchet MS" panose="020B0603020202020204" pitchFamily="34" charset="0"/>
              </a:rPr>
              <a:t>Experimentación</a:t>
            </a:r>
            <a:r>
              <a:rPr lang="es-AR" sz="3800" dirty="0">
                <a:latin typeface="Trebuchet MS" panose="020B0603020202020204" pitchFamily="34" charset="0"/>
              </a:rPr>
              <a:t>: Prototipado como actividad fundamental, aprendiendo de los fallos en etapas tempranas del proceso.</a:t>
            </a:r>
          </a:p>
          <a:p>
            <a:endParaRPr lang="es-AR" sz="3800" dirty="0">
              <a:latin typeface="Trebuchet MS" panose="020B0603020202020204" pitchFamily="34" charset="0"/>
            </a:endParaRPr>
          </a:p>
          <a:p>
            <a:r>
              <a:rPr lang="es-AR" sz="3800" b="1" dirty="0">
                <a:latin typeface="Trebuchet MS" panose="020B0603020202020204" pitchFamily="34" charset="0"/>
              </a:rPr>
              <a:t>Iteración</a:t>
            </a:r>
            <a:r>
              <a:rPr lang="es-AR" sz="3800" dirty="0">
                <a:latin typeface="Trebuchet MS" panose="020B0603020202020204" pitchFamily="34" charset="0"/>
              </a:rPr>
              <a:t>: Cumplir con un flujo de entender-hacer-aprender para maximizar las chances de obtener resultados favorables.</a:t>
            </a:r>
          </a:p>
        </p:txBody>
      </p:sp>
      <p:sp>
        <p:nvSpPr>
          <p:cNvPr id="48" name="CuadroTexto 24">
            <a:extLst>
              <a:ext uri="{FF2B5EF4-FFF2-40B4-BE49-F238E27FC236}">
                <a16:creationId xmlns:a16="http://schemas.microsoft.com/office/drawing/2014/main" id="{450D6692-6D35-4193-A1E0-5139DCD427B3}"/>
              </a:ext>
            </a:extLst>
          </p:cNvPr>
          <p:cNvSpPr txBox="1"/>
          <p:nvPr/>
        </p:nvSpPr>
        <p:spPr>
          <a:xfrm>
            <a:off x="7807996" y="19264512"/>
            <a:ext cx="12591401" cy="8863965"/>
          </a:xfrm>
          <a:prstGeom prst="rect">
            <a:avLst/>
          </a:prstGeom>
          <a:noFill/>
        </p:spPr>
        <p:txBody>
          <a:bodyPr wrap="square" rtlCol="0">
            <a:spAutoFit/>
          </a:bodyPr>
          <a:lstStyle/>
          <a:p>
            <a:r>
              <a:rPr lang="es-ES" sz="3700" b="1" dirty="0">
                <a:latin typeface="Trebuchet MS" panose="020B0603020202020204" pitchFamily="34" charset="0"/>
              </a:rPr>
              <a:t>Empatizar:</a:t>
            </a:r>
            <a:r>
              <a:rPr lang="es-ES" sz="3700" dirty="0">
                <a:latin typeface="Trebuchet MS" panose="020B0603020202020204" pitchFamily="34" charset="0"/>
              </a:rPr>
              <a:t> Quien hace uso de este proceso debe ser capaz de ponerse en la piel de las personas para generar soluciones acordes a sus realidades.</a:t>
            </a:r>
            <a:endParaRPr lang="es-ES" sz="3700" b="1" dirty="0">
              <a:latin typeface="Trebuchet MS" panose="020B0603020202020204" pitchFamily="34" charset="0"/>
            </a:endParaRPr>
          </a:p>
          <a:p>
            <a:r>
              <a:rPr lang="es-ES" sz="3700" b="1" dirty="0">
                <a:latin typeface="Trebuchet MS" panose="020B0603020202020204" pitchFamily="34" charset="0"/>
              </a:rPr>
              <a:t>Definir : </a:t>
            </a:r>
            <a:r>
              <a:rPr lang="es-ES" sz="3700" dirty="0">
                <a:latin typeface="Trebuchet MS" panose="020B0603020202020204" pitchFamily="34" charset="0"/>
              </a:rPr>
              <a:t>Aquí se criba la información recopilada en la fase empática para conservar lo que realmente aporte valor, se identifican problemas con soluciones clave.</a:t>
            </a:r>
            <a:endParaRPr lang="es-ES" sz="3700" b="1" dirty="0">
              <a:latin typeface="Trebuchet MS" panose="020B0603020202020204" pitchFamily="34" charset="0"/>
            </a:endParaRPr>
          </a:p>
          <a:p>
            <a:r>
              <a:rPr lang="es-ES" sz="3700" b="1" dirty="0">
                <a:latin typeface="Trebuchet MS" panose="020B0603020202020204" pitchFamily="34" charset="0"/>
              </a:rPr>
              <a:t>Idear: </a:t>
            </a:r>
            <a:r>
              <a:rPr lang="es-ES" sz="3700" dirty="0">
                <a:latin typeface="Trebuchet MS" panose="020B0603020202020204" pitchFamily="34" charset="0"/>
              </a:rPr>
              <a:t>Consiste en generar un gran numero de opciones eliminando juicios de valor y estimulando el pensamiento expansivo.</a:t>
            </a:r>
            <a:endParaRPr lang="es-ES" sz="3700" b="1" dirty="0">
              <a:latin typeface="Trebuchet MS" panose="020B0603020202020204" pitchFamily="34" charset="0"/>
            </a:endParaRPr>
          </a:p>
          <a:p>
            <a:r>
              <a:rPr lang="es-ES" sz="3700" b="1" dirty="0">
                <a:latin typeface="Trebuchet MS" panose="020B0603020202020204" pitchFamily="34" charset="0"/>
              </a:rPr>
              <a:t>Prototipar:</a:t>
            </a:r>
            <a:r>
              <a:rPr lang="es-ES" sz="3700" dirty="0">
                <a:latin typeface="Trebuchet MS" panose="020B0603020202020204" pitchFamily="34" charset="0"/>
              </a:rPr>
              <a:t> Materialización de las ideas que ayudan a visualizar posibles soluciones, evidenciando puntos a mejorar para llegar al resultado deseado.</a:t>
            </a:r>
          </a:p>
          <a:p>
            <a:r>
              <a:rPr lang="es-ES" sz="3700" b="1" dirty="0">
                <a:latin typeface="Trebuchet MS" panose="020B0603020202020204" pitchFamily="34" charset="0"/>
              </a:rPr>
              <a:t>Testear: </a:t>
            </a:r>
            <a:r>
              <a:rPr lang="es-ES" sz="3700" dirty="0">
                <a:latin typeface="Trebuchet MS" panose="020B0603020202020204" pitchFamily="34" charset="0"/>
              </a:rPr>
              <a:t>Se realizan pruebas de prototipos junto a los usuarios involucrados, esta fase es el pilar de la evolución continua de nuestra idea. </a:t>
            </a:r>
            <a:r>
              <a:rPr lang="es-ES" sz="2000" dirty="0">
                <a:latin typeface="Trebuchet MS" panose="020B0603020202020204" pitchFamily="34" charset="0"/>
              </a:rPr>
              <a:t>{2}</a:t>
            </a:r>
          </a:p>
        </p:txBody>
      </p:sp>
      <p:pic>
        <p:nvPicPr>
          <p:cNvPr id="49" name="Imagen 58">
            <a:extLst>
              <a:ext uri="{FF2B5EF4-FFF2-40B4-BE49-F238E27FC236}">
                <a16:creationId xmlns:a16="http://schemas.microsoft.com/office/drawing/2014/main" id="{68D2E668-5506-4F0E-9D83-32089A973E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410036" y="21944950"/>
            <a:ext cx="10399808" cy="845226"/>
          </a:xfrm>
          <a:prstGeom prst="rect">
            <a:avLst/>
          </a:prstGeom>
          <a:noFill/>
          <a:ln>
            <a:noFill/>
          </a:ln>
        </p:spPr>
      </p:pic>
    </p:spTree>
    <p:extLst>
      <p:ext uri="{BB962C8B-B14F-4D97-AF65-F5344CB8AC3E}">
        <p14:creationId xmlns:p14="http://schemas.microsoft.com/office/powerpoint/2010/main" val="83368686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1226</TotalTime>
  <Words>703</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Century</vt:lpstr>
      <vt:lpstr>Century Gothic</vt:lpstr>
      <vt:lpstr>Franklin Gothic Demi Cond</vt:lpstr>
      <vt:lpstr>Trebuchet MS</vt:lpstr>
      <vt:lpstr>Tema de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Lucia Okamoto</dc:creator>
  <cp:lastModifiedBy>Lautaro Diharce</cp:lastModifiedBy>
  <cp:revision>121</cp:revision>
  <dcterms:created xsi:type="dcterms:W3CDTF">2019-06-19T12:01:54Z</dcterms:created>
  <dcterms:modified xsi:type="dcterms:W3CDTF">2019-11-08T01:14:14Z</dcterms:modified>
</cp:coreProperties>
</file>