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exend Light"/>
      <p:regular r:id="rId23"/>
      <p:bold r:id="rId24"/>
    </p:embeddedFont>
    <p:embeddedFont>
      <p:font typeface="Lexen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46500ab53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46500ab53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59ba6cbdf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59ba6cbdf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359ba6cbd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359ba6cbd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359ba6cbd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359ba6cbd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359ba6cbdf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359ba6cbdf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359ba6cbdf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359ba6cbdf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359ba6cbd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359ba6cbd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359ba6cbd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359ba6cbd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446500ab5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446500ab5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4c8b6b31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4c8b6b31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4c8b6b315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4c8b6b31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59ba6cbd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359ba6cbd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446500ab53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446500ab53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59ba6cbd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359ba6cbd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59ba6cbd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359ba6cbd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359ba6cbd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359ba6cbd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177475" y="-39600"/>
            <a:ext cx="185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C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425525"/>
            <a:ext cx="89352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Unidad 4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Lista</a:t>
            </a:r>
            <a:endParaRPr sz="6200"/>
          </a:p>
        </p:txBody>
      </p:sp>
      <p:sp>
        <p:nvSpPr>
          <p:cNvPr id="1912" name="Google Shape;191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 I </a:t>
            </a:r>
            <a:endParaRPr/>
          </a:p>
        </p:txBody>
      </p:sp>
      <p:sp>
        <p:nvSpPr>
          <p:cNvPr id="1913" name="Google Shape;1913;p45"/>
          <p:cNvSpPr txBox="1"/>
          <p:nvPr>
            <p:ph idx="4" type="body"/>
          </p:nvPr>
        </p:nvSpPr>
        <p:spPr>
          <a:xfrm>
            <a:off x="1397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Facundo Uferer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4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1" name="Google Shape;2041;p54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2042" name="Google Shape;2042;p54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4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4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54"/>
          <p:cNvSpPr txBox="1"/>
          <p:nvPr>
            <p:ph idx="4" type="subTitle"/>
          </p:nvPr>
        </p:nvSpPr>
        <p:spPr>
          <a:xfrm>
            <a:off x="589100" y="1845125"/>
            <a:ext cx="79827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Insertar al inicio</a:t>
            </a:r>
            <a:br>
              <a:rPr b="1" lang="en" sz="1800">
                <a:latin typeface="Arial"/>
                <a:ea typeface="Arial"/>
                <a:cs typeface="Arial"/>
                <a:sym typeface="Arial"/>
              </a:rPr>
            </a:b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Insertar al final</a:t>
            </a:r>
            <a:br>
              <a:rPr b="1" lang="en" sz="1800">
                <a:latin typeface="Arial"/>
                <a:ea typeface="Arial"/>
                <a:cs typeface="Arial"/>
                <a:sym typeface="Arial"/>
              </a:rPr>
            </a:b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Eliminar un nodo</a:t>
            </a:r>
            <a:br>
              <a:rPr b="1" lang="en" sz="1800">
                <a:latin typeface="Arial"/>
                <a:ea typeface="Arial"/>
                <a:cs typeface="Arial"/>
                <a:sym typeface="Arial"/>
              </a:rPr>
            </a:b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Buscar un valor</a:t>
            </a:r>
            <a:br>
              <a:rPr b="1" lang="en" sz="1800">
                <a:latin typeface="Arial"/>
                <a:ea typeface="Arial"/>
                <a:cs typeface="Arial"/>
                <a:sym typeface="Arial"/>
              </a:rPr>
            </a:b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Mostrar todos los valores</a:t>
            </a:r>
            <a:endParaRPr b="1" sz="27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54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Operaciones comunes de Listas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oogle Shape;2051;p55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52" name="Google Shape;2052;p55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5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5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5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56" name="Google Shape;2056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57" name="Google Shape;2057;p55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crear un nuevo nodo</a:t>
            </a:r>
            <a:endParaRPr sz="1400"/>
          </a:p>
        </p:txBody>
      </p:sp>
      <p:pic>
        <p:nvPicPr>
          <p:cNvPr id="2058" name="Google Shape;205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88" y="1142999"/>
            <a:ext cx="7979025" cy="2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56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64" name="Google Shape;2064;p56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6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6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6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8" name="Google Shape;2068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69" name="Google Shape;2069;p56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insertar un nodo al inicio de la lista</a:t>
            </a:r>
            <a:endParaRPr sz="1400"/>
          </a:p>
        </p:txBody>
      </p:sp>
      <p:pic>
        <p:nvPicPr>
          <p:cNvPr id="2070" name="Google Shape;207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1289825"/>
            <a:ext cx="7904850" cy="26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57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76" name="Google Shape;2076;p57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7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7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7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80" name="Google Shape;2080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81" name="Google Shape;2081;p57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insertar un nodo al final de la lista</a:t>
            </a:r>
            <a:endParaRPr sz="1400"/>
          </a:p>
        </p:txBody>
      </p:sp>
      <p:pic>
        <p:nvPicPr>
          <p:cNvPr id="2082" name="Google Shape;20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25" y="956050"/>
            <a:ext cx="6346426" cy="38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oogle Shape;2087;p58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88" name="Google Shape;2088;p58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8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2" name="Google Shape;2092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93" name="Google Shape;2093;p58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eliminar un nodo con un valor específico</a:t>
            </a:r>
            <a:endParaRPr sz="1400"/>
          </a:p>
        </p:txBody>
      </p:sp>
      <p:pic>
        <p:nvPicPr>
          <p:cNvPr id="2094" name="Google Shape;209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25" y="975950"/>
            <a:ext cx="4487949" cy="39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59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100" name="Google Shape;2100;p59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9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9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4" name="Google Shape;2104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105" name="Google Shape;2105;p59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buscar un valor en la lista</a:t>
            </a:r>
            <a:endParaRPr sz="1400"/>
          </a:p>
        </p:txBody>
      </p:sp>
      <p:pic>
        <p:nvPicPr>
          <p:cNvPr id="2106" name="Google Shape;21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50" y="997149"/>
            <a:ext cx="7954225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1" name="Google Shape;2111;p60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112" name="Google Shape;2112;p60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16" name="Google Shape;2116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117" name="Google Shape;2117;p60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mostrar todos los valores de la lista</a:t>
            </a:r>
            <a:endParaRPr sz="1400"/>
          </a:p>
        </p:txBody>
      </p:sp>
      <p:pic>
        <p:nvPicPr>
          <p:cNvPr id="2118" name="Google Shape;211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25" y="991225"/>
            <a:ext cx="6090950" cy="38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68175" y="445625"/>
            <a:ext cx="8452800" cy="4475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6"/>
          <p:cNvGrpSpPr/>
          <p:nvPr/>
        </p:nvGrpSpPr>
        <p:grpSpPr>
          <a:xfrm>
            <a:off x="476136" y="616917"/>
            <a:ext cx="371655" cy="91485"/>
            <a:chOff x="411700" y="2416840"/>
            <a:chExt cx="277873" cy="68400"/>
          </a:xfrm>
        </p:grpSpPr>
        <p:sp>
          <p:nvSpPr>
            <p:cNvPr id="1951" name="Google Shape;1951;p4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6"/>
          <p:cNvSpPr txBox="1"/>
          <p:nvPr>
            <p:ph idx="4" type="subTitle"/>
          </p:nvPr>
        </p:nvSpPr>
        <p:spPr>
          <a:xfrm>
            <a:off x="589100" y="823250"/>
            <a:ext cx="79827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 es una estructura de datos dinámica que permite almacenar una colección de elementos de forma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lineal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. A diferencia de un array,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una lista puede crecer y reducir su tamaño en tiempo de ejecución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En C, como no hay listas integradas como en otros lenguajes, se implementan usando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estructuras (</a:t>
            </a:r>
            <a:r>
              <a:rPr b="1" lang="en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) y punteros (</a:t>
            </a:r>
            <a:r>
              <a:rPr b="1" lang="en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pointer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.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7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47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61" name="Google Shape;1961;p47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7"/>
          <p:cNvSpPr txBox="1"/>
          <p:nvPr>
            <p:ph idx="4" type="subTitle"/>
          </p:nvPr>
        </p:nvSpPr>
        <p:spPr>
          <a:xfrm>
            <a:off x="589100" y="1845125"/>
            <a:ext cx="79827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Lista simplemente enlazada</a:t>
            </a:r>
            <a:br>
              <a:rPr b="1" lang="en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Lista doblemente enlazada</a:t>
            </a:r>
            <a:br>
              <a:rPr b="1" lang="en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Lista circular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(variante de las anteriores)</a:t>
            </a:r>
            <a:endParaRPr sz="4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47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Tipos de listas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8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1" name="Google Shape;1971;p48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72" name="Google Shape;1972;p48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5" name="Google Shape;1975;p48"/>
          <p:cNvSpPr txBox="1"/>
          <p:nvPr>
            <p:ph idx="4" type="subTitle"/>
          </p:nvPr>
        </p:nvSpPr>
        <p:spPr>
          <a:xfrm>
            <a:off x="589100" y="1845125"/>
            <a:ext cx="7982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Cada elemento de la lista (llamado 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) tiene dos partes: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Dato</a:t>
            </a:r>
            <a:br>
              <a:rPr b="1" lang="en" sz="2500">
                <a:latin typeface="Arial"/>
                <a:ea typeface="Arial"/>
                <a:cs typeface="Arial"/>
                <a:sym typeface="Arial"/>
              </a:rPr>
            </a:b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Puntero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al siguiente nodo</a:t>
            </a:r>
            <a:br>
              <a:rPr lang="en" sz="2500">
                <a:latin typeface="Arial"/>
                <a:ea typeface="Arial"/>
                <a:cs typeface="Arial"/>
                <a:sym typeface="Arial"/>
              </a:rPr>
            </a:b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48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Lista Simplemente Enlazada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9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2" name="Google Shape;1982;p49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83" name="Google Shape;1983;p49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6" name="Google Shape;1986;p49"/>
          <p:cNvSpPr txBox="1"/>
          <p:nvPr>
            <p:ph idx="4" type="subTitle"/>
          </p:nvPr>
        </p:nvSpPr>
        <p:spPr>
          <a:xfrm>
            <a:off x="589100" y="1845125"/>
            <a:ext cx="7982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Explicación del código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 Nodo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define cómo luce un nodo (dato y puntero al siguiente).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insertarAlInicio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agrega un nuevo nodo al principio de la lista.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mostrarLista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recorre e imprime todos los nodos hasta que llega a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49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Lista que guarda enteros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50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1993" name="Google Shape;1993;p50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97" name="Google Shape;1997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1998" name="Google Shape;1998;p50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Definición del nodo</a:t>
            </a:r>
            <a:endParaRPr sz="1400"/>
          </a:p>
        </p:txBody>
      </p:sp>
      <p:pic>
        <p:nvPicPr>
          <p:cNvPr id="1999" name="Google Shape;1999;p50" title="Screenshot 2025-05-09 at 1.54.3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50" y="1371600"/>
            <a:ext cx="7219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51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05" name="Google Shape;2005;p51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9" name="Google Shape;200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10" name="Google Shape;2010;p51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agregar un nodo al inicio</a:t>
            </a:r>
            <a:endParaRPr sz="1400"/>
          </a:p>
        </p:txBody>
      </p:sp>
      <p:pic>
        <p:nvPicPr>
          <p:cNvPr id="2011" name="Google Shape;20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3" y="1086026"/>
            <a:ext cx="7797676" cy="19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52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17" name="Google Shape;2017;p52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1" name="Google Shape;2021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22" name="Google Shape;2022;p52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Función para mostrar la lista</a:t>
            </a:r>
            <a:endParaRPr sz="1400"/>
          </a:p>
        </p:txBody>
      </p:sp>
      <p:pic>
        <p:nvPicPr>
          <p:cNvPr id="2023" name="Google Shape;20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750" y="1274024"/>
            <a:ext cx="7140999" cy="3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oogle Shape;2028;p53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29" name="Google Shape;2029;p53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3" name="Google Shape;203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sp>
        <p:nvSpPr>
          <p:cNvPr id="2034" name="Google Shape;2034;p53"/>
          <p:cNvSpPr txBox="1"/>
          <p:nvPr>
            <p:ph type="title"/>
          </p:nvPr>
        </p:nvSpPr>
        <p:spPr>
          <a:xfrm>
            <a:off x="1273100" y="492925"/>
            <a:ext cx="70275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Uso de los métodos par guardar un número entero</a:t>
            </a:r>
            <a:endParaRPr sz="1400"/>
          </a:p>
        </p:txBody>
      </p:sp>
      <p:pic>
        <p:nvPicPr>
          <p:cNvPr id="2035" name="Google Shape;20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5" y="1086025"/>
            <a:ext cx="4585800" cy="37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