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5"/>
    <p:sldMasterId id="214748369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Lexend Light"/>
      <p:regular r:id="rId17"/>
      <p:bold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exend"/>
      <p:regular r:id="rId23"/>
      <p:bold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BEF8F9-5CCC-4F46-96E4-F50DE7D2DB6E}">
  <a:tblStyle styleId="{EEBEF8F9-5CCC-4F46-96E4-F50DE7D2DB6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exend-bold.fntdata"/><Relationship Id="rId23" Type="http://schemas.openxmlformats.org/officeDocument/2006/relationships/font" Target="fonts/Lexen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LexendLight-regular.fntdata"/><Relationship Id="rId16" Type="http://schemas.openxmlformats.org/officeDocument/2006/relationships/slide" Target="slides/slide9.xml"/><Relationship Id="rId19" Type="http://schemas.openxmlformats.org/officeDocument/2006/relationships/font" Target="fonts/Montserrat-regular.fntdata"/><Relationship Id="rId18" Type="http://schemas.openxmlformats.org/officeDocument/2006/relationships/font" Target="fonts/Lexend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3446500ab53_0_2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3446500ab53_0_2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3446500ab53_0_2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3446500ab53_0_2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35c475e342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35c475e342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35c475e34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7" name="Google Shape;1967;g35c475e34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g35c475e34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7" name="Google Shape;1977;g35c475e34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5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g35c475e342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7" name="Google Shape;1987;g35c475e342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g3446500ab53_0_2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7" name="Google Shape;1997;g3446500ab53_0_2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g35c475e342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8" name="Google Shape;2008;g35c475e342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35c475e342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9" name="Google Shape;2019;g35c475e342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4" name="Google Shape;64;p1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3" name="Google Shape;123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2" name="Google Shape;132;p1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1" name="Google Shape;191;p1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" name="Google Shape;193;p16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5" name="Google Shape;195;p16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6" name="Google Shape;196;p16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9" name="Google Shape;199;p1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60" name="Google Shape;260;p17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1" name="Google Shape;261;p17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2" name="Google Shape;262;p17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3" name="Google Shape;263;p17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7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7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27" name="Google Shape;32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29" name="Google Shape;329;p1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0" name="Google Shape;330;p1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18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35" name="Google Shape;335;p1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94" name="Google Shape;394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96" name="Google Shape;396;p19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7" name="Google Shape;397;p19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8" name="Google Shape;398;p19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9" name="Google Shape;399;p19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02" name="Google Shape;402;p2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61" name="Google Shape;461;p20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2" name="Google Shape;462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63" name="Google Shape;463;p20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4" name="Google Shape;464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0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6" name="Google Shape;466;p20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7" name="Google Shape;467;p20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8" name="Google Shape;468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71" name="Google Shape;471;p2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30" name="Google Shape;530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31" name="Google Shape;531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1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3" name="Google Shape;533;p21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37" name="Google Shape;537;p2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96" name="Google Shape;596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97" name="Google Shape;597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2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9" name="Google Shape;59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02" name="Google Shape;602;p2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61" name="Google Shape;6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62" name="Google Shape;66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3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4" name="Google Shape;664;p23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65" name="Google Shape;665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68" name="Google Shape;668;p2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27" name="Google Shape;727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28" name="Google Shape;728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4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0" name="Google Shape;730;p24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1" name="Google Shape;731;p24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2" name="Google Shape;732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35" name="Google Shape;735;p2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94" name="Google Shape;794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5" name="Google Shape;795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5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7" name="Google Shape;797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00" name="Google Shape;800;p2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59" name="Google Shape;859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60" name="Google Shape;860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6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2" name="Google Shape;862;p26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26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64" name="Google Shape;864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67" name="Google Shape;867;p2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26" name="Google Shape;926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27" name="Google Shape;927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7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9" name="Google Shape;929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2" name="Google Shape;932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3" name="Google Shape;9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7" name="Google Shape;937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8" name="Google Shape;938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939" name="Google Shape;93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42" name="Google Shape;942;p3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01" name="Google Shape;1001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02" name="Google Shape;1002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4" name="Google Shape;1004;p30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5" name="Google Shape;1005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08" name="Google Shape;1008;p3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67" name="Google Shape;1067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68" name="Google Shape;1068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1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70" name="Google Shape;1070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73" name="Google Shape;1073;p3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32" name="Google Shape;1132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33" name="Google Shape;1133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2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35" name="Google Shape;1135;p32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6" name="Google Shape;1136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3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39" name="Google Shape;1139;p3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98" name="Google Shape;1198;p3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99" name="Google Shape;1199;p3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03" name="Google Shape;1203;p3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07" name="Google Shape;1207;p3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08" name="Google Shape;1208;p3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67" name="Google Shape;1267;p3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3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9" name="Google Shape;1269;p35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0" name="Google Shape;1270;p35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1" name="Google Shape;1271;p35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2" name="Google Shape;1272;p35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3" name="Google Shape;1273;p35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4" name="Google Shape;1274;p35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5" name="Google Shape;1275;p3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78" name="Google Shape;1278;p3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79" name="Google Shape;1279;p3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38" name="Google Shape;1338;p3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3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0" name="Google Shape;1340;p36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41" name="Google Shape;1341;p36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342" name="Google Shape;1342;p3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45" name="Google Shape;1345;p3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46" name="Google Shape;1346;p3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7" name="Google Shape;1407;p37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08" name="Google Shape;1408;p37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9" name="Google Shape;1409;p37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10" name="Google Shape;1410;p37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1" name="Google Shape;1411;p3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14" name="Google Shape;1414;p3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15" name="Google Shape;1415;p3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74" name="Google Shape;1474;p3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3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6" name="Google Shape;1476;p38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7" name="Google Shape;1477;p38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8" name="Google Shape;1478;p38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9" name="Google Shape;1479;p38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0" name="Google Shape;1480;p38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81" name="Google Shape;1481;p38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2" name="Google Shape;1482;p3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85" name="Google Shape;1485;p3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86" name="Google Shape;1486;p3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45" name="Google Shape;1545;p3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3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7" name="Google Shape;1547;p39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48" name="Google Shape;1548;p39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9" name="Google Shape;1549;p39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0" name="Google Shape;1550;p39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1" name="Google Shape;1551;p39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2" name="Google Shape;1552;p39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3" name="Google Shape;1553;p39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4" name="Google Shape;1554;p39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5" name="Google Shape;1555;p3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58" name="Google Shape;1558;p4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59" name="Google Shape;1559;p4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18" name="Google Shape;1618;p4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4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0" name="Google Shape;1620;p40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621" name="Google Shape;1621;p4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24" name="Google Shape;1624;p4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25" name="Google Shape;1625;p4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84" name="Google Shape;1684;p4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41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6" name="Google Shape;1686;p41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7" name="Google Shape;1687;p41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8" name="Google Shape;1688;p41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9" name="Google Shape;1689;p41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0" name="Google Shape;1690;p41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1" name="Google Shape;1691;p41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2" name="Google Shape;1692;p4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95" name="Google Shape;1695;p4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96" name="Google Shape;1696;p4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0" name="Google Shape;1730;p4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4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4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4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4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4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55" name="Google Shape;1755;p4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42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7" name="Google Shape;1757;p42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58" name="Google Shape;1758;p42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9" name="Google Shape;1759;p42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0" name="Google Shape;1760;p42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1" name="Google Shape;1761;p42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2" name="Google Shape;1762;p42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3" name="Google Shape;1763;p42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4" name="Google Shape;1764;p42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5" name="Google Shape;1765;p42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6" name="Google Shape;1766;p4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69" name="Google Shape;1769;p4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70" name="Google Shape;1770;p4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4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4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4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4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4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4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4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4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4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4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4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4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6" name="Google Shape;1786;p4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7" name="Google Shape;1787;p4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0" name="Google Shape;1790;p4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3" name="Google Shape;1793;p4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4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5" name="Google Shape;1795;p4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6" name="Google Shape;1796;p4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7" name="Google Shape;1797;p4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8" name="Google Shape;1798;p4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9" name="Google Shape;1799;p4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4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4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4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4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4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4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4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4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4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4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4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4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4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4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4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4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4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4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4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29" name="Google Shape;1829;p4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43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31" name="Google Shape;1831;p4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4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834" name="Google Shape;1834;p4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835" name="Google Shape;1835;p4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6" name="Google Shape;1866;p4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94" name="Google Shape;1894;p4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44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6" name="Google Shape;1896;p44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7" name="Google Shape;1897;p44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8" name="Google Shape;1898;p44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9" name="Google Shape;1899;p44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0" name="Google Shape;1900;p44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1" name="Google Shape;1901;p44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2" name="Google Shape;1902;p44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3" name="Google Shape;1903;p44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4" name="Google Shape;1904;p44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5" name="Google Shape;1905;p4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45"/>
          <p:cNvSpPr txBox="1"/>
          <p:nvPr>
            <p:ph idx="1" type="body"/>
          </p:nvPr>
        </p:nvSpPr>
        <p:spPr>
          <a:xfrm>
            <a:off x="7177475" y="-39600"/>
            <a:ext cx="18564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CON C</a:t>
            </a:r>
            <a:endParaRPr/>
          </a:p>
        </p:txBody>
      </p:sp>
      <p:sp>
        <p:nvSpPr>
          <p:cNvPr id="1911" name="Google Shape;1911;p45"/>
          <p:cNvSpPr txBox="1"/>
          <p:nvPr>
            <p:ph type="title"/>
          </p:nvPr>
        </p:nvSpPr>
        <p:spPr>
          <a:xfrm>
            <a:off x="208725" y="425525"/>
            <a:ext cx="8935200" cy="20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Unidad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Recursividad</a:t>
            </a:r>
            <a:endParaRPr sz="4800"/>
          </a:p>
        </p:txBody>
      </p:sp>
      <p:sp>
        <p:nvSpPr>
          <p:cNvPr id="1912" name="Google Shape;1912;p45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Programación I </a:t>
            </a:r>
            <a:endParaRPr/>
          </a:p>
        </p:txBody>
      </p:sp>
      <p:sp>
        <p:nvSpPr>
          <p:cNvPr id="1913" name="Google Shape;1913;p45"/>
          <p:cNvSpPr txBox="1"/>
          <p:nvPr>
            <p:ph idx="4" type="body"/>
          </p:nvPr>
        </p:nvSpPr>
        <p:spPr>
          <a:xfrm>
            <a:off x="13979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Facundo Uferer</a:t>
            </a:r>
            <a:endParaRPr/>
          </a:p>
        </p:txBody>
      </p:sp>
      <p:grpSp>
        <p:nvGrpSpPr>
          <p:cNvPr id="1914" name="Google Shape;1914;p45"/>
          <p:cNvGrpSpPr/>
          <p:nvPr/>
        </p:nvGrpSpPr>
        <p:grpSpPr>
          <a:xfrm>
            <a:off x="1966534" y="2571650"/>
            <a:ext cx="5210945" cy="2242155"/>
            <a:chOff x="2267909" y="2831175"/>
            <a:chExt cx="4608193" cy="1982804"/>
          </a:xfrm>
        </p:grpSpPr>
        <p:grpSp>
          <p:nvGrpSpPr>
            <p:cNvPr id="1915" name="Google Shape;1915;p45"/>
            <p:cNvGrpSpPr/>
            <p:nvPr/>
          </p:nvGrpSpPr>
          <p:grpSpPr>
            <a:xfrm>
              <a:off x="2267909" y="3080044"/>
              <a:ext cx="4608193" cy="1733935"/>
              <a:chOff x="5485193" y="340487"/>
              <a:chExt cx="3462464" cy="1302829"/>
            </a:xfrm>
          </p:grpSpPr>
          <p:sp>
            <p:nvSpPr>
              <p:cNvPr id="1916" name="Google Shape;1916;p45"/>
              <p:cNvSpPr/>
              <p:nvPr/>
            </p:nvSpPr>
            <p:spPr>
              <a:xfrm>
                <a:off x="5485193" y="340487"/>
                <a:ext cx="3462464" cy="1296479"/>
              </a:xfrm>
              <a:custGeom>
                <a:rect b="b" l="l" r="r" t="t"/>
                <a:pathLst>
                  <a:path extrusionOk="0" h="1296479" w="3462464">
                    <a:moveTo>
                      <a:pt x="0" y="0"/>
                    </a:moveTo>
                    <a:lnTo>
                      <a:pt x="3462464" y="0"/>
                    </a:lnTo>
                    <a:lnTo>
                      <a:pt x="3462464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7" name="Google Shape;1917;p45"/>
              <p:cNvSpPr/>
              <p:nvPr/>
            </p:nvSpPr>
            <p:spPr>
              <a:xfrm>
                <a:off x="784021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8" name="Google Shape;1918;p45"/>
              <p:cNvSpPr/>
              <p:nvPr/>
            </p:nvSpPr>
            <p:spPr>
              <a:xfrm>
                <a:off x="802481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9" name="Google Shape;1919;p45"/>
              <p:cNvSpPr/>
              <p:nvPr/>
            </p:nvSpPr>
            <p:spPr>
              <a:xfrm>
                <a:off x="820934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0" name="Google Shape;1920;p45"/>
              <p:cNvSpPr/>
              <p:nvPr/>
            </p:nvSpPr>
            <p:spPr>
              <a:xfrm>
                <a:off x="839393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1" name="Google Shape;1921;p45"/>
              <p:cNvSpPr/>
              <p:nvPr/>
            </p:nvSpPr>
            <p:spPr>
              <a:xfrm>
                <a:off x="857853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2" name="Google Shape;1922;p45"/>
              <p:cNvSpPr/>
              <p:nvPr/>
            </p:nvSpPr>
            <p:spPr>
              <a:xfrm>
                <a:off x="876306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3" name="Google Shape;1923;p45"/>
              <p:cNvSpPr/>
              <p:nvPr/>
            </p:nvSpPr>
            <p:spPr>
              <a:xfrm>
                <a:off x="675500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4" name="Google Shape;1924;p45"/>
              <p:cNvSpPr/>
              <p:nvPr/>
            </p:nvSpPr>
            <p:spPr>
              <a:xfrm>
                <a:off x="69395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5" name="Google Shape;1925;p45"/>
              <p:cNvSpPr/>
              <p:nvPr/>
            </p:nvSpPr>
            <p:spPr>
              <a:xfrm>
                <a:off x="712412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6" name="Google Shape;1926;p45"/>
              <p:cNvSpPr/>
              <p:nvPr/>
            </p:nvSpPr>
            <p:spPr>
              <a:xfrm>
                <a:off x="730872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7" name="Google Shape;1927;p45"/>
              <p:cNvSpPr/>
              <p:nvPr/>
            </p:nvSpPr>
            <p:spPr>
              <a:xfrm>
                <a:off x="749331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8" name="Google Shape;1928;p45"/>
              <p:cNvSpPr/>
              <p:nvPr/>
            </p:nvSpPr>
            <p:spPr>
              <a:xfrm>
                <a:off x="767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9" name="Google Shape;1929;p45"/>
              <p:cNvSpPr/>
              <p:nvPr/>
            </p:nvSpPr>
            <p:spPr>
              <a:xfrm>
                <a:off x="566978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0" name="Google Shape;1930;p45"/>
              <p:cNvSpPr/>
              <p:nvPr/>
            </p:nvSpPr>
            <p:spPr>
              <a:xfrm>
                <a:off x="585438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1" name="Google Shape;1931;p45"/>
              <p:cNvSpPr/>
              <p:nvPr/>
            </p:nvSpPr>
            <p:spPr>
              <a:xfrm>
                <a:off x="603897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2" name="Google Shape;1932;p45"/>
              <p:cNvSpPr/>
              <p:nvPr/>
            </p:nvSpPr>
            <p:spPr>
              <a:xfrm>
                <a:off x="622350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3" name="Google Shape;1933;p45"/>
              <p:cNvSpPr/>
              <p:nvPr/>
            </p:nvSpPr>
            <p:spPr>
              <a:xfrm>
                <a:off x="640810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4" name="Google Shape;1934;p45"/>
              <p:cNvSpPr/>
              <p:nvPr/>
            </p:nvSpPr>
            <p:spPr>
              <a:xfrm>
                <a:off x="65926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5" name="Google Shape;1935;p45"/>
              <p:cNvSpPr/>
              <p:nvPr/>
            </p:nvSpPr>
            <p:spPr>
              <a:xfrm>
                <a:off x="5485193" y="525653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6" name="Google Shape;1936;p45"/>
              <p:cNvSpPr/>
              <p:nvPr/>
            </p:nvSpPr>
            <p:spPr>
              <a:xfrm>
                <a:off x="5485193" y="145173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7" name="Google Shape;1937;p45"/>
              <p:cNvSpPr/>
              <p:nvPr/>
            </p:nvSpPr>
            <p:spPr>
              <a:xfrm>
                <a:off x="5485193" y="1636966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8" name="Google Shape;1938;p45"/>
              <p:cNvSpPr/>
              <p:nvPr/>
            </p:nvSpPr>
            <p:spPr>
              <a:xfrm>
                <a:off x="5485193" y="126650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9" name="Google Shape;1939;p45"/>
              <p:cNvSpPr/>
              <p:nvPr/>
            </p:nvSpPr>
            <p:spPr>
              <a:xfrm>
                <a:off x="5485193" y="1081278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40" name="Google Shape;1940;p45"/>
              <p:cNvSpPr/>
              <p:nvPr/>
            </p:nvSpPr>
            <p:spPr>
              <a:xfrm>
                <a:off x="5485193" y="89611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41" name="Google Shape;1941;p45"/>
              <p:cNvSpPr/>
              <p:nvPr/>
            </p:nvSpPr>
            <p:spPr>
              <a:xfrm>
                <a:off x="5485193" y="71088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942" name="Google Shape;1942;p45"/>
            <p:cNvSpPr/>
            <p:nvPr/>
          </p:nvSpPr>
          <p:spPr>
            <a:xfrm>
              <a:off x="2764500" y="3326025"/>
              <a:ext cx="1195167" cy="737592"/>
            </a:xfrm>
            <a:custGeom>
              <a:rect b="b" l="l" r="r" t="t"/>
              <a:pathLst>
                <a:path extrusionOk="0" h="555625" w="922909">
                  <a:moveTo>
                    <a:pt x="0" y="0"/>
                  </a:moveTo>
                  <a:lnTo>
                    <a:pt x="922909" y="0"/>
                  </a:lnTo>
                  <a:lnTo>
                    <a:pt x="922909" y="555625"/>
                  </a:lnTo>
                  <a:lnTo>
                    <a:pt x="0" y="555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3" name="Google Shape;1943;p45"/>
            <p:cNvSpPr/>
            <p:nvPr/>
          </p:nvSpPr>
          <p:spPr>
            <a:xfrm>
              <a:off x="5406200" y="2831175"/>
              <a:ext cx="974139" cy="985252"/>
            </a:xfrm>
            <a:custGeom>
              <a:rect b="b" l="l" r="r" t="t"/>
              <a:pathLst>
                <a:path extrusionOk="0" h="740791" w="740790">
                  <a:moveTo>
                    <a:pt x="740791" y="370395"/>
                  </a:moveTo>
                  <a:cubicBezTo>
                    <a:pt x="740791" y="574959"/>
                    <a:pt x="574959" y="740791"/>
                    <a:pt x="370396" y="740791"/>
                  </a:cubicBezTo>
                  <a:cubicBezTo>
                    <a:pt x="165832" y="740791"/>
                    <a:pt x="0" y="574959"/>
                    <a:pt x="0" y="370395"/>
                  </a:cubicBezTo>
                  <a:cubicBezTo>
                    <a:pt x="0" y="165832"/>
                    <a:pt x="165832" y="0"/>
                    <a:pt x="370396" y="0"/>
                  </a:cubicBezTo>
                  <a:cubicBezTo>
                    <a:pt x="574959" y="0"/>
                    <a:pt x="740791" y="165832"/>
                    <a:pt x="740791" y="370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4203775" y="3816425"/>
              <a:ext cx="736446" cy="738062"/>
            </a:xfrm>
            <a:custGeom>
              <a:rect b="b" l="l" r="r" t="t"/>
              <a:pathLst>
                <a:path extrusionOk="0" h="581151" w="553719">
                  <a:moveTo>
                    <a:pt x="553720" y="581152"/>
                  </a:moveTo>
                  <a:lnTo>
                    <a:pt x="0" y="581152"/>
                  </a:lnTo>
                  <a:lnTo>
                    <a:pt x="0" y="0"/>
                  </a:lnTo>
                  <a:lnTo>
                    <a:pt x="553720" y="5811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46"/>
          <p:cNvSpPr/>
          <p:nvPr/>
        </p:nvSpPr>
        <p:spPr>
          <a:xfrm>
            <a:off x="368175" y="426825"/>
            <a:ext cx="8452800" cy="4493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0" name="Google Shape;1950;p46"/>
          <p:cNvGrpSpPr/>
          <p:nvPr/>
        </p:nvGrpSpPr>
        <p:grpSpPr>
          <a:xfrm>
            <a:off x="445911" y="550792"/>
            <a:ext cx="371655" cy="91485"/>
            <a:chOff x="411700" y="2416840"/>
            <a:chExt cx="277873" cy="68400"/>
          </a:xfrm>
        </p:grpSpPr>
        <p:sp>
          <p:nvSpPr>
            <p:cNvPr id="1951" name="Google Shape;1951;p46"/>
            <p:cNvSpPr/>
            <p:nvPr/>
          </p:nvSpPr>
          <p:spPr>
            <a:xfrm>
              <a:off x="411700" y="241684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46"/>
            <p:cNvSpPr/>
            <p:nvPr/>
          </p:nvSpPr>
          <p:spPr>
            <a:xfrm>
              <a:off x="516436" y="241684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6"/>
            <p:cNvSpPr/>
            <p:nvPr/>
          </p:nvSpPr>
          <p:spPr>
            <a:xfrm>
              <a:off x="621173" y="241684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4" name="Google Shape;1954;p46"/>
          <p:cNvSpPr txBox="1"/>
          <p:nvPr>
            <p:ph idx="4" type="subTitle"/>
          </p:nvPr>
        </p:nvSpPr>
        <p:spPr>
          <a:xfrm>
            <a:off x="589100" y="868100"/>
            <a:ext cx="7982700" cy="39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lang="en" sz="1900">
                <a:latin typeface="Arial"/>
                <a:ea typeface="Arial"/>
                <a:cs typeface="Arial"/>
                <a:sym typeface="Arial"/>
              </a:rPr>
              <a:t>recursividad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es una técnica de programación en la que </a:t>
            </a:r>
            <a:r>
              <a:rPr b="1" lang="en" sz="1900">
                <a:latin typeface="Arial"/>
                <a:ea typeface="Arial"/>
                <a:cs typeface="Arial"/>
                <a:sym typeface="Arial"/>
              </a:rPr>
              <a:t>una función se llama a sí misma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para resolver un problema más pequeño del mismo tipo.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Es como cuando te mirás en un espejo frente a otro espejo y ves una imagen dentro de otra imagen... dentro de otra imagen...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Una función recursiva tiene </a:t>
            </a:r>
            <a:r>
              <a:rPr b="1" lang="en" sz="1900">
                <a:latin typeface="Arial"/>
                <a:ea typeface="Arial"/>
                <a:cs typeface="Arial"/>
                <a:sym typeface="Arial"/>
              </a:rPr>
              <a:t>dos partes importantes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: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Caso base (condición de parada):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evita que la función se llame infinitamente.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Llamada recursiva: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la función se llama a sí misma con un nuevo valor más cerca del caso base.</a:t>
            </a:r>
            <a:endParaRPr sz="4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47"/>
          <p:cNvSpPr/>
          <p:nvPr/>
        </p:nvSpPr>
        <p:spPr>
          <a:xfrm>
            <a:off x="368175" y="426825"/>
            <a:ext cx="8452800" cy="4493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0" name="Google Shape;1960;p47"/>
          <p:cNvGrpSpPr/>
          <p:nvPr/>
        </p:nvGrpSpPr>
        <p:grpSpPr>
          <a:xfrm>
            <a:off x="445911" y="550792"/>
            <a:ext cx="371655" cy="91485"/>
            <a:chOff x="411700" y="2416840"/>
            <a:chExt cx="277873" cy="68400"/>
          </a:xfrm>
        </p:grpSpPr>
        <p:sp>
          <p:nvSpPr>
            <p:cNvPr id="1961" name="Google Shape;1961;p47"/>
            <p:cNvSpPr/>
            <p:nvPr/>
          </p:nvSpPr>
          <p:spPr>
            <a:xfrm>
              <a:off x="411700" y="241684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47"/>
            <p:cNvSpPr/>
            <p:nvPr/>
          </p:nvSpPr>
          <p:spPr>
            <a:xfrm>
              <a:off x="516436" y="241684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47"/>
            <p:cNvSpPr/>
            <p:nvPr/>
          </p:nvSpPr>
          <p:spPr>
            <a:xfrm>
              <a:off x="621173" y="241684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4" name="Google Shape;1964;p47"/>
          <p:cNvSpPr txBox="1"/>
          <p:nvPr>
            <p:ph idx="4" type="subTitle"/>
          </p:nvPr>
        </p:nvSpPr>
        <p:spPr>
          <a:xfrm>
            <a:off x="589100" y="868100"/>
            <a:ext cx="7982700" cy="3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¿Qué pasa si NO hay caso base?</a:t>
            </a:r>
            <a:endParaRPr b="1" sz="36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latin typeface="Arial"/>
                <a:ea typeface="Arial"/>
                <a:cs typeface="Arial"/>
                <a:sym typeface="Arial"/>
              </a:rPr>
              <a:t>La función se llamaría a sí misma para siempre → se produce un </a:t>
            </a:r>
            <a:r>
              <a:rPr b="1" lang="en" sz="3400">
                <a:latin typeface="Arial"/>
                <a:ea typeface="Arial"/>
                <a:cs typeface="Arial"/>
                <a:sym typeface="Arial"/>
              </a:rPr>
              <a:t>desbordamiento de pila (stack overflow)</a:t>
            </a:r>
            <a:r>
              <a:rPr lang="en" sz="3400">
                <a:latin typeface="Arial"/>
                <a:ea typeface="Arial"/>
                <a:cs typeface="Arial"/>
                <a:sym typeface="Arial"/>
              </a:rPr>
              <a:t> y el programa se cae… o EXPLOTA!!!! 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48"/>
          <p:cNvSpPr/>
          <p:nvPr/>
        </p:nvSpPr>
        <p:spPr>
          <a:xfrm>
            <a:off x="368175" y="426825"/>
            <a:ext cx="8452800" cy="4493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0" name="Google Shape;1970;p48"/>
          <p:cNvGrpSpPr/>
          <p:nvPr/>
        </p:nvGrpSpPr>
        <p:grpSpPr>
          <a:xfrm>
            <a:off x="445911" y="550792"/>
            <a:ext cx="371655" cy="91485"/>
            <a:chOff x="411700" y="2416840"/>
            <a:chExt cx="277873" cy="68400"/>
          </a:xfrm>
        </p:grpSpPr>
        <p:sp>
          <p:nvSpPr>
            <p:cNvPr id="1971" name="Google Shape;1971;p48"/>
            <p:cNvSpPr/>
            <p:nvPr/>
          </p:nvSpPr>
          <p:spPr>
            <a:xfrm>
              <a:off x="411700" y="241684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48"/>
            <p:cNvSpPr/>
            <p:nvPr/>
          </p:nvSpPr>
          <p:spPr>
            <a:xfrm>
              <a:off x="516436" y="241684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48"/>
            <p:cNvSpPr/>
            <p:nvPr/>
          </p:nvSpPr>
          <p:spPr>
            <a:xfrm>
              <a:off x="621173" y="241684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4" name="Google Shape;1974;p48"/>
          <p:cNvSpPr txBox="1"/>
          <p:nvPr>
            <p:ph idx="4" type="subTitle"/>
          </p:nvPr>
        </p:nvSpPr>
        <p:spPr>
          <a:xfrm>
            <a:off x="589100" y="752350"/>
            <a:ext cx="7982700" cy="4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 ¿Cuándo usar recursividad?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Usá recursividad cuando: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El problema se puede 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dividir en subproblemas más pequeños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No se necesita guardar muchos resultados intermedios (aunque esto puede optimizarse con técnicas como "memoización").</a:t>
            </a:r>
            <a:br>
              <a:rPr lang="en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 conviene escribir menos código y más elegante (por ejemplo, para árboles, fractales, estructuras jerárquicas).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49"/>
          <p:cNvSpPr/>
          <p:nvPr/>
        </p:nvSpPr>
        <p:spPr>
          <a:xfrm>
            <a:off x="368175" y="426825"/>
            <a:ext cx="8452800" cy="4493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0" name="Google Shape;1980;p49"/>
          <p:cNvGrpSpPr/>
          <p:nvPr/>
        </p:nvGrpSpPr>
        <p:grpSpPr>
          <a:xfrm>
            <a:off x="445911" y="550792"/>
            <a:ext cx="371655" cy="91485"/>
            <a:chOff x="411700" y="2416840"/>
            <a:chExt cx="277873" cy="68400"/>
          </a:xfrm>
        </p:grpSpPr>
        <p:sp>
          <p:nvSpPr>
            <p:cNvPr id="1981" name="Google Shape;1981;p49"/>
            <p:cNvSpPr/>
            <p:nvPr/>
          </p:nvSpPr>
          <p:spPr>
            <a:xfrm>
              <a:off x="411700" y="241684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516436" y="241684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621173" y="241684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4" name="Google Shape;1984;p49"/>
          <p:cNvSpPr txBox="1"/>
          <p:nvPr>
            <p:ph idx="4" type="subTitle"/>
          </p:nvPr>
        </p:nvSpPr>
        <p:spPr>
          <a:xfrm>
            <a:off x="589100" y="752350"/>
            <a:ext cx="7982700" cy="40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900">
                <a:latin typeface="Arial"/>
                <a:ea typeface="Arial"/>
                <a:cs typeface="Arial"/>
                <a:sym typeface="Arial"/>
              </a:rPr>
              <a:t>⚠️ Cuidados con la recursividad</a:t>
            </a:r>
            <a:endParaRPr b="1" sz="29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AutoNum type="arabicPeriod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Siempre debe tener un </a:t>
            </a:r>
            <a:r>
              <a:rPr b="1" lang="en" sz="2300">
                <a:latin typeface="Arial"/>
                <a:ea typeface="Arial"/>
                <a:cs typeface="Arial"/>
                <a:sym typeface="Arial"/>
              </a:rPr>
              <a:t>caso base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 que detenga las llamadas.</a:t>
            </a:r>
            <a:br>
              <a:rPr lang="en" sz="2300">
                <a:latin typeface="Arial"/>
                <a:ea typeface="Arial"/>
                <a:cs typeface="Arial"/>
                <a:sym typeface="Arial"/>
              </a:rPr>
            </a:b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AutoNum type="arabicPeriod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Puede ser </a:t>
            </a:r>
            <a:r>
              <a:rPr b="1" lang="en" sz="2300">
                <a:latin typeface="Arial"/>
                <a:ea typeface="Arial"/>
                <a:cs typeface="Arial"/>
                <a:sym typeface="Arial"/>
              </a:rPr>
              <a:t>más lenta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 que las soluciones iterativas si no se optimiza.</a:t>
            </a:r>
            <a:br>
              <a:rPr lang="en" sz="2300">
                <a:latin typeface="Arial"/>
                <a:ea typeface="Arial"/>
                <a:cs typeface="Arial"/>
                <a:sym typeface="Arial"/>
              </a:rPr>
            </a:b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AutoNum type="arabicPeriod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Consume </a:t>
            </a:r>
            <a:r>
              <a:rPr b="1" lang="en" sz="2300">
                <a:latin typeface="Arial"/>
                <a:ea typeface="Arial"/>
                <a:cs typeface="Arial"/>
                <a:sym typeface="Arial"/>
              </a:rPr>
              <a:t>más memoria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 por las llamadas anidadas en la pila.</a:t>
            </a:r>
            <a:endParaRPr b="1" sz="3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50"/>
          <p:cNvSpPr/>
          <p:nvPr/>
        </p:nvSpPr>
        <p:spPr>
          <a:xfrm>
            <a:off x="368175" y="426825"/>
            <a:ext cx="8452800" cy="4493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0" name="Google Shape;1990;p50"/>
          <p:cNvGrpSpPr/>
          <p:nvPr/>
        </p:nvGrpSpPr>
        <p:grpSpPr>
          <a:xfrm>
            <a:off x="445911" y="550792"/>
            <a:ext cx="371655" cy="91485"/>
            <a:chOff x="411700" y="2416840"/>
            <a:chExt cx="277873" cy="68400"/>
          </a:xfrm>
        </p:grpSpPr>
        <p:sp>
          <p:nvSpPr>
            <p:cNvPr id="1991" name="Google Shape;1991;p50"/>
            <p:cNvSpPr/>
            <p:nvPr/>
          </p:nvSpPr>
          <p:spPr>
            <a:xfrm>
              <a:off x="411700" y="241684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50"/>
            <p:cNvSpPr/>
            <p:nvPr/>
          </p:nvSpPr>
          <p:spPr>
            <a:xfrm>
              <a:off x="516436" y="241684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50"/>
            <p:cNvSpPr/>
            <p:nvPr/>
          </p:nvSpPr>
          <p:spPr>
            <a:xfrm>
              <a:off x="621173" y="241684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1994" name="Google Shape;1994;p50"/>
          <p:cNvGraphicFramePr/>
          <p:nvPr/>
        </p:nvGraphicFramePr>
        <p:xfrm>
          <a:off x="445900" y="77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{EEBEF8F9-5CCC-4F46-96E4-F50DE7D2DB6E}</a:tableStyleId>
              </a:tblPr>
              <a:tblGrid>
                <a:gridCol w="1719225"/>
                <a:gridCol w="3160625"/>
                <a:gridCol w="3327100"/>
              </a:tblGrid>
              <a:tr h="292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Criterio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Recursividad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Estructura Repetitiva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🧠 </a:t>
                      </a:r>
                      <a:r>
                        <a:rPr b="1" lang="en" sz="800"/>
                        <a:t>Concepto</a:t>
                      </a:r>
                      <a:endParaRPr b="1"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Una función se llama a sí misma para resolver un problema.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 repite un bloque de código usando </a:t>
                      </a:r>
                      <a:r>
                        <a:rPr lang="en" sz="9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</a:t>
                      </a:r>
                      <a:r>
                        <a:rPr lang="en" sz="900"/>
                        <a:t>, </a:t>
                      </a:r>
                      <a:r>
                        <a:rPr lang="en" sz="9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</a:t>
                      </a:r>
                      <a:r>
                        <a:rPr lang="en" sz="900"/>
                        <a:t> o </a:t>
                      </a:r>
                      <a:r>
                        <a:rPr lang="en" sz="9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do-while</a:t>
                      </a:r>
                      <a:r>
                        <a:rPr lang="en" sz="900"/>
                        <a:t>.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📚 </a:t>
                      </a:r>
                      <a:r>
                        <a:rPr b="1" lang="en" sz="800"/>
                        <a:t>Código más legible</a:t>
                      </a:r>
                      <a:endParaRPr b="1"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Sí, en problemas como factorial, torres de Hanoi, árboles.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 tanto para problemas muy recursivos.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🔁 </a:t>
                      </a:r>
                      <a:r>
                        <a:rPr b="1" lang="en" sz="800"/>
                        <a:t>Uso de memoria</a:t>
                      </a:r>
                      <a:endParaRPr b="1"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Alto: cada llamada ocupa espacio en la pila (stack).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Bajo: usa una sola variable de control.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🚀 </a:t>
                      </a:r>
                      <a:r>
                        <a:rPr b="1" lang="en" sz="800"/>
                        <a:t>Velocidad (performance)</a:t>
                      </a:r>
                      <a:endParaRPr b="1"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Más lento si hay muchas llamadas (por sobrecarga de stack).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Más rápido en la mayoría de los casos.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🧪 </a:t>
                      </a:r>
                      <a:r>
                        <a:rPr b="1" lang="en" sz="800"/>
                        <a:t>Riesgo de desbordamiento</a:t>
                      </a:r>
                      <a:endParaRPr b="1"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Sí, puede causar Stack Overflow si no tiene un caso base correcto.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 hay riesgo de desbordamiento por sí solo.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🧩 </a:t>
                      </a:r>
                      <a:r>
                        <a:rPr b="1" lang="en" sz="800"/>
                        <a:t>Adecuado para</a:t>
                      </a:r>
                      <a:endParaRPr b="1"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Problemas recursivos por naturaleza: árboles, combinaciones, fractales.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Cálculos repetitivos como sumas, multiplicaciones, bucles comunes.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👶 </a:t>
                      </a:r>
                      <a:r>
                        <a:rPr b="1" lang="en" sz="800"/>
                        <a:t>Fácil de entender al inicio</a:t>
                      </a:r>
                      <a:endParaRPr b="1"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No, puede ser confuso para principiantes.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Sí, es más directo.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🔄 </a:t>
                      </a:r>
                      <a:r>
                        <a:rPr b="1" lang="en" sz="800"/>
                        <a:t>Conversión a iterativo</a:t>
                      </a:r>
                      <a:endParaRPr b="1" sz="8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 veces difícil (ej: algoritmos con múltiples caminos como backtracking).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Fácil de codificar y entender.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9" name="Google Shape;1999;p51"/>
          <p:cNvGrpSpPr/>
          <p:nvPr/>
        </p:nvGrpSpPr>
        <p:grpSpPr>
          <a:xfrm>
            <a:off x="381011" y="492932"/>
            <a:ext cx="8515800" cy="4536300"/>
            <a:chOff x="381011" y="492932"/>
            <a:chExt cx="8515800" cy="4536300"/>
          </a:xfrm>
        </p:grpSpPr>
        <p:sp>
          <p:nvSpPr>
            <p:cNvPr id="2000" name="Google Shape;2000;p51"/>
            <p:cNvSpPr/>
            <p:nvPr/>
          </p:nvSpPr>
          <p:spPr>
            <a:xfrm>
              <a:off x="381011" y="492932"/>
              <a:ext cx="8515800" cy="45363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51"/>
            <p:cNvSpPr/>
            <p:nvPr/>
          </p:nvSpPr>
          <p:spPr>
            <a:xfrm>
              <a:off x="533722" y="623794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51"/>
            <p:cNvSpPr/>
            <p:nvPr/>
          </p:nvSpPr>
          <p:spPr>
            <a:xfrm>
              <a:off x="747154" y="623794"/>
              <a:ext cx="139500" cy="139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51"/>
            <p:cNvSpPr/>
            <p:nvPr/>
          </p:nvSpPr>
          <p:spPr>
            <a:xfrm>
              <a:off x="960586" y="623794"/>
              <a:ext cx="139500" cy="13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04" name="Google Shape;2004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1725" y="901975"/>
              <a:ext cx="8342700" cy="4042500"/>
            </a:xfrm>
            <a:prstGeom prst="roundRect">
              <a:avLst>
                <a:gd fmla="val 3772" name="adj"/>
              </a:avLst>
            </a:prstGeom>
            <a:noFill/>
            <a:ln>
              <a:noFill/>
            </a:ln>
          </p:spPr>
        </p:pic>
      </p:grpSp>
      <p:pic>
        <p:nvPicPr>
          <p:cNvPr id="2005" name="Google Shape;200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725" y="1047150"/>
            <a:ext cx="65722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0" name="Google Shape;2010;p52"/>
          <p:cNvGrpSpPr/>
          <p:nvPr/>
        </p:nvGrpSpPr>
        <p:grpSpPr>
          <a:xfrm>
            <a:off x="381011" y="492932"/>
            <a:ext cx="8515800" cy="4536300"/>
            <a:chOff x="381011" y="492932"/>
            <a:chExt cx="8515800" cy="4536300"/>
          </a:xfrm>
        </p:grpSpPr>
        <p:sp>
          <p:nvSpPr>
            <p:cNvPr id="2011" name="Google Shape;2011;p52"/>
            <p:cNvSpPr/>
            <p:nvPr/>
          </p:nvSpPr>
          <p:spPr>
            <a:xfrm>
              <a:off x="381011" y="492932"/>
              <a:ext cx="8515800" cy="45363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52"/>
            <p:cNvSpPr/>
            <p:nvPr/>
          </p:nvSpPr>
          <p:spPr>
            <a:xfrm>
              <a:off x="533722" y="623794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52"/>
            <p:cNvSpPr/>
            <p:nvPr/>
          </p:nvSpPr>
          <p:spPr>
            <a:xfrm>
              <a:off x="747154" y="623794"/>
              <a:ext cx="139500" cy="139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52"/>
            <p:cNvSpPr/>
            <p:nvPr/>
          </p:nvSpPr>
          <p:spPr>
            <a:xfrm>
              <a:off x="960586" y="623794"/>
              <a:ext cx="139500" cy="13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15" name="Google Shape;2015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1725" y="901975"/>
              <a:ext cx="8342700" cy="4042500"/>
            </a:xfrm>
            <a:prstGeom prst="roundRect">
              <a:avLst>
                <a:gd fmla="val 3772" name="adj"/>
              </a:avLst>
            </a:prstGeom>
            <a:noFill/>
            <a:ln>
              <a:noFill/>
            </a:ln>
          </p:spPr>
        </p:pic>
      </p:grpSp>
      <p:pic>
        <p:nvPicPr>
          <p:cNvPr id="2016" name="Google Shape;201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750" y="1032675"/>
            <a:ext cx="65722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1" name="Google Shape;2021;p53"/>
          <p:cNvGrpSpPr/>
          <p:nvPr/>
        </p:nvGrpSpPr>
        <p:grpSpPr>
          <a:xfrm>
            <a:off x="381011" y="492932"/>
            <a:ext cx="8515800" cy="4536300"/>
            <a:chOff x="381011" y="492932"/>
            <a:chExt cx="8515800" cy="4536300"/>
          </a:xfrm>
        </p:grpSpPr>
        <p:sp>
          <p:nvSpPr>
            <p:cNvPr id="2022" name="Google Shape;2022;p53"/>
            <p:cNvSpPr/>
            <p:nvPr/>
          </p:nvSpPr>
          <p:spPr>
            <a:xfrm>
              <a:off x="381011" y="492932"/>
              <a:ext cx="8515800" cy="45363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53"/>
            <p:cNvSpPr/>
            <p:nvPr/>
          </p:nvSpPr>
          <p:spPr>
            <a:xfrm>
              <a:off x="533722" y="623794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53"/>
            <p:cNvSpPr/>
            <p:nvPr/>
          </p:nvSpPr>
          <p:spPr>
            <a:xfrm>
              <a:off x="747154" y="623794"/>
              <a:ext cx="139500" cy="139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53"/>
            <p:cNvSpPr/>
            <p:nvPr/>
          </p:nvSpPr>
          <p:spPr>
            <a:xfrm>
              <a:off x="960586" y="623794"/>
              <a:ext cx="139500" cy="13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26" name="Google Shape;2026;p5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1725" y="901975"/>
              <a:ext cx="8342700" cy="4042500"/>
            </a:xfrm>
            <a:prstGeom prst="roundRect">
              <a:avLst>
                <a:gd fmla="val 3772" name="adj"/>
              </a:avLst>
            </a:prstGeom>
            <a:noFill/>
            <a:ln>
              <a:noFill/>
            </a:ln>
          </p:spPr>
        </p:pic>
      </p:grpSp>
      <p:pic>
        <p:nvPicPr>
          <p:cNvPr id="2027" name="Google Shape;202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00" y="1047150"/>
            <a:ext cx="65722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