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 id="2147483744" r:id="rId6"/>
    <p:sldMasterId id="2147483756" r:id="rId7"/>
  </p:sldMasterIdLst>
  <p:sldIdLst>
    <p:sldId id="257" r:id="rId8"/>
    <p:sldId id="258" r:id="rId9"/>
    <p:sldId id="259" r:id="rId10"/>
    <p:sldId id="260" r:id="rId11"/>
    <p:sldId id="261" r:id="rId12"/>
    <p:sldId id="266" r:id="rId13"/>
    <p:sldId id="267" r:id="rId14"/>
    <p:sldId id="268" r:id="rId15"/>
    <p:sldId id="264" r:id="rId16"/>
    <p:sldId id="269" r:id="rId17"/>
    <p:sldId id="265" r:id="rId18"/>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sin título" id="{06BEAA85-CF0F-41F8-B1AD-9D012F215324}">
          <p14:sldIdLst>
            <p14:sldId id="257"/>
            <p14:sldId id="258"/>
            <p14:sldId id="259"/>
            <p14:sldId id="260"/>
            <p14:sldId id="261"/>
            <p14:sldId id="266"/>
            <p14:sldId id="267"/>
            <p14:sldId id="268"/>
            <p14:sldId id="264"/>
            <p14:sldId id="269"/>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98" d="100"/>
          <a:sy n="98" d="100"/>
        </p:scale>
        <p:origin x="84"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660132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589800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242724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303978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649158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969624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403325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400062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9924340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40352960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880745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745861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2142642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5893585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0559131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3850411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818643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1754731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25562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6650284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4079186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84096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2737121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1488022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5873364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2035064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690532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0996752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8234070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2099978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0504475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57381862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194904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32082934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9403879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3723312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4863869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35931663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7037164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028692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83032959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8113138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93464143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53813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5294292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49670875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41792468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5245339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7817044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71948185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53123214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66175393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5011093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95851226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931520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51672084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40684133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59093430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07700078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98015678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41250220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97077079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85069886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90857829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71257697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593096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02248725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417777404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46145367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21851412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1991713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97585635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18717650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17614741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030991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629180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328294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815433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2055153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93147753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85601293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23814537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28497131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solidFill>
                  <a:prstClr val="black">
                    <a:tint val="75000"/>
                  </a:prstClr>
                </a:solidFill>
              </a:rPr>
              <a:pPr/>
              <a:t>11/3/2024</a:t>
            </a:fld>
            <a:endParaRPr lang="en-US">
              <a:solidFill>
                <a:prstClr val="black">
                  <a:tint val="75000"/>
                </a:prstClr>
              </a:solidFill>
            </a:endParaRPr>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61927656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gif"/><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62.xml"/><Relationship Id="rId4" Type="http://schemas.openxmlformats.org/officeDocument/2006/relationships/hyperlink" Target="https://github.com/LautaroLasorsa/CONAIISI-2024"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3.xml"/><Relationship Id="rId6" Type="http://schemas.openxmlformats.org/officeDocument/2006/relationships/image" Target="../media/image4.JPG"/><Relationship Id="rId5" Type="http://schemas.openxmlformats.org/officeDocument/2006/relationships/hyperlink" Target="mailto:lautarolasorsa@gmail.com" TargetMode="External"/><Relationship Id="rId4" Type="http://schemas.openxmlformats.org/officeDocument/2006/relationships/hyperlink" Target="mailto:laulasorsa@unlam.edu.ar" TargetMode="External"/><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0.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51.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51.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51.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51.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6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p:nvPr/>
        </p:nvSpPr>
        <p:spPr>
          <a:xfrm>
            <a:off x="10188480" y="6010228"/>
            <a:ext cx="1726774" cy="632913"/>
          </a:xfrm>
          <a:custGeom>
            <a:avLst/>
            <a:gdLst/>
            <a:ahLst/>
            <a:cxnLst/>
            <a:rect l="l" t="t" r="r" b="b"/>
            <a:pathLst>
              <a:path w="2590161" h="949369">
                <a:moveTo>
                  <a:pt x="0" y="0"/>
                </a:moveTo>
                <a:lnTo>
                  <a:pt x="2590161" y="0"/>
                </a:lnTo>
                <a:lnTo>
                  <a:pt x="2590161" y="949369"/>
                </a:lnTo>
                <a:lnTo>
                  <a:pt x="0" y="949369"/>
                </a:lnTo>
                <a:lnTo>
                  <a:pt x="0" y="0"/>
                </a:lnTo>
                <a:close/>
              </a:path>
            </a:pathLst>
          </a:custGeom>
          <a:blipFill>
            <a:blip r:embed="rId2"/>
            <a:stretch>
              <a:fillRect l="-17834" t="-15198" r="-16015" b="-11398"/>
            </a:stretch>
          </a:blipFill>
        </p:spPr>
        <p:txBody>
          <a:bodyPr/>
          <a:lstStyle/>
          <a:p>
            <a:endParaRPr lang="es-AR" dirty="0"/>
          </a:p>
        </p:txBody>
      </p:sp>
      <p:sp>
        <p:nvSpPr>
          <p:cNvPr id="8" name="TextBox 8"/>
          <p:cNvSpPr txBox="1"/>
          <p:nvPr/>
        </p:nvSpPr>
        <p:spPr>
          <a:xfrm>
            <a:off x="-7257" y="3666479"/>
            <a:ext cx="12192000" cy="410369"/>
          </a:xfrm>
          <a:prstGeom prst="rect">
            <a:avLst/>
          </a:prstGeom>
        </p:spPr>
        <p:txBody>
          <a:bodyPr lIns="0" tIns="0" rIns="0" bIns="0" rtlCol="0" anchor="t">
            <a:spAutoFit/>
          </a:bodyPr>
          <a:lstStyle/>
          <a:p>
            <a:pPr algn="ctr">
              <a:lnSpc>
                <a:spcPts val="3211"/>
              </a:lnSpc>
            </a:pPr>
            <a:r>
              <a:rPr lang="es-MX" sz="2919" b="1" dirty="0">
                <a:solidFill>
                  <a:srgbClr val="07416B"/>
                </a:solidFill>
                <a:latin typeface="Arimo Bold"/>
                <a:ea typeface="Arimo Bold"/>
                <a:cs typeface="Arimo Bold"/>
                <a:sym typeface="Arimo Bold"/>
              </a:rPr>
              <a:t>Detección de fallas en sensores </a:t>
            </a:r>
            <a:r>
              <a:rPr lang="es-AR" sz="2919" b="1" dirty="0" err="1">
                <a:solidFill>
                  <a:srgbClr val="07416B"/>
                </a:solidFill>
                <a:latin typeface="Arimo Bold"/>
                <a:ea typeface="Arimo Bold"/>
                <a:cs typeface="Arimo Bold"/>
                <a:sym typeface="Arimo Bold"/>
              </a:rPr>
              <a:t>IoT</a:t>
            </a:r>
            <a:r>
              <a:rPr lang="es-MX" sz="2919" b="1" dirty="0">
                <a:solidFill>
                  <a:srgbClr val="07416B"/>
                </a:solidFill>
                <a:latin typeface="Arimo Bold"/>
                <a:ea typeface="Arimo Bold"/>
                <a:cs typeface="Arimo Bold"/>
                <a:sym typeface="Arimo Bold"/>
              </a:rPr>
              <a:t> mediante Machine </a:t>
            </a:r>
            <a:r>
              <a:rPr lang="es-MX" sz="2919" b="1" dirty="0" err="1">
                <a:solidFill>
                  <a:srgbClr val="07416B"/>
                </a:solidFill>
                <a:latin typeface="Arimo Bold"/>
                <a:ea typeface="Arimo Bold"/>
                <a:cs typeface="Arimo Bold"/>
                <a:sym typeface="Arimo Bold"/>
              </a:rPr>
              <a:t>Learning</a:t>
            </a:r>
            <a:endParaRPr lang="en-US" sz="2919" b="1" dirty="0">
              <a:solidFill>
                <a:srgbClr val="07416B"/>
              </a:solidFill>
              <a:latin typeface="Arimo Bold"/>
              <a:ea typeface="Arimo Bold"/>
              <a:cs typeface="Arimo Bold"/>
              <a:sym typeface="Arimo Bold"/>
            </a:endParaRPr>
          </a:p>
        </p:txBody>
      </p:sp>
      <p:sp>
        <p:nvSpPr>
          <p:cNvPr id="9" name="TextBox 9"/>
          <p:cNvSpPr txBox="1"/>
          <p:nvPr/>
        </p:nvSpPr>
        <p:spPr>
          <a:xfrm>
            <a:off x="-7257" y="4180496"/>
            <a:ext cx="12192000" cy="1457835"/>
          </a:xfrm>
          <a:prstGeom prst="rect">
            <a:avLst/>
          </a:prstGeom>
        </p:spPr>
        <p:txBody>
          <a:bodyPr lIns="0" tIns="0" rIns="0" bIns="0" rtlCol="0" anchor="t">
            <a:spAutoFit/>
          </a:bodyPr>
          <a:lstStyle/>
          <a:p>
            <a:pPr algn="ctr">
              <a:lnSpc>
                <a:spcPts val="2933"/>
              </a:lnSpc>
            </a:pPr>
            <a:r>
              <a:rPr lang="en-US" sz="1867" dirty="0">
                <a:solidFill>
                  <a:srgbClr val="000000"/>
                </a:solidFill>
                <a:latin typeface="Arimo"/>
                <a:ea typeface="Arimo"/>
                <a:cs typeface="Arimo"/>
                <a:sym typeface="Arimo"/>
              </a:rPr>
              <a:t>Carlos Alberto </a:t>
            </a:r>
            <a:r>
              <a:rPr lang="es-AR" sz="1867" dirty="0" err="1">
                <a:solidFill>
                  <a:srgbClr val="000000"/>
                </a:solidFill>
                <a:latin typeface="Arimo"/>
                <a:ea typeface="Arimo"/>
                <a:cs typeface="Arimo"/>
                <a:sym typeface="Arimo"/>
              </a:rPr>
              <a:t>Binker</a:t>
            </a:r>
            <a:r>
              <a:rPr lang="en-US" sz="1867" dirty="0">
                <a:solidFill>
                  <a:srgbClr val="000000"/>
                </a:solidFill>
                <a:latin typeface="Arimo"/>
                <a:ea typeface="Arimo"/>
                <a:cs typeface="Arimo"/>
                <a:sym typeface="Arimo"/>
              </a:rPr>
              <a:t>, Hugo </a:t>
            </a:r>
            <a:r>
              <a:rPr lang="en-US" sz="1867" dirty="0" err="1">
                <a:solidFill>
                  <a:srgbClr val="000000"/>
                </a:solidFill>
                <a:latin typeface="Arimo"/>
                <a:ea typeface="Arimo"/>
                <a:cs typeface="Arimo"/>
                <a:sym typeface="Arimo"/>
              </a:rPr>
              <a:t>Tantignone</a:t>
            </a:r>
            <a:r>
              <a:rPr lang="en-US" sz="1867" dirty="0">
                <a:solidFill>
                  <a:srgbClr val="000000"/>
                </a:solidFill>
                <a:latin typeface="Arimo"/>
                <a:ea typeface="Arimo"/>
                <a:cs typeface="Arimo"/>
                <a:sym typeface="Arimo"/>
              </a:rPr>
              <a:t>, Lautaro Lasorsa</a:t>
            </a:r>
          </a:p>
          <a:p>
            <a:pPr algn="ctr">
              <a:lnSpc>
                <a:spcPts val="2933"/>
              </a:lnSpc>
            </a:pPr>
            <a:r>
              <a:rPr lang="en-US" sz="1867" dirty="0">
                <a:solidFill>
                  <a:srgbClr val="000000"/>
                </a:solidFill>
                <a:latin typeface="Arimo"/>
                <a:ea typeface="Arimo"/>
                <a:cs typeface="Arimo"/>
                <a:sym typeface="Arimo"/>
              </a:rPr>
              <a:t>Guillermo </a:t>
            </a:r>
            <a:r>
              <a:rPr lang="en-US" sz="1867" dirty="0" err="1">
                <a:solidFill>
                  <a:srgbClr val="000000"/>
                </a:solidFill>
                <a:latin typeface="Arimo"/>
                <a:ea typeface="Arimo"/>
                <a:cs typeface="Arimo"/>
                <a:sym typeface="Arimo"/>
              </a:rPr>
              <a:t>Buranits</a:t>
            </a:r>
            <a:r>
              <a:rPr lang="en-US" sz="1867" dirty="0">
                <a:solidFill>
                  <a:srgbClr val="000000"/>
                </a:solidFill>
                <a:latin typeface="Arimo"/>
                <a:ea typeface="Arimo"/>
                <a:cs typeface="Arimo"/>
                <a:sym typeface="Arimo"/>
              </a:rPr>
              <a:t>, Eliseo </a:t>
            </a:r>
            <a:r>
              <a:rPr lang="en-US" sz="1867" dirty="0" err="1">
                <a:solidFill>
                  <a:srgbClr val="000000"/>
                </a:solidFill>
                <a:latin typeface="Arimo"/>
                <a:ea typeface="Arimo"/>
                <a:cs typeface="Arimo"/>
                <a:sym typeface="Arimo"/>
              </a:rPr>
              <a:t>Zurdo</a:t>
            </a:r>
            <a:r>
              <a:rPr lang="en-US" sz="1867" dirty="0">
                <a:solidFill>
                  <a:srgbClr val="000000"/>
                </a:solidFill>
                <a:latin typeface="Arimo"/>
                <a:ea typeface="Arimo"/>
                <a:cs typeface="Arimo"/>
                <a:sym typeface="Arimo"/>
              </a:rPr>
              <a:t>, Maximiliano Frattini</a:t>
            </a:r>
          </a:p>
          <a:p>
            <a:pPr algn="ctr">
              <a:lnSpc>
                <a:spcPts val="2933"/>
              </a:lnSpc>
            </a:pPr>
            <a:r>
              <a:rPr lang="es-AR" sz="1867" dirty="0">
                <a:solidFill>
                  <a:srgbClr val="000000"/>
                </a:solidFill>
                <a:latin typeface="Arimo"/>
                <a:ea typeface="Arimo"/>
                <a:cs typeface="Arimo"/>
                <a:sym typeface="Arimo"/>
              </a:rPr>
              <a:t>Departamento de Ingeniería e Investigaciones Tecnológicas, Universidad Nacional de La Matanza</a:t>
            </a:r>
          </a:p>
          <a:p>
            <a:pPr algn="ctr">
              <a:lnSpc>
                <a:spcPts val="2933"/>
              </a:lnSpc>
            </a:pPr>
            <a:r>
              <a:rPr lang="en-US" sz="1867" dirty="0">
                <a:solidFill>
                  <a:srgbClr val="000000"/>
                </a:solidFill>
                <a:latin typeface="Arimo"/>
                <a:ea typeface="Arimo"/>
                <a:cs typeface="Arimo"/>
                <a:sym typeface="Arimo"/>
              </a:rPr>
              <a:t>{</a:t>
            </a:r>
            <a:r>
              <a:rPr lang="en-US" sz="1867" dirty="0" err="1">
                <a:solidFill>
                  <a:srgbClr val="000000"/>
                </a:solidFill>
                <a:latin typeface="Arimo"/>
                <a:ea typeface="Arimo"/>
                <a:cs typeface="Arimo"/>
                <a:sym typeface="Arimo"/>
              </a:rPr>
              <a:t>cbinker</a:t>
            </a:r>
            <a:r>
              <a:rPr lang="en-US" sz="1867" dirty="0">
                <a:solidFill>
                  <a:srgbClr val="000000"/>
                </a:solidFill>
                <a:latin typeface="Arimo"/>
                <a:ea typeface="Arimo"/>
                <a:cs typeface="Arimo"/>
                <a:sym typeface="Arimo"/>
              </a:rPr>
              <a:t>, </a:t>
            </a:r>
            <a:r>
              <a:rPr lang="en-US" sz="1867" dirty="0" err="1">
                <a:solidFill>
                  <a:srgbClr val="000000"/>
                </a:solidFill>
                <a:latin typeface="Arimo"/>
                <a:ea typeface="Arimo"/>
                <a:cs typeface="Arimo"/>
                <a:sym typeface="Arimo"/>
              </a:rPr>
              <a:t>htantignone</a:t>
            </a:r>
            <a:r>
              <a:rPr lang="en-US" sz="1867" dirty="0">
                <a:solidFill>
                  <a:srgbClr val="000000"/>
                </a:solidFill>
                <a:latin typeface="Arimo"/>
                <a:ea typeface="Arimo"/>
                <a:cs typeface="Arimo"/>
                <a:sym typeface="Arimo"/>
              </a:rPr>
              <a:t>, </a:t>
            </a:r>
            <a:r>
              <a:rPr lang="en-US" sz="1867" dirty="0" err="1">
                <a:solidFill>
                  <a:srgbClr val="000000"/>
                </a:solidFill>
                <a:latin typeface="Arimo"/>
                <a:ea typeface="Arimo"/>
                <a:cs typeface="Arimo"/>
                <a:sym typeface="Arimo"/>
              </a:rPr>
              <a:t>laulasorsa</a:t>
            </a:r>
            <a:r>
              <a:rPr lang="en-US" sz="1867" dirty="0">
                <a:solidFill>
                  <a:srgbClr val="000000"/>
                </a:solidFill>
                <a:latin typeface="Arimo"/>
                <a:ea typeface="Arimo"/>
                <a:cs typeface="Arimo"/>
                <a:sym typeface="Arimo"/>
              </a:rPr>
              <a:t>, </a:t>
            </a:r>
            <a:r>
              <a:rPr lang="en-US" sz="1867" dirty="0" err="1">
                <a:solidFill>
                  <a:srgbClr val="000000"/>
                </a:solidFill>
                <a:latin typeface="Arimo"/>
                <a:ea typeface="Arimo"/>
                <a:cs typeface="Arimo"/>
                <a:sym typeface="Arimo"/>
              </a:rPr>
              <a:t>gburanits</a:t>
            </a:r>
            <a:r>
              <a:rPr lang="en-US" sz="1867" dirty="0">
                <a:solidFill>
                  <a:srgbClr val="000000"/>
                </a:solidFill>
                <a:latin typeface="Arimo"/>
                <a:ea typeface="Arimo"/>
                <a:cs typeface="Arimo"/>
                <a:sym typeface="Arimo"/>
              </a:rPr>
              <a:t>, </a:t>
            </a:r>
            <a:r>
              <a:rPr lang="en-US" sz="1867" dirty="0" err="1">
                <a:solidFill>
                  <a:srgbClr val="000000"/>
                </a:solidFill>
                <a:latin typeface="Arimo"/>
                <a:ea typeface="Arimo"/>
                <a:cs typeface="Arimo"/>
                <a:sym typeface="Arimo"/>
              </a:rPr>
              <a:t>eazurdo</a:t>
            </a:r>
            <a:r>
              <a:rPr lang="en-US" sz="1867" dirty="0">
                <a:solidFill>
                  <a:srgbClr val="000000"/>
                </a:solidFill>
                <a:latin typeface="Arimo"/>
                <a:ea typeface="Arimo"/>
                <a:cs typeface="Arimo"/>
                <a:sym typeface="Arimo"/>
              </a:rPr>
              <a:t>, </a:t>
            </a:r>
            <a:r>
              <a:rPr lang="en-US" sz="1867" dirty="0" err="1">
                <a:solidFill>
                  <a:srgbClr val="000000"/>
                </a:solidFill>
                <a:latin typeface="Arimo"/>
                <a:ea typeface="Arimo"/>
                <a:cs typeface="Arimo"/>
                <a:sym typeface="Arimo"/>
              </a:rPr>
              <a:t>mfrattini</a:t>
            </a:r>
            <a:r>
              <a:rPr lang="en-US" sz="1867" dirty="0">
                <a:solidFill>
                  <a:srgbClr val="000000"/>
                </a:solidFill>
                <a:latin typeface="Arimo"/>
                <a:ea typeface="Arimo"/>
                <a:cs typeface="Arimo"/>
                <a:sym typeface="Arimo"/>
              </a:rPr>
              <a:t> }@unlam.edu.ar</a:t>
            </a:r>
          </a:p>
        </p:txBody>
      </p:sp>
      <p:grpSp>
        <p:nvGrpSpPr>
          <p:cNvPr id="11" name="Group 4"/>
          <p:cNvGrpSpPr/>
          <p:nvPr/>
        </p:nvGrpSpPr>
        <p:grpSpPr>
          <a:xfrm>
            <a:off x="-7257" y="1"/>
            <a:ext cx="12192000" cy="1244599"/>
            <a:chOff x="0" y="0"/>
            <a:chExt cx="24384000" cy="3850423"/>
          </a:xfrm>
        </p:grpSpPr>
        <p:sp>
          <p:nvSpPr>
            <p:cNvPr id="12" name="Freeform 6"/>
            <p:cNvSpPr/>
            <p:nvPr/>
          </p:nvSpPr>
          <p:spPr>
            <a:xfrm>
              <a:off x="7813857" y="0"/>
              <a:ext cx="16570143" cy="3850423"/>
            </a:xfrm>
            <a:custGeom>
              <a:avLst/>
              <a:gdLst/>
              <a:ahLst/>
              <a:cxnLst/>
              <a:rect l="l" t="t" r="r" b="b"/>
              <a:pathLst>
                <a:path w="16570143" h="3850423">
                  <a:moveTo>
                    <a:pt x="0" y="0"/>
                  </a:moveTo>
                  <a:lnTo>
                    <a:pt x="16570143" y="0"/>
                  </a:lnTo>
                  <a:lnTo>
                    <a:pt x="16570143" y="3850423"/>
                  </a:lnTo>
                  <a:lnTo>
                    <a:pt x="0" y="3850423"/>
                  </a:lnTo>
                  <a:lnTo>
                    <a:pt x="0" y="0"/>
                  </a:lnTo>
                  <a:close/>
                </a:path>
              </a:pathLst>
            </a:custGeom>
            <a:blipFill>
              <a:blip r:embed="rId3">
                <a:duotone>
                  <a:schemeClr val="accent1">
                    <a:shade val="45000"/>
                    <a:satMod val="135000"/>
                  </a:schemeClr>
                  <a:prstClr val="white"/>
                </a:duotone>
              </a:blip>
              <a:stretch>
                <a:fillRect t="-834" b="-834"/>
              </a:stretch>
            </a:blipFill>
          </p:spPr>
          <p:txBody>
            <a:bodyPr/>
            <a:lstStyle/>
            <a:p>
              <a:endParaRPr lang="es-AR"/>
            </a:p>
          </p:txBody>
        </p:sp>
        <p:sp>
          <p:nvSpPr>
            <p:cNvPr id="13" name="Freeform 7"/>
            <p:cNvSpPr/>
            <p:nvPr/>
          </p:nvSpPr>
          <p:spPr>
            <a:xfrm>
              <a:off x="0" y="0"/>
              <a:ext cx="9937514" cy="3850423"/>
            </a:xfrm>
            <a:custGeom>
              <a:avLst/>
              <a:gdLst/>
              <a:ahLst/>
              <a:cxnLst/>
              <a:rect l="l" t="t" r="r" b="b"/>
              <a:pathLst>
                <a:path w="9937514" h="3850423">
                  <a:moveTo>
                    <a:pt x="0" y="0"/>
                  </a:moveTo>
                  <a:lnTo>
                    <a:pt x="9937514" y="0"/>
                  </a:lnTo>
                  <a:lnTo>
                    <a:pt x="9937514" y="3850423"/>
                  </a:lnTo>
                  <a:lnTo>
                    <a:pt x="0" y="3850423"/>
                  </a:lnTo>
                  <a:lnTo>
                    <a:pt x="0" y="0"/>
                  </a:lnTo>
                  <a:close/>
                </a:path>
              </a:pathLst>
            </a:custGeom>
            <a:blipFill>
              <a:blip r:embed="rId4">
                <a:duotone>
                  <a:schemeClr val="accent1">
                    <a:shade val="45000"/>
                    <a:satMod val="135000"/>
                  </a:schemeClr>
                  <a:prstClr val="white"/>
                </a:duotone>
              </a:blip>
              <a:stretch>
                <a:fillRect b="-70248"/>
              </a:stretch>
            </a:blipFill>
          </p:spPr>
          <p:txBody>
            <a:bodyPr/>
            <a:lstStyle/>
            <a:p>
              <a:endParaRPr lang="es-AR"/>
            </a:p>
          </p:txBody>
        </p:sp>
      </p:grpSp>
      <p:sp>
        <p:nvSpPr>
          <p:cNvPr id="10" name="TextBox 10"/>
          <p:cNvSpPr txBox="1"/>
          <p:nvPr/>
        </p:nvSpPr>
        <p:spPr>
          <a:xfrm>
            <a:off x="318747" y="263525"/>
            <a:ext cx="8230713" cy="859210"/>
          </a:xfrm>
          <a:prstGeom prst="rect">
            <a:avLst/>
          </a:prstGeom>
        </p:spPr>
        <p:txBody>
          <a:bodyPr lIns="0" tIns="0" rIns="0" bIns="0" rtlCol="0" anchor="t">
            <a:spAutoFit/>
          </a:bodyPr>
          <a:lstStyle/>
          <a:p>
            <a:pPr>
              <a:lnSpc>
                <a:spcPts val="3463"/>
              </a:lnSpc>
            </a:pPr>
            <a:r>
              <a:rPr lang="en-US" sz="2885" dirty="0" err="1">
                <a:solidFill>
                  <a:srgbClr val="FFFFFF"/>
                </a:solidFill>
                <a:latin typeface="Archivo Black"/>
                <a:ea typeface="Archivo Black"/>
                <a:cs typeface="Archivo Black"/>
                <a:sym typeface="Archivo Black"/>
              </a:rPr>
              <a:t>Eje</a:t>
            </a:r>
            <a:r>
              <a:rPr lang="en-US" sz="2885" dirty="0">
                <a:solidFill>
                  <a:srgbClr val="FFFFFF"/>
                </a:solidFill>
                <a:latin typeface="Archivo Black"/>
                <a:ea typeface="Archivo Black"/>
                <a:cs typeface="Archivo Black"/>
                <a:sym typeface="Archivo Black"/>
              </a:rPr>
              <a:t> </a:t>
            </a:r>
            <a:r>
              <a:rPr lang="en-US" sz="2885" dirty="0" err="1">
                <a:solidFill>
                  <a:srgbClr val="FFFFFF"/>
                </a:solidFill>
                <a:latin typeface="Archivo Black"/>
                <a:ea typeface="Archivo Black"/>
                <a:cs typeface="Archivo Black"/>
                <a:sym typeface="Archivo Black"/>
              </a:rPr>
              <a:t>Temático</a:t>
            </a:r>
            <a:r>
              <a:rPr lang="en-US" sz="2885" dirty="0">
                <a:solidFill>
                  <a:srgbClr val="FFFFFF"/>
                </a:solidFill>
                <a:latin typeface="Archivo Black"/>
                <a:ea typeface="Archivo Black"/>
                <a:cs typeface="Archivo Black"/>
                <a:sym typeface="Archivo Black"/>
              </a:rPr>
              <a:t>: </a:t>
            </a:r>
          </a:p>
          <a:p>
            <a:pPr>
              <a:lnSpc>
                <a:spcPts val="3223"/>
              </a:lnSpc>
              <a:spcBef>
                <a:spcPct val="0"/>
              </a:spcBef>
            </a:pPr>
            <a:r>
              <a:rPr lang="es-MX" sz="2685" dirty="0">
                <a:solidFill>
                  <a:srgbClr val="FFFFFF"/>
                </a:solidFill>
                <a:latin typeface="Archivo Black"/>
                <a:ea typeface="Archivo Black"/>
                <a:cs typeface="Archivo Black"/>
                <a:sym typeface="Archivo Black"/>
              </a:rPr>
              <a:t>Aplicaciones Informáticas y de Sistemas de Información</a:t>
            </a:r>
            <a:endParaRPr lang="en-US" sz="2685" dirty="0">
              <a:solidFill>
                <a:srgbClr val="FFFFFF"/>
              </a:solidFill>
              <a:latin typeface="Archivo Black"/>
              <a:ea typeface="Archivo Black"/>
              <a:cs typeface="Archivo Black"/>
              <a:sym typeface="Archivo Black"/>
            </a:endParaRPr>
          </a:p>
        </p:txBody>
      </p:sp>
      <p:grpSp>
        <p:nvGrpSpPr>
          <p:cNvPr id="18" name="Grupo 17"/>
          <p:cNvGrpSpPr/>
          <p:nvPr/>
        </p:nvGrpSpPr>
        <p:grpSpPr>
          <a:xfrm>
            <a:off x="3657600" y="1310230"/>
            <a:ext cx="5038725" cy="799191"/>
            <a:chOff x="6019800" y="1965345"/>
            <a:chExt cx="7558088" cy="1198786"/>
          </a:xfrm>
        </p:grpSpPr>
        <p:grpSp>
          <p:nvGrpSpPr>
            <p:cNvPr id="16" name="Grupo 15"/>
            <p:cNvGrpSpPr/>
            <p:nvPr/>
          </p:nvGrpSpPr>
          <p:grpSpPr>
            <a:xfrm>
              <a:off x="6019800" y="1965345"/>
              <a:ext cx="4891087" cy="1198786"/>
              <a:chOff x="6538913" y="1899474"/>
              <a:chExt cx="4891087" cy="1198786"/>
            </a:xfrm>
          </p:grpSpPr>
          <p:pic>
            <p:nvPicPr>
              <p:cNvPr id="3" name="Imagen 2"/>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848600" y="2135483"/>
                <a:ext cx="2362200" cy="858509"/>
              </a:xfrm>
              <a:prstGeom prst="rect">
                <a:avLst/>
              </a:prstGeom>
            </p:spPr>
          </p:pic>
          <p:pic>
            <p:nvPicPr>
              <p:cNvPr id="14" name="Imagen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63200" y="1899474"/>
                <a:ext cx="1066800" cy="1197634"/>
              </a:xfrm>
              <a:prstGeom prst="rect">
                <a:avLst/>
              </a:prstGeom>
            </p:spPr>
          </p:pic>
          <p:pic>
            <p:nvPicPr>
              <p:cNvPr id="15" name="Imagen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38913" y="1946373"/>
                <a:ext cx="1157287" cy="1151887"/>
              </a:xfrm>
              <a:prstGeom prst="rect">
                <a:avLst/>
              </a:prstGeom>
            </p:spPr>
          </p:pic>
        </p:grpSp>
        <p:pic>
          <p:nvPicPr>
            <p:cNvPr id="17" name="Imagen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101388" y="2057400"/>
              <a:ext cx="2476500" cy="1012389"/>
            </a:xfrm>
            <a:prstGeom prst="rect">
              <a:avLst/>
            </a:prstGeom>
          </p:spPr>
        </p:pic>
      </p:grpSp>
      <p:sp>
        <p:nvSpPr>
          <p:cNvPr id="19" name="Google Shape;63;p13"/>
          <p:cNvSpPr txBox="1"/>
          <p:nvPr/>
        </p:nvSpPr>
        <p:spPr>
          <a:xfrm>
            <a:off x="101600" y="6448588"/>
            <a:ext cx="6553200" cy="287303"/>
          </a:xfrm>
          <a:prstGeom prst="rect">
            <a:avLst/>
          </a:prstGeom>
          <a:noFill/>
          <a:ln>
            <a:noFill/>
          </a:ln>
        </p:spPr>
        <p:txBody>
          <a:bodyPr spcFirstLastPara="1" wrap="square" lIns="60950" tIns="60950" rIns="60950" bIns="60950" anchor="t" anchorCtr="0">
            <a:spAutoFit/>
          </a:bodyPr>
          <a:lstStyle/>
          <a:p>
            <a:pPr>
              <a:buClr>
                <a:srgbClr val="000000"/>
              </a:buClr>
              <a:buSzPts val="3400"/>
              <a:buFont typeface="Arial"/>
              <a:buNone/>
            </a:pPr>
            <a:r>
              <a:rPr lang="es-AR" sz="1067" b="1" dirty="0">
                <a:solidFill>
                  <a:srgbClr val="4F81BD">
                    <a:lumMod val="50000"/>
                  </a:srgbClr>
                </a:solidFill>
                <a:latin typeface="Arial"/>
                <a:ea typeface="Arial"/>
                <a:cs typeface="Arial"/>
                <a:sym typeface="Arial"/>
              </a:rPr>
              <a:t>San Fernando del Valle de Catamarca</a:t>
            </a:r>
            <a:r>
              <a:rPr lang="es" sz="1067" b="1" dirty="0">
                <a:solidFill>
                  <a:srgbClr val="4F81BD">
                    <a:lumMod val="50000"/>
                  </a:srgbClr>
                </a:solidFill>
                <a:latin typeface="Arial"/>
                <a:ea typeface="Arial"/>
                <a:cs typeface="Arial"/>
                <a:sym typeface="Arial"/>
              </a:rPr>
              <a:t>, Catamarca, Argentina – 7 y 8 de noviembre 2024 </a:t>
            </a:r>
            <a:endParaRPr sz="1067" b="1" dirty="0">
              <a:solidFill>
                <a:srgbClr val="4F81BD">
                  <a:lumMod val="50000"/>
                </a:srgbClr>
              </a:solidFill>
              <a:latin typeface="Arial"/>
              <a:ea typeface="Arial"/>
              <a:cs typeface="Arial"/>
              <a:sym typeface="Arial"/>
            </a:endParaRPr>
          </a:p>
        </p:txBody>
      </p:sp>
    </p:spTree>
    <p:extLst>
      <p:ext uri="{BB962C8B-B14F-4D97-AF65-F5344CB8AC3E}">
        <p14:creationId xmlns:p14="http://schemas.microsoft.com/office/powerpoint/2010/main" val="1977308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D5657-91B3-7277-4988-E47F38F98A32}"/>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2B22044E-63F9-CD48-4E85-ACB032305B74}"/>
              </a:ext>
            </a:extLst>
          </p:cNvPr>
          <p:cNvSpPr txBox="1"/>
          <p:nvPr/>
        </p:nvSpPr>
        <p:spPr>
          <a:xfrm>
            <a:off x="685800" y="1085241"/>
            <a:ext cx="10820400" cy="820738"/>
          </a:xfrm>
          <a:prstGeom prst="rect">
            <a:avLst/>
          </a:prstGeom>
        </p:spPr>
        <p:txBody>
          <a:bodyPr lIns="0" tIns="0" rIns="0" bIns="0" rtlCol="0" anchor="t">
            <a:spAutoFit/>
          </a:bodyPr>
          <a:lstStyle/>
          <a:p>
            <a:pPr algn="ctr">
              <a:lnSpc>
                <a:spcPts val="6400"/>
              </a:lnSpc>
              <a:spcBef>
                <a:spcPct val="0"/>
              </a:spcBef>
            </a:pPr>
            <a:r>
              <a:rPr lang="es-AR" sz="5334" b="1" dirty="0">
                <a:solidFill>
                  <a:srgbClr val="000000"/>
                </a:solidFill>
                <a:latin typeface="Arial Black" panose="020B0A04020102020204" pitchFamily="34" charset="0"/>
                <a:ea typeface="Nourd Heavy"/>
                <a:cs typeface="Nourd Heavy"/>
                <a:sym typeface="Nourd Heavy"/>
              </a:rPr>
              <a:t>Comentarios adicionales</a:t>
            </a:r>
          </a:p>
        </p:txBody>
      </p:sp>
      <p:sp>
        <p:nvSpPr>
          <p:cNvPr id="4" name="Freeform 4">
            <a:extLst>
              <a:ext uri="{FF2B5EF4-FFF2-40B4-BE49-F238E27FC236}">
                <a16:creationId xmlns:a16="http://schemas.microsoft.com/office/drawing/2014/main" id="{C4545359-F8C3-7114-C2A5-6C9CD4110DB1}"/>
              </a:ext>
            </a:extLst>
          </p:cNvPr>
          <p:cNvSpPr/>
          <p:nvPr/>
        </p:nvSpPr>
        <p:spPr>
          <a:xfrm rot="-10800000">
            <a:off x="9173759" y="6070600"/>
            <a:ext cx="3018241" cy="674074"/>
          </a:xfrm>
          <a:custGeom>
            <a:avLst/>
            <a:gdLst/>
            <a:ahLst/>
            <a:cxnLst/>
            <a:rect l="l" t="t" r="r" b="b"/>
            <a:pathLst>
              <a:path w="4527362" h="1011111">
                <a:moveTo>
                  <a:pt x="0" y="0"/>
                </a:moveTo>
                <a:lnTo>
                  <a:pt x="4527361" y="0"/>
                </a:lnTo>
                <a:lnTo>
                  <a:pt x="4527361" y="1011110"/>
                </a:lnTo>
                <a:lnTo>
                  <a:pt x="0" y="10111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AR"/>
          </a:p>
        </p:txBody>
      </p:sp>
      <p:sp>
        <p:nvSpPr>
          <p:cNvPr id="5" name="Freeform 5">
            <a:extLst>
              <a:ext uri="{FF2B5EF4-FFF2-40B4-BE49-F238E27FC236}">
                <a16:creationId xmlns:a16="http://schemas.microsoft.com/office/drawing/2014/main" id="{63F09338-B66C-CC7A-4F8A-F98F6F9C8EEF}"/>
              </a:ext>
            </a:extLst>
          </p:cNvPr>
          <p:cNvSpPr/>
          <p:nvPr/>
        </p:nvSpPr>
        <p:spPr>
          <a:xfrm rot="5400000">
            <a:off x="-1019684" y="1210352"/>
            <a:ext cx="3018241" cy="674074"/>
          </a:xfrm>
          <a:custGeom>
            <a:avLst/>
            <a:gdLst/>
            <a:ahLst/>
            <a:cxnLst/>
            <a:rect l="l" t="t" r="r" b="b"/>
            <a:pathLst>
              <a:path w="4527362" h="1011111">
                <a:moveTo>
                  <a:pt x="0" y="0"/>
                </a:moveTo>
                <a:lnTo>
                  <a:pt x="4527362" y="0"/>
                </a:lnTo>
                <a:lnTo>
                  <a:pt x="4527362" y="1011111"/>
                </a:lnTo>
                <a:lnTo>
                  <a:pt x="0" y="10111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AR"/>
          </a:p>
        </p:txBody>
      </p:sp>
      <p:sp>
        <p:nvSpPr>
          <p:cNvPr id="6" name="TextBox 6">
            <a:extLst>
              <a:ext uri="{FF2B5EF4-FFF2-40B4-BE49-F238E27FC236}">
                <a16:creationId xmlns:a16="http://schemas.microsoft.com/office/drawing/2014/main" id="{68EEF2EB-639C-31FD-1030-86D8B09E07FA}"/>
              </a:ext>
            </a:extLst>
          </p:cNvPr>
          <p:cNvSpPr txBox="1"/>
          <p:nvPr/>
        </p:nvSpPr>
        <p:spPr>
          <a:xfrm>
            <a:off x="1574800" y="2555347"/>
            <a:ext cx="9203447" cy="2275238"/>
          </a:xfrm>
          <a:prstGeom prst="rect">
            <a:avLst/>
          </a:prstGeom>
        </p:spPr>
        <p:txBody>
          <a:bodyPr wrap="square" lIns="0" tIns="0" rIns="0" bIns="0" rtlCol="0" anchor="t">
            <a:spAutoFit/>
          </a:bodyPr>
          <a:lstStyle/>
          <a:p>
            <a:pPr>
              <a:lnSpc>
                <a:spcPts val="3648"/>
              </a:lnSpc>
              <a:spcBef>
                <a:spcPct val="0"/>
              </a:spcBef>
            </a:pPr>
            <a:r>
              <a:rPr lang="es-AR" sz="2431" dirty="0">
                <a:solidFill>
                  <a:srgbClr val="000000"/>
                </a:solidFill>
                <a:latin typeface="Arimo"/>
                <a:ea typeface="Arimo"/>
                <a:cs typeface="Arimo"/>
                <a:sym typeface="Arimo"/>
              </a:rPr>
              <a:t>Por ser un </a:t>
            </a:r>
            <a:r>
              <a:rPr lang="es-AR" sz="2431" dirty="0" err="1">
                <a:solidFill>
                  <a:srgbClr val="000000"/>
                </a:solidFill>
                <a:latin typeface="Arimo"/>
                <a:ea typeface="Arimo"/>
                <a:cs typeface="Arimo"/>
                <a:sym typeface="Arimo"/>
              </a:rPr>
              <a:t>framework</a:t>
            </a:r>
            <a:r>
              <a:rPr lang="es-AR" sz="2431" dirty="0">
                <a:solidFill>
                  <a:srgbClr val="000000"/>
                </a:solidFill>
                <a:latin typeface="Arimo"/>
                <a:ea typeface="Arimo"/>
                <a:cs typeface="Arimo"/>
                <a:sym typeface="Arimo"/>
              </a:rPr>
              <a:t> ligero se utilizó </a:t>
            </a:r>
            <a:r>
              <a:rPr lang="es-AR" sz="2431" dirty="0" err="1">
                <a:solidFill>
                  <a:srgbClr val="000000"/>
                </a:solidFill>
                <a:latin typeface="Arimo"/>
                <a:ea typeface="Arimo"/>
                <a:cs typeface="Arimo"/>
                <a:sym typeface="Arimo"/>
              </a:rPr>
              <a:t>Sklearn</a:t>
            </a:r>
            <a:r>
              <a:rPr lang="es-AR" sz="2431" dirty="0">
                <a:solidFill>
                  <a:srgbClr val="000000"/>
                </a:solidFill>
                <a:latin typeface="Arimo"/>
                <a:ea typeface="Arimo"/>
                <a:cs typeface="Arimo"/>
                <a:sym typeface="Arimo"/>
              </a:rPr>
              <a:t> para la realización de este trabajo. </a:t>
            </a:r>
          </a:p>
          <a:p>
            <a:pPr>
              <a:lnSpc>
                <a:spcPts val="3648"/>
              </a:lnSpc>
              <a:spcBef>
                <a:spcPct val="0"/>
              </a:spcBef>
            </a:pPr>
            <a:endParaRPr lang="es-AR" sz="2431" dirty="0">
              <a:solidFill>
                <a:srgbClr val="000000"/>
              </a:solidFill>
              <a:latin typeface="Arimo"/>
              <a:ea typeface="Arimo"/>
              <a:cs typeface="Arimo"/>
              <a:sym typeface="Arimo"/>
            </a:endParaRPr>
          </a:p>
          <a:p>
            <a:pPr>
              <a:lnSpc>
                <a:spcPts val="3648"/>
              </a:lnSpc>
              <a:spcBef>
                <a:spcPct val="0"/>
              </a:spcBef>
            </a:pPr>
            <a:r>
              <a:rPr lang="es-AR" sz="2431" dirty="0">
                <a:solidFill>
                  <a:srgbClr val="000000"/>
                </a:solidFill>
                <a:latin typeface="Arimo"/>
                <a:ea typeface="Arimo"/>
                <a:cs typeface="Arimo"/>
                <a:sym typeface="Arimo"/>
              </a:rPr>
              <a:t>Todo el trabajo se encuentra disponible en GitHub:</a:t>
            </a:r>
          </a:p>
          <a:p>
            <a:pPr>
              <a:lnSpc>
                <a:spcPts val="3648"/>
              </a:lnSpc>
              <a:spcBef>
                <a:spcPct val="0"/>
              </a:spcBef>
            </a:pPr>
            <a:r>
              <a:rPr lang="es-AR" sz="2431" dirty="0">
                <a:solidFill>
                  <a:srgbClr val="000000"/>
                </a:solidFill>
                <a:latin typeface="Arimo"/>
                <a:ea typeface="Arimo"/>
                <a:cs typeface="Arimo"/>
                <a:sym typeface="Arimo"/>
                <a:hlinkClick r:id="rId4"/>
              </a:rPr>
              <a:t>https://github.com/LautaroLasorsa/CONAIISI-2024</a:t>
            </a:r>
            <a:r>
              <a:rPr lang="es-AR" sz="2431" dirty="0">
                <a:solidFill>
                  <a:srgbClr val="000000"/>
                </a:solidFill>
                <a:latin typeface="Arimo"/>
                <a:ea typeface="Arimo"/>
                <a:cs typeface="Arimo"/>
                <a:sym typeface="Arimo"/>
              </a:rPr>
              <a:t> </a:t>
            </a:r>
          </a:p>
        </p:txBody>
      </p:sp>
    </p:spTree>
    <p:extLst>
      <p:ext uri="{BB962C8B-B14F-4D97-AF65-F5344CB8AC3E}">
        <p14:creationId xmlns:p14="http://schemas.microsoft.com/office/powerpoint/2010/main" val="2224413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1043" y="0"/>
            <a:ext cx="12192000" cy="1346200"/>
            <a:chOff x="0" y="0"/>
            <a:chExt cx="24384000" cy="3850423"/>
          </a:xfrm>
        </p:grpSpPr>
        <p:sp>
          <p:nvSpPr>
            <p:cNvPr id="6" name="Freeform 6"/>
            <p:cNvSpPr/>
            <p:nvPr/>
          </p:nvSpPr>
          <p:spPr>
            <a:xfrm>
              <a:off x="7813857" y="0"/>
              <a:ext cx="16570143" cy="3850423"/>
            </a:xfrm>
            <a:custGeom>
              <a:avLst/>
              <a:gdLst/>
              <a:ahLst/>
              <a:cxnLst/>
              <a:rect l="l" t="t" r="r" b="b"/>
              <a:pathLst>
                <a:path w="16570143" h="3850423">
                  <a:moveTo>
                    <a:pt x="0" y="0"/>
                  </a:moveTo>
                  <a:lnTo>
                    <a:pt x="16570143" y="0"/>
                  </a:lnTo>
                  <a:lnTo>
                    <a:pt x="16570143" y="3850423"/>
                  </a:lnTo>
                  <a:lnTo>
                    <a:pt x="0" y="3850423"/>
                  </a:lnTo>
                  <a:lnTo>
                    <a:pt x="0" y="0"/>
                  </a:lnTo>
                  <a:close/>
                </a:path>
              </a:pathLst>
            </a:custGeom>
            <a:blipFill>
              <a:blip r:embed="rId2">
                <a:duotone>
                  <a:schemeClr val="accent1">
                    <a:shade val="45000"/>
                    <a:satMod val="135000"/>
                  </a:schemeClr>
                  <a:prstClr val="white"/>
                </a:duotone>
              </a:blip>
              <a:stretch>
                <a:fillRect t="-834" b="-834"/>
              </a:stretch>
            </a:blipFill>
          </p:spPr>
          <p:txBody>
            <a:bodyPr/>
            <a:lstStyle/>
            <a:p>
              <a:endParaRPr lang="es-AR"/>
            </a:p>
          </p:txBody>
        </p:sp>
        <p:sp>
          <p:nvSpPr>
            <p:cNvPr id="7" name="Freeform 7"/>
            <p:cNvSpPr/>
            <p:nvPr/>
          </p:nvSpPr>
          <p:spPr>
            <a:xfrm>
              <a:off x="0" y="0"/>
              <a:ext cx="9937514" cy="3850423"/>
            </a:xfrm>
            <a:custGeom>
              <a:avLst/>
              <a:gdLst/>
              <a:ahLst/>
              <a:cxnLst/>
              <a:rect l="l" t="t" r="r" b="b"/>
              <a:pathLst>
                <a:path w="9937514" h="3850423">
                  <a:moveTo>
                    <a:pt x="0" y="0"/>
                  </a:moveTo>
                  <a:lnTo>
                    <a:pt x="9937514" y="0"/>
                  </a:lnTo>
                  <a:lnTo>
                    <a:pt x="9937514" y="3850423"/>
                  </a:lnTo>
                  <a:lnTo>
                    <a:pt x="0" y="3850423"/>
                  </a:lnTo>
                  <a:lnTo>
                    <a:pt x="0" y="0"/>
                  </a:lnTo>
                  <a:close/>
                </a:path>
              </a:pathLst>
            </a:custGeom>
            <a:blipFill>
              <a:blip r:embed="rId3">
                <a:duotone>
                  <a:schemeClr val="accent1">
                    <a:shade val="45000"/>
                    <a:satMod val="135000"/>
                  </a:schemeClr>
                  <a:prstClr val="white"/>
                </a:duotone>
              </a:blip>
              <a:stretch>
                <a:fillRect b="-70248"/>
              </a:stretch>
            </a:blipFill>
          </p:spPr>
          <p:txBody>
            <a:bodyPr/>
            <a:lstStyle/>
            <a:p>
              <a:endParaRPr lang="es-AR"/>
            </a:p>
          </p:txBody>
        </p:sp>
      </p:grpSp>
      <p:sp>
        <p:nvSpPr>
          <p:cNvPr id="9" name="TextBox 9"/>
          <p:cNvSpPr txBox="1"/>
          <p:nvPr/>
        </p:nvSpPr>
        <p:spPr>
          <a:xfrm>
            <a:off x="513307" y="3156006"/>
            <a:ext cx="11163300" cy="2154436"/>
          </a:xfrm>
          <a:prstGeom prst="rect">
            <a:avLst/>
          </a:prstGeom>
        </p:spPr>
        <p:txBody>
          <a:bodyPr lIns="0" tIns="0" rIns="0" bIns="0" rtlCol="0" anchor="t">
            <a:spAutoFit/>
          </a:bodyPr>
          <a:lstStyle/>
          <a:p>
            <a:pPr algn="ctr">
              <a:lnSpc>
                <a:spcPts val="16800"/>
              </a:lnSpc>
              <a:spcBef>
                <a:spcPct val="0"/>
              </a:spcBef>
            </a:pPr>
            <a:r>
              <a:rPr lang="en-US" sz="12001" b="1" dirty="0">
                <a:solidFill>
                  <a:srgbClr val="000000"/>
                </a:solidFill>
                <a:latin typeface="Berlin Sans FB Demi" panose="020E0802020502020306" pitchFamily="34" charset="0"/>
                <a:ea typeface="Nourd Heavy"/>
                <a:cs typeface="Nourd Heavy"/>
                <a:sym typeface="Nourd Heavy"/>
              </a:rPr>
              <a:t>¡Gracias!</a:t>
            </a:r>
          </a:p>
        </p:txBody>
      </p:sp>
      <p:sp>
        <p:nvSpPr>
          <p:cNvPr id="10" name="TextBox 10"/>
          <p:cNvSpPr txBox="1"/>
          <p:nvPr/>
        </p:nvSpPr>
        <p:spPr>
          <a:xfrm>
            <a:off x="4354377" y="5511800"/>
            <a:ext cx="7592259" cy="1077218"/>
          </a:xfrm>
          <a:prstGeom prst="rect">
            <a:avLst/>
          </a:prstGeom>
        </p:spPr>
        <p:txBody>
          <a:bodyPr lIns="0" tIns="0" rIns="0" bIns="0" rtlCol="0" anchor="t">
            <a:spAutoFit/>
          </a:bodyPr>
          <a:lstStyle/>
          <a:p>
            <a:pPr>
              <a:lnSpc>
                <a:spcPts val="2933"/>
              </a:lnSpc>
            </a:pPr>
            <a:r>
              <a:rPr lang="en-US" sz="1867" dirty="0" err="1">
                <a:solidFill>
                  <a:srgbClr val="000000"/>
                </a:solidFill>
                <a:latin typeface="Arial" panose="020B0604020202020204" pitchFamily="34" charset="0"/>
                <a:ea typeface="Montaser Arabic"/>
                <a:cs typeface="Arial" panose="020B0604020202020204" pitchFamily="34" charset="0"/>
                <a:sym typeface="Montaser Arabic"/>
              </a:rPr>
              <a:t>Contacto</a:t>
            </a:r>
            <a:r>
              <a:rPr lang="en-US" sz="1867" dirty="0">
                <a:solidFill>
                  <a:srgbClr val="000000"/>
                </a:solidFill>
                <a:latin typeface="Arial" panose="020B0604020202020204" pitchFamily="34" charset="0"/>
                <a:ea typeface="Montaser Arabic"/>
                <a:cs typeface="Arial" panose="020B0604020202020204" pitchFamily="34" charset="0"/>
                <a:sym typeface="Montaser Arabic"/>
              </a:rPr>
              <a:t>: </a:t>
            </a:r>
          </a:p>
          <a:p>
            <a:pPr marL="575761" lvl="1" indent="-287881">
              <a:lnSpc>
                <a:spcPts val="2933"/>
              </a:lnSpc>
              <a:buFont typeface="Arial"/>
              <a:buChar char="•"/>
            </a:pPr>
            <a:r>
              <a:rPr lang="en-US" sz="1867" dirty="0">
                <a:solidFill>
                  <a:srgbClr val="000000"/>
                </a:solidFill>
                <a:latin typeface="Arial" panose="020B0604020202020204" pitchFamily="34" charset="0"/>
                <a:ea typeface="Montaser Arabic"/>
                <a:cs typeface="Arial" panose="020B0604020202020204" pitchFamily="34" charset="0"/>
                <a:sym typeface="Montaser Arabic"/>
                <a:hlinkClick r:id="rId4"/>
              </a:rPr>
              <a:t>laulasorsa@unlam.edu.ar</a:t>
            </a:r>
            <a:r>
              <a:rPr lang="en-US" sz="1867" dirty="0">
                <a:solidFill>
                  <a:srgbClr val="000000"/>
                </a:solidFill>
                <a:latin typeface="Arial" panose="020B0604020202020204" pitchFamily="34" charset="0"/>
                <a:ea typeface="Montaser Arabic"/>
                <a:cs typeface="Arial" panose="020B0604020202020204" pitchFamily="34" charset="0"/>
                <a:sym typeface="Montaser Arabic"/>
              </a:rPr>
              <a:t> | </a:t>
            </a:r>
            <a:r>
              <a:rPr lang="en-US" sz="1867" dirty="0">
                <a:solidFill>
                  <a:srgbClr val="000000"/>
                </a:solidFill>
                <a:latin typeface="Arial" panose="020B0604020202020204" pitchFamily="34" charset="0"/>
                <a:ea typeface="Montaser Arabic"/>
                <a:cs typeface="Arial" panose="020B0604020202020204" pitchFamily="34" charset="0"/>
                <a:sym typeface="Montaser Arabic"/>
                <a:hlinkClick r:id="rId5"/>
              </a:rPr>
              <a:t>lautarolasorsa@gmail.com</a:t>
            </a:r>
            <a:r>
              <a:rPr lang="en-US" sz="1867" dirty="0">
                <a:solidFill>
                  <a:srgbClr val="000000"/>
                </a:solidFill>
                <a:latin typeface="Arial" panose="020B0604020202020204" pitchFamily="34" charset="0"/>
                <a:ea typeface="Montaser Arabic"/>
                <a:cs typeface="Arial" panose="020B0604020202020204" pitchFamily="34" charset="0"/>
                <a:sym typeface="Montaser Arabic"/>
              </a:rPr>
              <a:t> </a:t>
            </a:r>
          </a:p>
          <a:p>
            <a:pPr marL="575761" lvl="1" indent="-287881">
              <a:lnSpc>
                <a:spcPts val="2933"/>
              </a:lnSpc>
              <a:buFont typeface="Arial"/>
              <a:buChar char="•"/>
            </a:pPr>
            <a:r>
              <a:rPr lang="en-US" sz="1867" dirty="0" err="1">
                <a:solidFill>
                  <a:srgbClr val="000000"/>
                </a:solidFill>
                <a:latin typeface="Arial" panose="020B0604020202020204" pitchFamily="34" charset="0"/>
                <a:ea typeface="Montaser Arabic"/>
                <a:cs typeface="Arial" panose="020B0604020202020204" pitchFamily="34" charset="0"/>
                <a:sym typeface="Montaser Arabic"/>
              </a:rPr>
              <a:t>lautaro-lasorsa</a:t>
            </a:r>
            <a:r>
              <a:rPr lang="en-US" sz="1867" dirty="0">
                <a:solidFill>
                  <a:srgbClr val="000000"/>
                </a:solidFill>
                <a:latin typeface="Arial" panose="020B0604020202020204" pitchFamily="34" charset="0"/>
                <a:ea typeface="Montaser Arabic"/>
                <a:cs typeface="Arial" panose="020B0604020202020204" pitchFamily="34" charset="0"/>
                <a:sym typeface="Montaser Arabic"/>
              </a:rPr>
              <a:t> @ LinkedIn</a:t>
            </a:r>
          </a:p>
        </p:txBody>
      </p:sp>
      <p:grpSp>
        <p:nvGrpSpPr>
          <p:cNvPr id="11" name="Grupo 10"/>
          <p:cNvGrpSpPr/>
          <p:nvPr/>
        </p:nvGrpSpPr>
        <p:grpSpPr>
          <a:xfrm>
            <a:off x="3575595" y="1451912"/>
            <a:ext cx="5038725" cy="799191"/>
            <a:chOff x="6019800" y="1965345"/>
            <a:chExt cx="7558088" cy="1198786"/>
          </a:xfrm>
        </p:grpSpPr>
        <p:grpSp>
          <p:nvGrpSpPr>
            <p:cNvPr id="12" name="Grupo 11"/>
            <p:cNvGrpSpPr/>
            <p:nvPr/>
          </p:nvGrpSpPr>
          <p:grpSpPr>
            <a:xfrm>
              <a:off x="6019800" y="1965345"/>
              <a:ext cx="4891087" cy="1198786"/>
              <a:chOff x="6538913" y="1899474"/>
              <a:chExt cx="4891087" cy="1198786"/>
            </a:xfrm>
          </p:grpSpPr>
          <p:pic>
            <p:nvPicPr>
              <p:cNvPr id="14" name="Imagen 13"/>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848600" y="2135483"/>
                <a:ext cx="2362200" cy="858509"/>
              </a:xfrm>
              <a:prstGeom prst="rect">
                <a:avLst/>
              </a:prstGeom>
            </p:spPr>
          </p:pic>
          <p:pic>
            <p:nvPicPr>
              <p:cNvPr id="15" name="Imagen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63200" y="1899474"/>
                <a:ext cx="1066800" cy="1197634"/>
              </a:xfrm>
              <a:prstGeom prst="rect">
                <a:avLst/>
              </a:prstGeom>
            </p:spPr>
          </p:pic>
          <p:pic>
            <p:nvPicPr>
              <p:cNvPr id="16" name="Imagen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38913" y="1946373"/>
                <a:ext cx="1157287" cy="1151887"/>
              </a:xfrm>
              <a:prstGeom prst="rect">
                <a:avLst/>
              </a:prstGeom>
            </p:spPr>
          </p:pic>
        </p:grpSp>
        <p:pic>
          <p:nvPicPr>
            <p:cNvPr id="13" name="Imagen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101388" y="2057400"/>
              <a:ext cx="2476500" cy="1012389"/>
            </a:xfrm>
            <a:prstGeom prst="rect">
              <a:avLst/>
            </a:prstGeom>
          </p:spPr>
        </p:pic>
      </p:grpSp>
    </p:spTree>
    <p:extLst>
      <p:ext uri="{BB962C8B-B14F-4D97-AF65-F5344CB8AC3E}">
        <p14:creationId xmlns:p14="http://schemas.microsoft.com/office/powerpoint/2010/main" val="3697989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192302" y="1461228"/>
            <a:ext cx="514666" cy="514666"/>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17CC2"/>
            </a:solidFill>
          </p:spPr>
          <p:txBody>
            <a:bodyPr/>
            <a:lstStyle/>
            <a:p>
              <a:endParaRPr lang="es-AR"/>
            </a:p>
          </p:txBody>
        </p:sp>
      </p:grpSp>
      <p:grpSp>
        <p:nvGrpSpPr>
          <p:cNvPr id="4" name="Group 4"/>
          <p:cNvGrpSpPr/>
          <p:nvPr/>
        </p:nvGrpSpPr>
        <p:grpSpPr>
          <a:xfrm>
            <a:off x="5192302" y="2314455"/>
            <a:ext cx="514666" cy="514666"/>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17CC2"/>
            </a:solidFill>
          </p:spPr>
          <p:txBody>
            <a:bodyPr/>
            <a:lstStyle/>
            <a:p>
              <a:endParaRPr lang="es-AR"/>
            </a:p>
          </p:txBody>
        </p:sp>
      </p:grpSp>
      <p:grpSp>
        <p:nvGrpSpPr>
          <p:cNvPr id="6" name="Group 6"/>
          <p:cNvGrpSpPr/>
          <p:nvPr/>
        </p:nvGrpSpPr>
        <p:grpSpPr>
          <a:xfrm>
            <a:off x="5192302" y="4020909"/>
            <a:ext cx="514666" cy="514666"/>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17CC2"/>
            </a:solidFill>
          </p:spPr>
          <p:txBody>
            <a:bodyPr/>
            <a:lstStyle/>
            <a:p>
              <a:endParaRPr lang="es-AR"/>
            </a:p>
          </p:txBody>
        </p:sp>
      </p:grpSp>
      <p:grpSp>
        <p:nvGrpSpPr>
          <p:cNvPr id="8" name="Group 8"/>
          <p:cNvGrpSpPr/>
          <p:nvPr/>
        </p:nvGrpSpPr>
        <p:grpSpPr>
          <a:xfrm>
            <a:off x="5192302" y="3167682"/>
            <a:ext cx="514666" cy="514666"/>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17CC2"/>
            </a:solidFill>
          </p:spPr>
          <p:txBody>
            <a:bodyPr/>
            <a:lstStyle/>
            <a:p>
              <a:endParaRPr lang="es-AR"/>
            </a:p>
          </p:txBody>
        </p:sp>
      </p:grpSp>
      <p:grpSp>
        <p:nvGrpSpPr>
          <p:cNvPr id="10" name="Group 10"/>
          <p:cNvGrpSpPr/>
          <p:nvPr/>
        </p:nvGrpSpPr>
        <p:grpSpPr>
          <a:xfrm>
            <a:off x="5192302" y="4874136"/>
            <a:ext cx="514666" cy="514666"/>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17CC2"/>
            </a:solidFill>
          </p:spPr>
          <p:txBody>
            <a:bodyPr/>
            <a:lstStyle/>
            <a:p>
              <a:endParaRPr lang="es-AR"/>
            </a:p>
          </p:txBody>
        </p:sp>
      </p:grpSp>
      <p:sp>
        <p:nvSpPr>
          <p:cNvPr id="12" name="TextBox 12"/>
          <p:cNvSpPr txBox="1"/>
          <p:nvPr/>
        </p:nvSpPr>
        <p:spPr>
          <a:xfrm>
            <a:off x="6136180" y="1307589"/>
            <a:ext cx="4881832" cy="633379"/>
          </a:xfrm>
          <a:prstGeom prst="rect">
            <a:avLst/>
          </a:prstGeom>
        </p:spPr>
        <p:txBody>
          <a:bodyPr lIns="0" tIns="0" rIns="0" bIns="0" rtlCol="0" anchor="t">
            <a:spAutoFit/>
          </a:bodyPr>
          <a:lstStyle/>
          <a:p>
            <a:pPr>
              <a:lnSpc>
                <a:spcPts val="5600"/>
              </a:lnSpc>
            </a:pPr>
            <a:r>
              <a:rPr lang="es-AR" sz="2800" dirty="0">
                <a:solidFill>
                  <a:srgbClr val="000000"/>
                </a:solidFill>
                <a:latin typeface="Arimo" panose="020B0604020202020204" charset="0"/>
                <a:ea typeface="Arimo" panose="020B0604020202020204" charset="0"/>
                <a:cs typeface="Arimo" panose="020B0604020202020204" charset="0"/>
                <a:sym typeface="Montaser Arabic"/>
              </a:rPr>
              <a:t>Introducción</a:t>
            </a:r>
          </a:p>
        </p:txBody>
      </p:sp>
      <p:sp>
        <p:nvSpPr>
          <p:cNvPr id="13" name="TextBox 13"/>
          <p:cNvSpPr txBox="1"/>
          <p:nvPr/>
        </p:nvSpPr>
        <p:spPr>
          <a:xfrm>
            <a:off x="6136180" y="2162301"/>
            <a:ext cx="4881832" cy="633379"/>
          </a:xfrm>
          <a:prstGeom prst="rect">
            <a:avLst/>
          </a:prstGeom>
        </p:spPr>
        <p:txBody>
          <a:bodyPr lIns="0" tIns="0" rIns="0" bIns="0" rtlCol="0" anchor="t">
            <a:spAutoFit/>
          </a:bodyPr>
          <a:lstStyle/>
          <a:p>
            <a:pPr marL="0" lvl="1">
              <a:lnSpc>
                <a:spcPts val="5600"/>
              </a:lnSpc>
              <a:spcBef>
                <a:spcPct val="0"/>
              </a:spcBef>
            </a:pPr>
            <a:r>
              <a:rPr lang="es-AR" sz="2800" dirty="0">
                <a:solidFill>
                  <a:srgbClr val="000000"/>
                </a:solidFill>
                <a:latin typeface="Arimo" panose="020B0604020202020204" charset="0"/>
                <a:ea typeface="Arimo" panose="020B0604020202020204" charset="0"/>
                <a:cs typeface="Arimo" panose="020B0604020202020204" charset="0"/>
                <a:sym typeface="Montaser Arabic"/>
              </a:rPr>
              <a:t>Escenarios</a:t>
            </a:r>
            <a:r>
              <a:rPr lang="en-US" sz="2800" dirty="0">
                <a:solidFill>
                  <a:srgbClr val="000000"/>
                </a:solidFill>
                <a:latin typeface="Arimo" panose="020B0604020202020204" charset="0"/>
                <a:ea typeface="Arimo" panose="020B0604020202020204" charset="0"/>
                <a:cs typeface="Arimo" panose="020B0604020202020204" charset="0"/>
                <a:sym typeface="Montaser Arabic"/>
              </a:rPr>
              <a:t> </a:t>
            </a:r>
            <a:r>
              <a:rPr lang="es-AR" sz="2800" dirty="0">
                <a:solidFill>
                  <a:srgbClr val="000000"/>
                </a:solidFill>
                <a:latin typeface="Arimo" panose="020B0604020202020204" charset="0"/>
                <a:ea typeface="Arimo" panose="020B0604020202020204" charset="0"/>
                <a:cs typeface="Arimo" panose="020B0604020202020204" charset="0"/>
                <a:sym typeface="Montaser Arabic"/>
              </a:rPr>
              <a:t>propuestos</a:t>
            </a:r>
          </a:p>
        </p:txBody>
      </p:sp>
      <p:sp>
        <p:nvSpPr>
          <p:cNvPr id="14" name="TextBox 14"/>
          <p:cNvSpPr txBox="1"/>
          <p:nvPr/>
        </p:nvSpPr>
        <p:spPr>
          <a:xfrm>
            <a:off x="6136180" y="3017013"/>
            <a:ext cx="4881832" cy="633379"/>
          </a:xfrm>
          <a:prstGeom prst="rect">
            <a:avLst/>
          </a:prstGeom>
        </p:spPr>
        <p:txBody>
          <a:bodyPr lIns="0" tIns="0" rIns="0" bIns="0" rtlCol="0" anchor="t">
            <a:spAutoFit/>
          </a:bodyPr>
          <a:lstStyle/>
          <a:p>
            <a:pPr marL="0" lvl="1">
              <a:lnSpc>
                <a:spcPts val="5600"/>
              </a:lnSpc>
              <a:spcBef>
                <a:spcPct val="0"/>
              </a:spcBef>
            </a:pPr>
            <a:r>
              <a:rPr lang="es-AR" sz="2800" dirty="0">
                <a:solidFill>
                  <a:srgbClr val="000000"/>
                </a:solidFill>
                <a:latin typeface="Arimo" panose="020B0604020202020204" charset="0"/>
                <a:ea typeface="Arimo" panose="020B0604020202020204" charset="0"/>
                <a:cs typeface="Arimo" panose="020B0604020202020204" charset="0"/>
                <a:sym typeface="Montaser Arabic"/>
              </a:rPr>
              <a:t>Modelos </a:t>
            </a:r>
            <a:r>
              <a:rPr lang="es-AR" sz="2800" dirty="0" err="1">
                <a:solidFill>
                  <a:srgbClr val="000000"/>
                </a:solidFill>
                <a:latin typeface="Arimo" panose="020B0604020202020204" charset="0"/>
                <a:ea typeface="Arimo" panose="020B0604020202020204" charset="0"/>
                <a:cs typeface="Arimo" panose="020B0604020202020204" charset="0"/>
                <a:sym typeface="Montaser Arabic"/>
              </a:rPr>
              <a:t>bicategóricos</a:t>
            </a:r>
            <a:endParaRPr lang="es-AR" sz="2800" dirty="0">
              <a:solidFill>
                <a:srgbClr val="000000"/>
              </a:solidFill>
              <a:latin typeface="Arimo" panose="020B0604020202020204" charset="0"/>
              <a:ea typeface="Arimo" panose="020B0604020202020204" charset="0"/>
              <a:cs typeface="Arimo" panose="020B0604020202020204" charset="0"/>
              <a:sym typeface="Montaser Arabic"/>
            </a:endParaRPr>
          </a:p>
        </p:txBody>
      </p:sp>
      <p:sp>
        <p:nvSpPr>
          <p:cNvPr id="15" name="Freeform 15"/>
          <p:cNvSpPr/>
          <p:nvPr/>
        </p:nvSpPr>
        <p:spPr>
          <a:xfrm rot="-10800000">
            <a:off x="9151988" y="5918200"/>
            <a:ext cx="3018241" cy="674074"/>
          </a:xfrm>
          <a:custGeom>
            <a:avLst/>
            <a:gdLst/>
            <a:ahLst/>
            <a:cxnLst/>
            <a:rect l="l" t="t" r="r" b="b"/>
            <a:pathLst>
              <a:path w="4527362" h="1011111">
                <a:moveTo>
                  <a:pt x="0" y="0"/>
                </a:moveTo>
                <a:lnTo>
                  <a:pt x="4527361" y="0"/>
                </a:lnTo>
                <a:lnTo>
                  <a:pt x="4527361" y="1011110"/>
                </a:lnTo>
                <a:lnTo>
                  <a:pt x="0" y="10111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AR" dirty="0"/>
          </a:p>
        </p:txBody>
      </p:sp>
      <p:sp>
        <p:nvSpPr>
          <p:cNvPr id="16" name="TextBox 16"/>
          <p:cNvSpPr txBox="1"/>
          <p:nvPr/>
        </p:nvSpPr>
        <p:spPr>
          <a:xfrm>
            <a:off x="5267898" y="1460624"/>
            <a:ext cx="363474" cy="487313"/>
          </a:xfrm>
          <a:prstGeom prst="rect">
            <a:avLst/>
          </a:prstGeom>
        </p:spPr>
        <p:txBody>
          <a:bodyPr lIns="0" tIns="0" rIns="0" bIns="0" rtlCol="0" anchor="t">
            <a:spAutoFit/>
          </a:bodyPr>
          <a:lstStyle/>
          <a:p>
            <a:pPr algn="ctr">
              <a:lnSpc>
                <a:spcPts val="3768"/>
              </a:lnSpc>
            </a:pPr>
            <a:r>
              <a:rPr lang="en-US" sz="2400" b="1" dirty="0">
                <a:solidFill>
                  <a:srgbClr val="000000"/>
                </a:solidFill>
                <a:latin typeface="Nourd Heavy"/>
                <a:ea typeface="Nourd Heavy"/>
                <a:cs typeface="Nourd Heavy"/>
                <a:sym typeface="Nourd Heavy"/>
              </a:rPr>
              <a:t>1</a:t>
            </a:r>
          </a:p>
        </p:txBody>
      </p:sp>
      <p:sp>
        <p:nvSpPr>
          <p:cNvPr id="17" name="TextBox 17"/>
          <p:cNvSpPr txBox="1"/>
          <p:nvPr/>
        </p:nvSpPr>
        <p:spPr>
          <a:xfrm>
            <a:off x="5267898" y="2313851"/>
            <a:ext cx="363474" cy="487313"/>
          </a:xfrm>
          <a:prstGeom prst="rect">
            <a:avLst/>
          </a:prstGeom>
        </p:spPr>
        <p:txBody>
          <a:bodyPr lIns="0" tIns="0" rIns="0" bIns="0" rtlCol="0" anchor="t">
            <a:spAutoFit/>
          </a:bodyPr>
          <a:lstStyle/>
          <a:p>
            <a:pPr marL="0" lvl="1" algn="ctr">
              <a:lnSpc>
                <a:spcPts val="3768"/>
              </a:lnSpc>
              <a:spcBef>
                <a:spcPct val="0"/>
              </a:spcBef>
            </a:pPr>
            <a:r>
              <a:rPr lang="en-US" sz="2400" b="1" dirty="0">
                <a:solidFill>
                  <a:srgbClr val="000000"/>
                </a:solidFill>
                <a:latin typeface="Nourd Heavy"/>
                <a:ea typeface="Nourd Heavy"/>
                <a:cs typeface="Nourd Heavy"/>
                <a:sym typeface="Nourd Heavy"/>
              </a:rPr>
              <a:t>2</a:t>
            </a:r>
          </a:p>
        </p:txBody>
      </p:sp>
      <p:sp>
        <p:nvSpPr>
          <p:cNvPr id="18" name="TextBox 18"/>
          <p:cNvSpPr txBox="1"/>
          <p:nvPr/>
        </p:nvSpPr>
        <p:spPr>
          <a:xfrm>
            <a:off x="6136180" y="3871726"/>
            <a:ext cx="4881832" cy="633379"/>
          </a:xfrm>
          <a:prstGeom prst="rect">
            <a:avLst/>
          </a:prstGeom>
        </p:spPr>
        <p:txBody>
          <a:bodyPr lIns="0" tIns="0" rIns="0" bIns="0" rtlCol="0" anchor="t">
            <a:spAutoFit/>
          </a:bodyPr>
          <a:lstStyle/>
          <a:p>
            <a:pPr marL="0" lvl="1">
              <a:lnSpc>
                <a:spcPts val="5600"/>
              </a:lnSpc>
              <a:spcBef>
                <a:spcPct val="0"/>
              </a:spcBef>
            </a:pPr>
            <a:r>
              <a:rPr lang="es-AR" sz="2800" dirty="0">
                <a:solidFill>
                  <a:srgbClr val="000000"/>
                </a:solidFill>
                <a:latin typeface="Arimo" panose="020B0604020202020204" charset="0"/>
                <a:ea typeface="Arimo" panose="020B0604020202020204" charset="0"/>
                <a:cs typeface="Arimo" panose="020B0604020202020204" charset="0"/>
                <a:sym typeface="Montaser Arabic"/>
              </a:rPr>
              <a:t>Modelos </a:t>
            </a:r>
            <a:r>
              <a:rPr lang="es-AR" sz="2800" dirty="0" err="1">
                <a:solidFill>
                  <a:srgbClr val="000000"/>
                </a:solidFill>
                <a:latin typeface="Arimo" panose="020B0604020202020204" charset="0"/>
                <a:ea typeface="Arimo" panose="020B0604020202020204" charset="0"/>
                <a:cs typeface="Arimo" panose="020B0604020202020204" charset="0"/>
                <a:sym typeface="Montaser Arabic"/>
              </a:rPr>
              <a:t>multicategóricos</a:t>
            </a:r>
            <a:endParaRPr lang="es-AR" sz="2800" dirty="0">
              <a:solidFill>
                <a:srgbClr val="000000"/>
              </a:solidFill>
              <a:latin typeface="Arimo" panose="020B0604020202020204" charset="0"/>
              <a:ea typeface="Arimo" panose="020B0604020202020204" charset="0"/>
              <a:cs typeface="Arimo" panose="020B0604020202020204" charset="0"/>
              <a:sym typeface="Montaser Arabic"/>
            </a:endParaRPr>
          </a:p>
        </p:txBody>
      </p:sp>
      <p:sp>
        <p:nvSpPr>
          <p:cNvPr id="19" name="TextBox 19"/>
          <p:cNvSpPr txBox="1"/>
          <p:nvPr/>
        </p:nvSpPr>
        <p:spPr>
          <a:xfrm>
            <a:off x="5267898" y="4020305"/>
            <a:ext cx="363474" cy="487313"/>
          </a:xfrm>
          <a:prstGeom prst="rect">
            <a:avLst/>
          </a:prstGeom>
        </p:spPr>
        <p:txBody>
          <a:bodyPr lIns="0" tIns="0" rIns="0" bIns="0" rtlCol="0" anchor="t">
            <a:spAutoFit/>
          </a:bodyPr>
          <a:lstStyle/>
          <a:p>
            <a:pPr marL="0" lvl="1" algn="ctr">
              <a:lnSpc>
                <a:spcPts val="3768"/>
              </a:lnSpc>
              <a:spcBef>
                <a:spcPct val="0"/>
              </a:spcBef>
            </a:pPr>
            <a:r>
              <a:rPr lang="en-US" sz="2400" b="1" dirty="0">
                <a:solidFill>
                  <a:srgbClr val="000000"/>
                </a:solidFill>
                <a:latin typeface="Nourd Heavy"/>
                <a:ea typeface="Nourd Heavy"/>
                <a:cs typeface="Nourd Heavy"/>
                <a:sym typeface="Nourd Heavy"/>
              </a:rPr>
              <a:t>4</a:t>
            </a:r>
          </a:p>
        </p:txBody>
      </p:sp>
      <p:sp>
        <p:nvSpPr>
          <p:cNvPr id="20" name="TextBox 20"/>
          <p:cNvSpPr txBox="1"/>
          <p:nvPr/>
        </p:nvSpPr>
        <p:spPr>
          <a:xfrm>
            <a:off x="5267898" y="3167078"/>
            <a:ext cx="363474" cy="487313"/>
          </a:xfrm>
          <a:prstGeom prst="rect">
            <a:avLst/>
          </a:prstGeom>
        </p:spPr>
        <p:txBody>
          <a:bodyPr lIns="0" tIns="0" rIns="0" bIns="0" rtlCol="0" anchor="t">
            <a:spAutoFit/>
          </a:bodyPr>
          <a:lstStyle/>
          <a:p>
            <a:pPr marL="0" lvl="1" algn="ctr">
              <a:lnSpc>
                <a:spcPts val="3768"/>
              </a:lnSpc>
              <a:spcBef>
                <a:spcPct val="0"/>
              </a:spcBef>
            </a:pPr>
            <a:r>
              <a:rPr lang="en-US" sz="2400" b="1" dirty="0">
                <a:solidFill>
                  <a:srgbClr val="000000"/>
                </a:solidFill>
                <a:latin typeface="Nourd Heavy"/>
                <a:ea typeface="Nourd Heavy"/>
                <a:cs typeface="Nourd Heavy"/>
                <a:sym typeface="Nourd Heavy"/>
              </a:rPr>
              <a:t>3</a:t>
            </a:r>
          </a:p>
        </p:txBody>
      </p:sp>
      <p:sp>
        <p:nvSpPr>
          <p:cNvPr id="21" name="TextBox 21"/>
          <p:cNvSpPr txBox="1"/>
          <p:nvPr/>
        </p:nvSpPr>
        <p:spPr>
          <a:xfrm>
            <a:off x="6136180" y="4726438"/>
            <a:ext cx="4881832" cy="633379"/>
          </a:xfrm>
          <a:prstGeom prst="rect">
            <a:avLst/>
          </a:prstGeom>
        </p:spPr>
        <p:txBody>
          <a:bodyPr lIns="0" tIns="0" rIns="0" bIns="0" rtlCol="0" anchor="t">
            <a:spAutoFit/>
          </a:bodyPr>
          <a:lstStyle/>
          <a:p>
            <a:pPr marL="0" lvl="1">
              <a:lnSpc>
                <a:spcPts val="5600"/>
              </a:lnSpc>
              <a:spcBef>
                <a:spcPct val="0"/>
              </a:spcBef>
            </a:pPr>
            <a:r>
              <a:rPr lang="es-AR" sz="2800" dirty="0">
                <a:solidFill>
                  <a:srgbClr val="000000"/>
                </a:solidFill>
                <a:latin typeface="Arimo" panose="020B0604020202020204" charset="0"/>
                <a:ea typeface="Arimo" panose="020B0604020202020204" charset="0"/>
                <a:cs typeface="Arimo" panose="020B0604020202020204" charset="0"/>
                <a:sym typeface="Montaser Arabic"/>
              </a:rPr>
              <a:t>Conclusiones</a:t>
            </a:r>
          </a:p>
        </p:txBody>
      </p:sp>
      <p:sp>
        <p:nvSpPr>
          <p:cNvPr id="22" name="TextBox 22"/>
          <p:cNvSpPr txBox="1"/>
          <p:nvPr/>
        </p:nvSpPr>
        <p:spPr>
          <a:xfrm>
            <a:off x="5267898" y="4873532"/>
            <a:ext cx="363474" cy="487313"/>
          </a:xfrm>
          <a:prstGeom prst="rect">
            <a:avLst/>
          </a:prstGeom>
        </p:spPr>
        <p:txBody>
          <a:bodyPr lIns="0" tIns="0" rIns="0" bIns="0" rtlCol="0" anchor="t">
            <a:spAutoFit/>
          </a:bodyPr>
          <a:lstStyle/>
          <a:p>
            <a:pPr marL="0" lvl="1" algn="ctr">
              <a:lnSpc>
                <a:spcPts val="3768"/>
              </a:lnSpc>
              <a:spcBef>
                <a:spcPct val="0"/>
              </a:spcBef>
            </a:pPr>
            <a:r>
              <a:rPr lang="en-US" sz="2400" b="1">
                <a:solidFill>
                  <a:srgbClr val="000000"/>
                </a:solidFill>
                <a:latin typeface="Nourd Heavy"/>
                <a:ea typeface="Nourd Heavy"/>
                <a:cs typeface="Nourd Heavy"/>
                <a:sym typeface="Nourd Heavy"/>
              </a:rPr>
              <a:t>5</a:t>
            </a:r>
          </a:p>
        </p:txBody>
      </p:sp>
      <p:sp>
        <p:nvSpPr>
          <p:cNvPr id="23" name="TextBox 23"/>
          <p:cNvSpPr txBox="1"/>
          <p:nvPr/>
        </p:nvSpPr>
        <p:spPr>
          <a:xfrm>
            <a:off x="1279333" y="1315335"/>
            <a:ext cx="2838391" cy="820738"/>
          </a:xfrm>
          <a:prstGeom prst="rect">
            <a:avLst/>
          </a:prstGeom>
        </p:spPr>
        <p:txBody>
          <a:bodyPr lIns="0" tIns="0" rIns="0" bIns="0" rtlCol="0" anchor="t">
            <a:spAutoFit/>
          </a:bodyPr>
          <a:lstStyle/>
          <a:p>
            <a:pPr>
              <a:lnSpc>
                <a:spcPts val="6360"/>
              </a:lnSpc>
              <a:spcBef>
                <a:spcPct val="0"/>
              </a:spcBef>
            </a:pPr>
            <a:r>
              <a:rPr lang="en-US" sz="5300" b="1" dirty="0" err="1">
                <a:solidFill>
                  <a:srgbClr val="000000"/>
                </a:solidFill>
                <a:latin typeface="Arial Black" panose="020B0A04020102020204" pitchFamily="34" charset="0"/>
                <a:ea typeface="Nourd Heavy"/>
                <a:cs typeface="Nourd Heavy"/>
                <a:sym typeface="Nourd Heavy"/>
              </a:rPr>
              <a:t>Índice</a:t>
            </a:r>
            <a:endParaRPr lang="en-US" sz="5300" b="1" dirty="0">
              <a:solidFill>
                <a:srgbClr val="000000"/>
              </a:solidFill>
              <a:latin typeface="Arial Black" panose="020B0A04020102020204" pitchFamily="34" charset="0"/>
              <a:ea typeface="Nourd Heavy"/>
              <a:cs typeface="Nourd Heavy"/>
              <a:sym typeface="Nourd Heavy"/>
            </a:endParaRPr>
          </a:p>
        </p:txBody>
      </p:sp>
      <p:sp>
        <p:nvSpPr>
          <p:cNvPr id="24" name="Freeform 24"/>
          <p:cNvSpPr/>
          <p:nvPr/>
        </p:nvSpPr>
        <p:spPr>
          <a:xfrm rot="-10800000">
            <a:off x="0" y="11726"/>
            <a:ext cx="3018241" cy="674074"/>
          </a:xfrm>
          <a:custGeom>
            <a:avLst/>
            <a:gdLst/>
            <a:ahLst/>
            <a:cxnLst/>
            <a:rect l="l" t="t" r="r" b="b"/>
            <a:pathLst>
              <a:path w="4527362" h="1011111">
                <a:moveTo>
                  <a:pt x="0" y="0"/>
                </a:moveTo>
                <a:lnTo>
                  <a:pt x="4527362" y="0"/>
                </a:lnTo>
                <a:lnTo>
                  <a:pt x="4527362" y="1011111"/>
                </a:lnTo>
                <a:lnTo>
                  <a:pt x="0" y="10111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AR" dirty="0"/>
          </a:p>
        </p:txBody>
      </p:sp>
    </p:spTree>
    <p:extLst>
      <p:ext uri="{BB962C8B-B14F-4D97-AF65-F5344CB8AC3E}">
        <p14:creationId xmlns:p14="http://schemas.microsoft.com/office/powerpoint/2010/main" val="2233958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0" y="330200"/>
            <a:ext cx="3018241" cy="674074"/>
          </a:xfrm>
          <a:custGeom>
            <a:avLst/>
            <a:gdLst/>
            <a:ahLst/>
            <a:cxnLst/>
            <a:rect l="l" t="t" r="r" b="b"/>
            <a:pathLst>
              <a:path w="4527362" h="1011111">
                <a:moveTo>
                  <a:pt x="0" y="0"/>
                </a:moveTo>
                <a:lnTo>
                  <a:pt x="4527362" y="0"/>
                </a:lnTo>
                <a:lnTo>
                  <a:pt x="4527362" y="1011110"/>
                </a:lnTo>
                <a:lnTo>
                  <a:pt x="0" y="10111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AR" dirty="0"/>
          </a:p>
        </p:txBody>
      </p:sp>
      <p:sp>
        <p:nvSpPr>
          <p:cNvPr id="3" name="TextBox 3"/>
          <p:cNvSpPr txBox="1"/>
          <p:nvPr/>
        </p:nvSpPr>
        <p:spPr>
          <a:xfrm>
            <a:off x="909094" y="3378200"/>
            <a:ext cx="10110169" cy="2309415"/>
          </a:xfrm>
          <a:prstGeom prst="rect">
            <a:avLst/>
          </a:prstGeom>
        </p:spPr>
        <p:txBody>
          <a:bodyPr lIns="0" tIns="0" rIns="0" bIns="0" rtlCol="0" anchor="t">
            <a:spAutoFit/>
          </a:bodyPr>
          <a:lstStyle/>
          <a:p>
            <a:pPr>
              <a:lnSpc>
                <a:spcPts val="2607"/>
              </a:lnSpc>
            </a:pPr>
            <a:r>
              <a:rPr lang="es-AR" sz="1738" dirty="0">
                <a:solidFill>
                  <a:srgbClr val="000000"/>
                </a:solidFill>
                <a:latin typeface="Arimo" panose="020B0604020202020204" charset="0"/>
                <a:ea typeface="Arimo" panose="020B0604020202020204" charset="0"/>
                <a:cs typeface="Arimo" panose="020B0604020202020204" charset="0"/>
                <a:sym typeface="Montaser Arabic"/>
              </a:rPr>
              <a:t>En los dispositivos </a:t>
            </a:r>
            <a:r>
              <a:rPr lang="es-AR" sz="1738" dirty="0" err="1">
                <a:solidFill>
                  <a:srgbClr val="000000"/>
                </a:solidFill>
                <a:latin typeface="Arimo" panose="020B0604020202020204" charset="0"/>
                <a:ea typeface="Arimo" panose="020B0604020202020204" charset="0"/>
                <a:cs typeface="Arimo" panose="020B0604020202020204" charset="0"/>
                <a:sym typeface="Montaser Arabic"/>
              </a:rPr>
              <a:t>IoT</a:t>
            </a:r>
            <a:r>
              <a:rPr lang="es-AR" sz="1738" dirty="0">
                <a:solidFill>
                  <a:srgbClr val="000000"/>
                </a:solidFill>
                <a:latin typeface="Arimo" panose="020B0604020202020204" charset="0"/>
                <a:ea typeface="Arimo" panose="020B0604020202020204" charset="0"/>
                <a:cs typeface="Arimo" panose="020B0604020202020204" charset="0"/>
                <a:sym typeface="Montaser Arabic"/>
              </a:rPr>
              <a:t> es los sensores pueden medir de forma incorrecta los datos. Esto lleva a dos necesidades:</a:t>
            </a:r>
          </a:p>
          <a:p>
            <a:pPr>
              <a:lnSpc>
                <a:spcPts val="2607"/>
              </a:lnSpc>
            </a:pPr>
            <a:endParaRPr lang="es-AR" sz="1738" dirty="0">
              <a:solidFill>
                <a:srgbClr val="000000"/>
              </a:solidFill>
              <a:latin typeface="Arimo" panose="020B0604020202020204" charset="0"/>
              <a:ea typeface="Arimo" panose="020B0604020202020204" charset="0"/>
              <a:cs typeface="Arimo" panose="020B0604020202020204" charset="0"/>
              <a:sym typeface="Montaser Arabic"/>
            </a:endParaRPr>
          </a:p>
          <a:p>
            <a:pPr marL="342900" indent="-342900">
              <a:lnSpc>
                <a:spcPts val="2607"/>
              </a:lnSpc>
              <a:buFont typeface="+mj-lt"/>
              <a:buAutoNum type="arabicPeriod"/>
            </a:pPr>
            <a:r>
              <a:rPr lang="es-AR" sz="1738" dirty="0">
                <a:solidFill>
                  <a:srgbClr val="000000"/>
                </a:solidFill>
                <a:latin typeface="Arimo" panose="020B0604020202020204" charset="0"/>
                <a:ea typeface="Arimo" panose="020B0604020202020204" charset="0"/>
                <a:cs typeface="Arimo" panose="020B0604020202020204" charset="0"/>
                <a:sym typeface="Montaser Arabic"/>
              </a:rPr>
              <a:t>La robustez del sistema frente a los errores en los datos.</a:t>
            </a:r>
            <a:br>
              <a:rPr lang="es-AR" sz="1738" dirty="0">
                <a:solidFill>
                  <a:srgbClr val="000000"/>
                </a:solidFill>
                <a:latin typeface="Arimo" panose="020B0604020202020204" charset="0"/>
                <a:ea typeface="Arimo" panose="020B0604020202020204" charset="0"/>
                <a:cs typeface="Arimo" panose="020B0604020202020204" charset="0"/>
                <a:sym typeface="Montaser Arabic"/>
              </a:rPr>
            </a:br>
            <a:endParaRPr lang="es-AR" sz="1738" dirty="0">
              <a:solidFill>
                <a:srgbClr val="000000"/>
              </a:solidFill>
              <a:latin typeface="Arimo" panose="020B0604020202020204" charset="0"/>
              <a:ea typeface="Arimo" panose="020B0604020202020204" charset="0"/>
              <a:cs typeface="Arimo" panose="020B0604020202020204" charset="0"/>
              <a:sym typeface="Montaser Arabic"/>
            </a:endParaRPr>
          </a:p>
          <a:p>
            <a:pPr marL="342900" indent="-342900">
              <a:lnSpc>
                <a:spcPts val="2607"/>
              </a:lnSpc>
              <a:buFont typeface="+mj-lt"/>
              <a:buAutoNum type="arabicPeriod"/>
            </a:pPr>
            <a:r>
              <a:rPr lang="es-AR" sz="1738" dirty="0">
                <a:solidFill>
                  <a:srgbClr val="000000"/>
                </a:solidFill>
                <a:latin typeface="Arimo" panose="020B0604020202020204" charset="0"/>
                <a:ea typeface="Arimo" panose="020B0604020202020204" charset="0"/>
                <a:cs typeface="Arimo" panose="020B0604020202020204" charset="0"/>
                <a:sym typeface="Montaser Arabic"/>
              </a:rPr>
              <a:t>La capacidad de detectar estos fallos.</a:t>
            </a:r>
          </a:p>
          <a:p>
            <a:pPr marL="342900" indent="-342900">
              <a:lnSpc>
                <a:spcPts val="2607"/>
              </a:lnSpc>
              <a:buFont typeface="+mj-lt"/>
              <a:buAutoNum type="arabicPeriod"/>
            </a:pPr>
            <a:endParaRPr lang="es-AR" sz="1738" dirty="0">
              <a:solidFill>
                <a:srgbClr val="000000"/>
              </a:solidFill>
              <a:latin typeface="Arimo" panose="020B0604020202020204" charset="0"/>
              <a:ea typeface="Arimo" panose="020B0604020202020204" charset="0"/>
              <a:cs typeface="Arimo" panose="020B0604020202020204" charset="0"/>
              <a:sym typeface="Montaser Arabic"/>
            </a:endParaRPr>
          </a:p>
          <a:p>
            <a:pPr>
              <a:lnSpc>
                <a:spcPts val="2607"/>
              </a:lnSpc>
            </a:pPr>
            <a:r>
              <a:rPr lang="es-AR" sz="1738" dirty="0">
                <a:solidFill>
                  <a:srgbClr val="000000"/>
                </a:solidFill>
                <a:latin typeface="Arimo" panose="020B0604020202020204" charset="0"/>
                <a:ea typeface="Arimo" panose="020B0604020202020204" charset="0"/>
                <a:cs typeface="Arimo" panose="020B0604020202020204" charset="0"/>
                <a:sym typeface="Montaser Arabic"/>
              </a:rPr>
              <a:t>El presente trabajo busca abordar el segundo punto utilizando técnicas de aprendizaje automático. </a:t>
            </a:r>
          </a:p>
        </p:txBody>
      </p:sp>
      <p:sp>
        <p:nvSpPr>
          <p:cNvPr id="4" name="TextBox 4"/>
          <p:cNvSpPr txBox="1"/>
          <p:nvPr/>
        </p:nvSpPr>
        <p:spPr>
          <a:xfrm>
            <a:off x="757520" y="2100358"/>
            <a:ext cx="5338480" cy="820738"/>
          </a:xfrm>
          <a:prstGeom prst="rect">
            <a:avLst/>
          </a:prstGeom>
        </p:spPr>
        <p:txBody>
          <a:bodyPr lIns="0" tIns="0" rIns="0" bIns="0" rtlCol="0" anchor="t">
            <a:spAutoFit/>
          </a:bodyPr>
          <a:lstStyle/>
          <a:p>
            <a:pPr>
              <a:lnSpc>
                <a:spcPts val="6400"/>
              </a:lnSpc>
              <a:spcBef>
                <a:spcPct val="0"/>
              </a:spcBef>
            </a:pPr>
            <a:r>
              <a:rPr lang="es-AR" sz="5334" b="1">
                <a:solidFill>
                  <a:srgbClr val="000000"/>
                </a:solidFill>
                <a:latin typeface="Arial Black" panose="020B0A04020102020204" pitchFamily="34" charset="0"/>
                <a:ea typeface="Nourd Heavy"/>
                <a:cs typeface="Nourd Heavy"/>
                <a:sym typeface="Nourd Heavy"/>
              </a:rPr>
              <a:t>Introducción</a:t>
            </a:r>
          </a:p>
        </p:txBody>
      </p:sp>
      <p:sp>
        <p:nvSpPr>
          <p:cNvPr id="5" name="Freeform 5"/>
          <p:cNvSpPr/>
          <p:nvPr/>
        </p:nvSpPr>
        <p:spPr>
          <a:xfrm rot="5400000">
            <a:off x="10121612" y="5011843"/>
            <a:ext cx="3018241" cy="674074"/>
          </a:xfrm>
          <a:custGeom>
            <a:avLst/>
            <a:gdLst/>
            <a:ahLst/>
            <a:cxnLst/>
            <a:rect l="l" t="t" r="r" b="b"/>
            <a:pathLst>
              <a:path w="4527362" h="1011111">
                <a:moveTo>
                  <a:pt x="0" y="0"/>
                </a:moveTo>
                <a:lnTo>
                  <a:pt x="4527362" y="0"/>
                </a:lnTo>
                <a:lnTo>
                  <a:pt x="4527362" y="1011110"/>
                </a:lnTo>
                <a:lnTo>
                  <a:pt x="0" y="10111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AR"/>
          </a:p>
        </p:txBody>
      </p:sp>
    </p:spTree>
    <p:extLst>
      <p:ext uri="{BB962C8B-B14F-4D97-AF65-F5344CB8AC3E}">
        <p14:creationId xmlns:p14="http://schemas.microsoft.com/office/powerpoint/2010/main" val="2658656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489244" y="1061168"/>
            <a:ext cx="5527286" cy="1641475"/>
          </a:xfrm>
          <a:prstGeom prst="rect">
            <a:avLst/>
          </a:prstGeom>
        </p:spPr>
        <p:txBody>
          <a:bodyPr lIns="0" tIns="0" rIns="0" bIns="0" rtlCol="0" anchor="t">
            <a:spAutoFit/>
          </a:bodyPr>
          <a:lstStyle/>
          <a:p>
            <a:pPr>
              <a:lnSpc>
                <a:spcPts val="6400"/>
              </a:lnSpc>
              <a:spcBef>
                <a:spcPct val="0"/>
              </a:spcBef>
            </a:pPr>
            <a:r>
              <a:rPr lang="es-AR" sz="5334" dirty="0">
                <a:solidFill>
                  <a:srgbClr val="000000"/>
                </a:solidFill>
                <a:latin typeface="Arial Black" panose="020B0A04020102020204" pitchFamily="34" charset="0"/>
                <a:ea typeface="Archivo Black"/>
                <a:cs typeface="Archivo Black"/>
                <a:sym typeface="Archivo Black"/>
              </a:rPr>
              <a:t>Escenarios Propuestos</a:t>
            </a:r>
          </a:p>
        </p:txBody>
      </p:sp>
      <p:sp>
        <p:nvSpPr>
          <p:cNvPr id="7" name="TextBox 7"/>
          <p:cNvSpPr txBox="1"/>
          <p:nvPr/>
        </p:nvSpPr>
        <p:spPr>
          <a:xfrm>
            <a:off x="489244" y="2934810"/>
            <a:ext cx="5220891" cy="3923190"/>
          </a:xfrm>
          <a:prstGeom prst="rect">
            <a:avLst/>
          </a:prstGeom>
        </p:spPr>
        <p:txBody>
          <a:bodyPr wrap="square" lIns="0" tIns="0" rIns="0" bIns="0" rtlCol="0" anchor="t">
            <a:spAutoFit/>
          </a:bodyPr>
          <a:lstStyle/>
          <a:p>
            <a:pPr>
              <a:lnSpc>
                <a:spcPts val="2799"/>
              </a:lnSpc>
              <a:spcBef>
                <a:spcPct val="0"/>
              </a:spcBef>
            </a:pPr>
            <a:r>
              <a:rPr lang="es-AR" sz="1866" dirty="0">
                <a:solidFill>
                  <a:srgbClr val="000000"/>
                </a:solidFill>
                <a:latin typeface="Arimo"/>
                <a:ea typeface="Arimo"/>
                <a:cs typeface="Arimo"/>
                <a:sym typeface="Arimo"/>
              </a:rPr>
              <a:t>Se estudiaron dos casos de uso con los que habíamos trabajado anteriormente:</a:t>
            </a:r>
          </a:p>
          <a:p>
            <a:pPr marL="342900" indent="-342900">
              <a:lnSpc>
                <a:spcPts val="2799"/>
              </a:lnSpc>
              <a:spcBef>
                <a:spcPct val="0"/>
              </a:spcBef>
              <a:buFont typeface="Arial" panose="020B0604020202020204" pitchFamily="34" charset="0"/>
              <a:buChar char="•"/>
            </a:pPr>
            <a:r>
              <a:rPr lang="es-AR" sz="1866" dirty="0">
                <a:solidFill>
                  <a:srgbClr val="000000"/>
                </a:solidFill>
                <a:latin typeface="Arimo"/>
                <a:ea typeface="Arimo"/>
                <a:cs typeface="Arimo"/>
                <a:sym typeface="Arimo"/>
              </a:rPr>
              <a:t>Detección de ocupación en una habitación.</a:t>
            </a:r>
          </a:p>
          <a:p>
            <a:pPr marL="342900" indent="-342900">
              <a:lnSpc>
                <a:spcPts val="2799"/>
              </a:lnSpc>
              <a:spcBef>
                <a:spcPct val="0"/>
              </a:spcBef>
              <a:buFont typeface="Arial" panose="020B0604020202020204" pitchFamily="34" charset="0"/>
              <a:buChar char="•"/>
            </a:pPr>
            <a:r>
              <a:rPr lang="es-AR" sz="1866" dirty="0">
                <a:solidFill>
                  <a:srgbClr val="000000"/>
                </a:solidFill>
                <a:latin typeface="Arimo"/>
                <a:ea typeface="Arimo"/>
                <a:cs typeface="Arimo"/>
                <a:sym typeface="Arimo"/>
              </a:rPr>
              <a:t>Detección de fuego.</a:t>
            </a:r>
          </a:p>
          <a:p>
            <a:pPr>
              <a:lnSpc>
                <a:spcPts val="2799"/>
              </a:lnSpc>
              <a:spcBef>
                <a:spcPct val="0"/>
              </a:spcBef>
            </a:pPr>
            <a:endParaRPr lang="es-AR" sz="1866" dirty="0">
              <a:solidFill>
                <a:srgbClr val="000000"/>
              </a:solidFill>
              <a:latin typeface="Arimo"/>
              <a:ea typeface="Arimo"/>
              <a:cs typeface="Arimo"/>
              <a:sym typeface="Arimo"/>
            </a:endParaRPr>
          </a:p>
          <a:p>
            <a:pPr>
              <a:lnSpc>
                <a:spcPts val="2799"/>
              </a:lnSpc>
              <a:spcBef>
                <a:spcPct val="0"/>
              </a:spcBef>
            </a:pPr>
            <a:r>
              <a:rPr lang="es-AR" sz="1866" dirty="0">
                <a:solidFill>
                  <a:srgbClr val="000000"/>
                </a:solidFill>
                <a:latin typeface="Arimo"/>
                <a:ea typeface="Arimo"/>
                <a:cs typeface="Arimo"/>
                <a:sym typeface="Arimo"/>
              </a:rPr>
              <a:t>A su vez, se plantean dos enfoques posibles:</a:t>
            </a:r>
          </a:p>
          <a:p>
            <a:pPr marL="457200" indent="-457200">
              <a:lnSpc>
                <a:spcPts val="2799"/>
              </a:lnSpc>
              <a:spcBef>
                <a:spcPct val="0"/>
              </a:spcBef>
              <a:buFont typeface="+mj-lt"/>
              <a:buAutoNum type="arabicPeriod"/>
            </a:pPr>
            <a:r>
              <a:rPr lang="es-AR" sz="1866" dirty="0">
                <a:solidFill>
                  <a:srgbClr val="000000"/>
                </a:solidFill>
                <a:latin typeface="Arimo"/>
                <a:ea typeface="Arimo"/>
                <a:cs typeface="Arimo"/>
                <a:sym typeface="Arimo"/>
              </a:rPr>
              <a:t>Modelos especializados para detectar si un sensor en particular ha fallado o no.</a:t>
            </a:r>
          </a:p>
          <a:p>
            <a:pPr marL="457200" indent="-457200">
              <a:lnSpc>
                <a:spcPts val="2799"/>
              </a:lnSpc>
              <a:spcBef>
                <a:spcPct val="0"/>
              </a:spcBef>
              <a:buFont typeface="+mj-lt"/>
              <a:buAutoNum type="arabicPeriod"/>
            </a:pPr>
            <a:r>
              <a:rPr lang="es-AR" sz="1866" dirty="0">
                <a:solidFill>
                  <a:srgbClr val="000000"/>
                </a:solidFill>
                <a:latin typeface="Arimo"/>
                <a:ea typeface="Arimo"/>
                <a:cs typeface="Arimo"/>
                <a:sym typeface="Arimo"/>
              </a:rPr>
              <a:t>Un único modelo que debe decidir si algún sensor fallo y cuál.</a:t>
            </a:r>
          </a:p>
          <a:p>
            <a:pPr>
              <a:lnSpc>
                <a:spcPts val="2799"/>
              </a:lnSpc>
              <a:spcBef>
                <a:spcPct val="0"/>
              </a:spcBef>
            </a:pPr>
            <a:endParaRPr lang="es-AR" sz="1866" dirty="0">
              <a:solidFill>
                <a:srgbClr val="000000"/>
              </a:solidFill>
              <a:latin typeface="Arimo"/>
              <a:ea typeface="Arimo"/>
              <a:cs typeface="Arimo"/>
              <a:sym typeface="Arimo"/>
            </a:endParaRPr>
          </a:p>
        </p:txBody>
      </p:sp>
      <p:sp>
        <p:nvSpPr>
          <p:cNvPr id="8" name="Freeform 8"/>
          <p:cNvSpPr/>
          <p:nvPr/>
        </p:nvSpPr>
        <p:spPr>
          <a:xfrm rot="-10800000">
            <a:off x="9804400" y="6172200"/>
            <a:ext cx="2387600" cy="466353"/>
          </a:xfrm>
          <a:custGeom>
            <a:avLst/>
            <a:gdLst/>
            <a:ahLst/>
            <a:cxnLst/>
            <a:rect l="l" t="t" r="r" b="b"/>
            <a:pathLst>
              <a:path w="4527362" h="1011111">
                <a:moveTo>
                  <a:pt x="0" y="0"/>
                </a:moveTo>
                <a:lnTo>
                  <a:pt x="4527362" y="0"/>
                </a:lnTo>
                <a:lnTo>
                  <a:pt x="4527362" y="1011111"/>
                </a:lnTo>
                <a:lnTo>
                  <a:pt x="0" y="10111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AR"/>
          </a:p>
        </p:txBody>
      </p:sp>
      <p:sp>
        <p:nvSpPr>
          <p:cNvPr id="9" name="Freeform 9"/>
          <p:cNvSpPr/>
          <p:nvPr/>
        </p:nvSpPr>
        <p:spPr>
          <a:xfrm rot="-10800000">
            <a:off x="23091" y="177800"/>
            <a:ext cx="2567005" cy="540237"/>
          </a:xfrm>
          <a:custGeom>
            <a:avLst/>
            <a:gdLst/>
            <a:ahLst/>
            <a:cxnLst/>
            <a:rect l="l" t="t" r="r" b="b"/>
            <a:pathLst>
              <a:path w="4527362" h="1011111">
                <a:moveTo>
                  <a:pt x="0" y="0"/>
                </a:moveTo>
                <a:lnTo>
                  <a:pt x="4527362" y="0"/>
                </a:lnTo>
                <a:lnTo>
                  <a:pt x="4527362" y="1011110"/>
                </a:lnTo>
                <a:lnTo>
                  <a:pt x="0" y="10111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AR"/>
          </a:p>
        </p:txBody>
      </p:sp>
      <p:pic>
        <p:nvPicPr>
          <p:cNvPr id="11" name="Imagen 10">
            <a:extLst>
              <a:ext uri="{FF2B5EF4-FFF2-40B4-BE49-F238E27FC236}">
                <a16:creationId xmlns:a16="http://schemas.microsoft.com/office/drawing/2014/main" id="{39EEA98B-D555-399B-4412-B648FD6100FA}"/>
              </a:ext>
            </a:extLst>
          </p:cNvPr>
          <p:cNvPicPr>
            <a:picLocks noChangeAspect="1"/>
          </p:cNvPicPr>
          <p:nvPr/>
        </p:nvPicPr>
        <p:blipFill>
          <a:blip r:embed="rId4"/>
          <a:stretch>
            <a:fillRect/>
          </a:stretch>
        </p:blipFill>
        <p:spPr>
          <a:xfrm>
            <a:off x="6096000" y="1061168"/>
            <a:ext cx="5001323" cy="2181529"/>
          </a:xfrm>
          <a:prstGeom prst="rect">
            <a:avLst/>
          </a:prstGeom>
        </p:spPr>
      </p:pic>
      <p:pic>
        <p:nvPicPr>
          <p:cNvPr id="13" name="Imagen 12">
            <a:extLst>
              <a:ext uri="{FF2B5EF4-FFF2-40B4-BE49-F238E27FC236}">
                <a16:creationId xmlns:a16="http://schemas.microsoft.com/office/drawing/2014/main" id="{6EA88443-1C77-9FAC-4060-4FDFBDA8663B}"/>
              </a:ext>
            </a:extLst>
          </p:cNvPr>
          <p:cNvPicPr>
            <a:picLocks noChangeAspect="1"/>
          </p:cNvPicPr>
          <p:nvPr/>
        </p:nvPicPr>
        <p:blipFill>
          <a:blip r:embed="rId5"/>
          <a:stretch>
            <a:fillRect/>
          </a:stretch>
        </p:blipFill>
        <p:spPr>
          <a:xfrm>
            <a:off x="6096000" y="3383747"/>
            <a:ext cx="5019575" cy="2258295"/>
          </a:xfrm>
          <a:prstGeom prst="rect">
            <a:avLst/>
          </a:prstGeom>
        </p:spPr>
      </p:pic>
    </p:spTree>
    <p:extLst>
      <p:ext uri="{BB962C8B-B14F-4D97-AF65-F5344CB8AC3E}">
        <p14:creationId xmlns:p14="http://schemas.microsoft.com/office/powerpoint/2010/main" val="456292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p:nvPr/>
        </p:nvSpPr>
        <p:spPr>
          <a:xfrm rot="-10800000">
            <a:off x="9173759" y="6121400"/>
            <a:ext cx="3018241" cy="674074"/>
          </a:xfrm>
          <a:custGeom>
            <a:avLst/>
            <a:gdLst/>
            <a:ahLst/>
            <a:cxnLst/>
            <a:rect l="l" t="t" r="r" b="b"/>
            <a:pathLst>
              <a:path w="4527362" h="1011111">
                <a:moveTo>
                  <a:pt x="0" y="0"/>
                </a:moveTo>
                <a:lnTo>
                  <a:pt x="4527361" y="0"/>
                </a:lnTo>
                <a:lnTo>
                  <a:pt x="4527361" y="1011110"/>
                </a:lnTo>
                <a:lnTo>
                  <a:pt x="0" y="10111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AR"/>
          </a:p>
        </p:txBody>
      </p:sp>
      <p:sp>
        <p:nvSpPr>
          <p:cNvPr id="7" name="Freeform 7"/>
          <p:cNvSpPr/>
          <p:nvPr/>
        </p:nvSpPr>
        <p:spPr>
          <a:xfrm rot="5400000">
            <a:off x="-1050887" y="701715"/>
            <a:ext cx="2745680" cy="575293"/>
          </a:xfrm>
          <a:custGeom>
            <a:avLst/>
            <a:gdLst/>
            <a:ahLst/>
            <a:cxnLst/>
            <a:rect l="l" t="t" r="r" b="b"/>
            <a:pathLst>
              <a:path w="4527362" h="1011111">
                <a:moveTo>
                  <a:pt x="0" y="0"/>
                </a:moveTo>
                <a:lnTo>
                  <a:pt x="4527362" y="0"/>
                </a:lnTo>
                <a:lnTo>
                  <a:pt x="4527362" y="1011111"/>
                </a:lnTo>
                <a:lnTo>
                  <a:pt x="0" y="10111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AR"/>
          </a:p>
        </p:txBody>
      </p:sp>
      <p:sp>
        <p:nvSpPr>
          <p:cNvPr id="8" name="TextBox 8"/>
          <p:cNvSpPr txBox="1"/>
          <p:nvPr/>
        </p:nvSpPr>
        <p:spPr>
          <a:xfrm>
            <a:off x="729574" y="1428534"/>
            <a:ext cx="11100881" cy="1012457"/>
          </a:xfrm>
          <a:prstGeom prst="rect">
            <a:avLst/>
          </a:prstGeom>
        </p:spPr>
        <p:txBody>
          <a:bodyPr wrap="square" lIns="0" tIns="0" rIns="0" bIns="0" rtlCol="0" anchor="t">
            <a:spAutoFit/>
          </a:bodyPr>
          <a:lstStyle/>
          <a:p>
            <a:pPr>
              <a:lnSpc>
                <a:spcPts val="2671"/>
              </a:lnSpc>
              <a:spcBef>
                <a:spcPct val="0"/>
              </a:spcBef>
            </a:pPr>
            <a:r>
              <a:rPr lang="es-AR" sz="1781" dirty="0">
                <a:solidFill>
                  <a:srgbClr val="000000"/>
                </a:solidFill>
                <a:latin typeface="Arimo"/>
                <a:ea typeface="Arimo"/>
                <a:cs typeface="Arimo"/>
                <a:sym typeface="Arimo"/>
              </a:rPr>
              <a:t>Para detectar si un input es consistente se crearon 3 modelos distintos, y a cada uno se lo entreno con los datos originales y además datos sintéticos creados en base a los datos originales incorporando ruido en uno de los sensores por vez. </a:t>
            </a:r>
          </a:p>
        </p:txBody>
      </p:sp>
      <p:sp>
        <p:nvSpPr>
          <p:cNvPr id="9" name="TextBox 9"/>
          <p:cNvSpPr txBox="1"/>
          <p:nvPr/>
        </p:nvSpPr>
        <p:spPr>
          <a:xfrm>
            <a:off x="1466474" y="439907"/>
            <a:ext cx="9385044" cy="820738"/>
          </a:xfrm>
          <a:prstGeom prst="rect">
            <a:avLst/>
          </a:prstGeom>
        </p:spPr>
        <p:txBody>
          <a:bodyPr lIns="0" tIns="0" rIns="0" bIns="0" rtlCol="0" anchor="t">
            <a:spAutoFit/>
          </a:bodyPr>
          <a:lstStyle/>
          <a:p>
            <a:pPr algn="ctr">
              <a:lnSpc>
                <a:spcPts val="6400"/>
              </a:lnSpc>
              <a:spcBef>
                <a:spcPct val="0"/>
              </a:spcBef>
            </a:pPr>
            <a:r>
              <a:rPr lang="es-AR" sz="5334">
                <a:solidFill>
                  <a:srgbClr val="000000"/>
                </a:solidFill>
                <a:latin typeface="Arial Black" panose="020B0A04020102020204" pitchFamily="34" charset="0"/>
                <a:ea typeface="Archivo Black"/>
                <a:cs typeface="Archivo Black"/>
                <a:sym typeface="Archivo Black"/>
              </a:rPr>
              <a:t>Modelos </a:t>
            </a:r>
            <a:r>
              <a:rPr lang="es-AR" sz="5334" dirty="0" err="1">
                <a:solidFill>
                  <a:srgbClr val="000000"/>
                </a:solidFill>
                <a:latin typeface="Arial Black" panose="020B0A04020102020204" pitchFamily="34" charset="0"/>
                <a:ea typeface="Archivo Black"/>
                <a:cs typeface="Archivo Black"/>
                <a:sym typeface="Archivo Black"/>
              </a:rPr>
              <a:t>Bicategóricos</a:t>
            </a:r>
            <a:endParaRPr lang="es-AR" sz="5334" dirty="0">
              <a:solidFill>
                <a:srgbClr val="000000"/>
              </a:solidFill>
              <a:latin typeface="Arial Black" panose="020B0A04020102020204" pitchFamily="34" charset="0"/>
              <a:ea typeface="Archivo Black"/>
              <a:cs typeface="Archivo Black"/>
              <a:sym typeface="Archivo Black"/>
            </a:endParaRPr>
          </a:p>
        </p:txBody>
      </p:sp>
      <p:pic>
        <p:nvPicPr>
          <p:cNvPr id="11" name="Imagen 10" descr="Diagrama&#10;&#10;Descripción generada automáticamente">
            <a:extLst>
              <a:ext uri="{FF2B5EF4-FFF2-40B4-BE49-F238E27FC236}">
                <a16:creationId xmlns:a16="http://schemas.microsoft.com/office/drawing/2014/main" id="{093933FE-9968-279D-2DC8-8707415564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1217" y="2159540"/>
            <a:ext cx="4599238" cy="3832698"/>
          </a:xfrm>
          <a:prstGeom prst="rect">
            <a:avLst/>
          </a:prstGeom>
        </p:spPr>
      </p:pic>
      <p:pic>
        <p:nvPicPr>
          <p:cNvPr id="13" name="Imagen 12" descr="Imagen que contiene Calendario&#10;&#10;Descripción generada automáticamente">
            <a:extLst>
              <a:ext uri="{FF2B5EF4-FFF2-40B4-BE49-F238E27FC236}">
                <a16:creationId xmlns:a16="http://schemas.microsoft.com/office/drawing/2014/main" id="{6FD7D912-15FF-6F5B-A2F0-F6AD10DFC33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87978" y="2159540"/>
            <a:ext cx="2349230" cy="4698460"/>
          </a:xfrm>
          <a:prstGeom prst="rect">
            <a:avLst/>
          </a:prstGeom>
        </p:spPr>
      </p:pic>
      <p:sp>
        <p:nvSpPr>
          <p:cNvPr id="14" name="TextBox 8">
            <a:extLst>
              <a:ext uri="{FF2B5EF4-FFF2-40B4-BE49-F238E27FC236}">
                <a16:creationId xmlns:a16="http://schemas.microsoft.com/office/drawing/2014/main" id="{71D8CCB5-7247-0661-1D86-926A01BE5EB5}"/>
              </a:ext>
            </a:extLst>
          </p:cNvPr>
          <p:cNvSpPr txBox="1"/>
          <p:nvPr/>
        </p:nvSpPr>
        <p:spPr>
          <a:xfrm>
            <a:off x="321954" y="2762510"/>
            <a:ext cx="3972016" cy="3089948"/>
          </a:xfrm>
          <a:prstGeom prst="rect">
            <a:avLst/>
          </a:prstGeom>
        </p:spPr>
        <p:txBody>
          <a:bodyPr wrap="square" lIns="0" tIns="0" rIns="0" bIns="0" rtlCol="0" anchor="t">
            <a:spAutoFit/>
          </a:bodyPr>
          <a:lstStyle/>
          <a:p>
            <a:pPr>
              <a:lnSpc>
                <a:spcPts val="2671"/>
              </a:lnSpc>
              <a:spcBef>
                <a:spcPct val="0"/>
              </a:spcBef>
            </a:pPr>
            <a:r>
              <a:rPr lang="es-AR" sz="1781" dirty="0">
                <a:solidFill>
                  <a:srgbClr val="000000"/>
                </a:solidFill>
                <a:latin typeface="Arimo"/>
                <a:ea typeface="Arimo"/>
                <a:cs typeface="Arimo"/>
                <a:sym typeface="Arimo"/>
              </a:rPr>
              <a:t>En las figuras:</a:t>
            </a:r>
          </a:p>
          <a:p>
            <a:pPr marL="285750" indent="-285750">
              <a:lnSpc>
                <a:spcPts val="2671"/>
              </a:lnSpc>
              <a:spcBef>
                <a:spcPct val="0"/>
              </a:spcBef>
              <a:buFont typeface="Arial" panose="020B0604020202020204" pitchFamily="34" charset="0"/>
              <a:buChar char="•"/>
            </a:pPr>
            <a:r>
              <a:rPr lang="es-AR" sz="1781" dirty="0">
                <a:solidFill>
                  <a:srgbClr val="000000"/>
                </a:solidFill>
                <a:latin typeface="Arimo"/>
                <a:ea typeface="Arimo"/>
                <a:cs typeface="Arimo"/>
                <a:sym typeface="Arimo"/>
              </a:rPr>
              <a:t>La columna índica qué modelo se utilizó</a:t>
            </a:r>
          </a:p>
          <a:p>
            <a:pPr marL="285750" indent="-285750">
              <a:lnSpc>
                <a:spcPts val="2671"/>
              </a:lnSpc>
              <a:spcBef>
                <a:spcPct val="0"/>
              </a:spcBef>
              <a:buFont typeface="Arial" panose="020B0604020202020204" pitchFamily="34" charset="0"/>
              <a:buChar char="•"/>
            </a:pPr>
            <a:r>
              <a:rPr lang="es-AR" sz="1781" dirty="0">
                <a:solidFill>
                  <a:srgbClr val="000000"/>
                </a:solidFill>
                <a:latin typeface="Arimo"/>
                <a:ea typeface="Arimo"/>
                <a:cs typeface="Arimo"/>
                <a:sym typeface="Arimo"/>
              </a:rPr>
              <a:t>La fila índica en qué sensor se introdujo el error.</a:t>
            </a:r>
          </a:p>
          <a:p>
            <a:pPr marL="285750" indent="-285750">
              <a:lnSpc>
                <a:spcPts val="2671"/>
              </a:lnSpc>
              <a:spcBef>
                <a:spcPct val="0"/>
              </a:spcBef>
              <a:buFont typeface="Arial" panose="020B0604020202020204" pitchFamily="34" charset="0"/>
              <a:buChar char="•"/>
            </a:pPr>
            <a:r>
              <a:rPr lang="es-AR" sz="1781" dirty="0">
                <a:solidFill>
                  <a:srgbClr val="000000"/>
                </a:solidFill>
                <a:latin typeface="Arimo"/>
                <a:ea typeface="Arimo"/>
                <a:cs typeface="Arimo"/>
                <a:sym typeface="Arimo"/>
              </a:rPr>
              <a:t>La serie índica la intensidad del error en los datos de entrenamiento.</a:t>
            </a:r>
          </a:p>
          <a:p>
            <a:pPr marL="285750" indent="-285750">
              <a:lnSpc>
                <a:spcPts val="2671"/>
              </a:lnSpc>
              <a:spcBef>
                <a:spcPct val="0"/>
              </a:spcBef>
              <a:buFont typeface="Arial" panose="020B0604020202020204" pitchFamily="34" charset="0"/>
              <a:buChar char="•"/>
            </a:pPr>
            <a:r>
              <a:rPr lang="es-AR" sz="1781" dirty="0">
                <a:solidFill>
                  <a:srgbClr val="000000"/>
                </a:solidFill>
                <a:latin typeface="Arimo"/>
                <a:ea typeface="Arimo"/>
                <a:cs typeface="Arimo"/>
                <a:sym typeface="Arimo"/>
              </a:rPr>
              <a:t>El eje X es la intensidad de error en los datos de validación.</a:t>
            </a:r>
          </a:p>
          <a:p>
            <a:pPr marL="285750" indent="-285750">
              <a:lnSpc>
                <a:spcPts val="2671"/>
              </a:lnSpc>
              <a:spcBef>
                <a:spcPct val="0"/>
              </a:spcBef>
              <a:buFont typeface="Arial" panose="020B0604020202020204" pitchFamily="34" charset="0"/>
              <a:buChar char="•"/>
            </a:pPr>
            <a:r>
              <a:rPr lang="es-AR" sz="1781" dirty="0">
                <a:solidFill>
                  <a:srgbClr val="000000"/>
                </a:solidFill>
                <a:latin typeface="Arimo"/>
                <a:ea typeface="Arimo"/>
                <a:cs typeface="Arimo"/>
                <a:sym typeface="Arimo"/>
              </a:rPr>
              <a:t>El eje Y es la precisión.</a:t>
            </a:r>
          </a:p>
        </p:txBody>
      </p:sp>
    </p:spTree>
    <p:extLst>
      <p:ext uri="{BB962C8B-B14F-4D97-AF65-F5344CB8AC3E}">
        <p14:creationId xmlns:p14="http://schemas.microsoft.com/office/powerpoint/2010/main" val="3912554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A3D4D-8440-0376-0ECB-8296C67424C5}"/>
            </a:ext>
          </a:extLst>
        </p:cNvPr>
        <p:cNvGrpSpPr/>
        <p:nvPr/>
      </p:nvGrpSpPr>
      <p:grpSpPr>
        <a:xfrm>
          <a:off x="0" y="0"/>
          <a:ext cx="0" cy="0"/>
          <a:chOff x="0" y="0"/>
          <a:chExt cx="0" cy="0"/>
        </a:xfrm>
      </p:grpSpPr>
      <p:sp>
        <p:nvSpPr>
          <p:cNvPr id="6" name="Freeform 6">
            <a:extLst>
              <a:ext uri="{FF2B5EF4-FFF2-40B4-BE49-F238E27FC236}">
                <a16:creationId xmlns:a16="http://schemas.microsoft.com/office/drawing/2014/main" id="{7085BE71-D0B4-4C09-5D22-DDD26CFEB549}"/>
              </a:ext>
            </a:extLst>
          </p:cNvPr>
          <p:cNvSpPr/>
          <p:nvPr/>
        </p:nvSpPr>
        <p:spPr>
          <a:xfrm rot="-10800000">
            <a:off x="9173759" y="6121400"/>
            <a:ext cx="3018241" cy="674074"/>
          </a:xfrm>
          <a:custGeom>
            <a:avLst/>
            <a:gdLst/>
            <a:ahLst/>
            <a:cxnLst/>
            <a:rect l="l" t="t" r="r" b="b"/>
            <a:pathLst>
              <a:path w="4527362" h="1011111">
                <a:moveTo>
                  <a:pt x="0" y="0"/>
                </a:moveTo>
                <a:lnTo>
                  <a:pt x="4527361" y="0"/>
                </a:lnTo>
                <a:lnTo>
                  <a:pt x="4527361" y="1011110"/>
                </a:lnTo>
                <a:lnTo>
                  <a:pt x="0" y="10111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AR"/>
          </a:p>
        </p:txBody>
      </p:sp>
      <p:sp>
        <p:nvSpPr>
          <p:cNvPr id="7" name="Freeform 7">
            <a:extLst>
              <a:ext uri="{FF2B5EF4-FFF2-40B4-BE49-F238E27FC236}">
                <a16:creationId xmlns:a16="http://schemas.microsoft.com/office/drawing/2014/main" id="{ACFD4B19-134D-20E0-E0AA-2330583FF3B2}"/>
              </a:ext>
            </a:extLst>
          </p:cNvPr>
          <p:cNvSpPr/>
          <p:nvPr/>
        </p:nvSpPr>
        <p:spPr>
          <a:xfrm rot="5400000">
            <a:off x="-1050887" y="701715"/>
            <a:ext cx="2745680" cy="575293"/>
          </a:xfrm>
          <a:custGeom>
            <a:avLst/>
            <a:gdLst/>
            <a:ahLst/>
            <a:cxnLst/>
            <a:rect l="l" t="t" r="r" b="b"/>
            <a:pathLst>
              <a:path w="4527362" h="1011111">
                <a:moveTo>
                  <a:pt x="0" y="0"/>
                </a:moveTo>
                <a:lnTo>
                  <a:pt x="4527362" y="0"/>
                </a:lnTo>
                <a:lnTo>
                  <a:pt x="4527362" y="1011111"/>
                </a:lnTo>
                <a:lnTo>
                  <a:pt x="0" y="10111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AR"/>
          </a:p>
        </p:txBody>
      </p:sp>
      <p:sp>
        <p:nvSpPr>
          <p:cNvPr id="8" name="TextBox 8">
            <a:extLst>
              <a:ext uri="{FF2B5EF4-FFF2-40B4-BE49-F238E27FC236}">
                <a16:creationId xmlns:a16="http://schemas.microsoft.com/office/drawing/2014/main" id="{B6F8D340-E8F4-18CD-D781-523793205C99}"/>
              </a:ext>
            </a:extLst>
          </p:cNvPr>
          <p:cNvSpPr txBox="1"/>
          <p:nvPr/>
        </p:nvSpPr>
        <p:spPr>
          <a:xfrm>
            <a:off x="729574" y="1428534"/>
            <a:ext cx="11100881" cy="1012457"/>
          </a:xfrm>
          <a:prstGeom prst="rect">
            <a:avLst/>
          </a:prstGeom>
        </p:spPr>
        <p:txBody>
          <a:bodyPr wrap="square" lIns="0" tIns="0" rIns="0" bIns="0" rtlCol="0" anchor="t">
            <a:spAutoFit/>
          </a:bodyPr>
          <a:lstStyle/>
          <a:p>
            <a:pPr>
              <a:lnSpc>
                <a:spcPts val="2671"/>
              </a:lnSpc>
              <a:spcBef>
                <a:spcPct val="0"/>
              </a:spcBef>
            </a:pPr>
            <a:r>
              <a:rPr lang="es-AR" sz="1781" dirty="0">
                <a:solidFill>
                  <a:srgbClr val="000000"/>
                </a:solidFill>
                <a:latin typeface="Arimo"/>
                <a:ea typeface="Arimo"/>
                <a:cs typeface="Arimo"/>
                <a:sym typeface="Arimo"/>
              </a:rPr>
              <a:t>Los modelos utilizados fueron: Regresión Logística (RL) simple, Normal Multivariada (NM) y </a:t>
            </a:r>
            <a:r>
              <a:rPr lang="es-AR" sz="1781" dirty="0" err="1">
                <a:solidFill>
                  <a:srgbClr val="000000"/>
                </a:solidFill>
                <a:latin typeface="Arimo"/>
                <a:ea typeface="Arimo"/>
                <a:cs typeface="Arimo"/>
                <a:sym typeface="Arimo"/>
              </a:rPr>
              <a:t>Random</a:t>
            </a:r>
            <a:r>
              <a:rPr lang="es-AR" sz="1781" dirty="0">
                <a:solidFill>
                  <a:srgbClr val="000000"/>
                </a:solidFill>
                <a:latin typeface="Arimo"/>
                <a:ea typeface="Arimo"/>
                <a:cs typeface="Arimo"/>
                <a:sym typeface="Arimo"/>
              </a:rPr>
              <a:t> Forest (RF). Para el caso de Normal Multivariada se decidió un nivel de vero similitud que maximice la precisión en los datos de entrenamiento.</a:t>
            </a:r>
          </a:p>
        </p:txBody>
      </p:sp>
      <p:sp>
        <p:nvSpPr>
          <p:cNvPr id="9" name="TextBox 9">
            <a:extLst>
              <a:ext uri="{FF2B5EF4-FFF2-40B4-BE49-F238E27FC236}">
                <a16:creationId xmlns:a16="http://schemas.microsoft.com/office/drawing/2014/main" id="{99B09E16-5698-0DC9-FFF8-17B80316E594}"/>
              </a:ext>
            </a:extLst>
          </p:cNvPr>
          <p:cNvSpPr txBox="1"/>
          <p:nvPr/>
        </p:nvSpPr>
        <p:spPr>
          <a:xfrm>
            <a:off x="1466474" y="439907"/>
            <a:ext cx="9385044" cy="820738"/>
          </a:xfrm>
          <a:prstGeom prst="rect">
            <a:avLst/>
          </a:prstGeom>
        </p:spPr>
        <p:txBody>
          <a:bodyPr lIns="0" tIns="0" rIns="0" bIns="0" rtlCol="0" anchor="t">
            <a:spAutoFit/>
          </a:bodyPr>
          <a:lstStyle/>
          <a:p>
            <a:pPr algn="ctr">
              <a:lnSpc>
                <a:spcPts val="6400"/>
              </a:lnSpc>
              <a:spcBef>
                <a:spcPct val="0"/>
              </a:spcBef>
            </a:pPr>
            <a:r>
              <a:rPr lang="es-AR" sz="5334">
                <a:solidFill>
                  <a:srgbClr val="000000"/>
                </a:solidFill>
                <a:latin typeface="Arial Black" panose="020B0A04020102020204" pitchFamily="34" charset="0"/>
                <a:ea typeface="Archivo Black"/>
                <a:cs typeface="Archivo Black"/>
                <a:sym typeface="Archivo Black"/>
              </a:rPr>
              <a:t>Modelos </a:t>
            </a:r>
            <a:r>
              <a:rPr lang="es-AR" sz="5334" dirty="0" err="1">
                <a:solidFill>
                  <a:srgbClr val="000000"/>
                </a:solidFill>
                <a:latin typeface="Arial Black" panose="020B0A04020102020204" pitchFamily="34" charset="0"/>
                <a:ea typeface="Archivo Black"/>
                <a:cs typeface="Archivo Black"/>
                <a:sym typeface="Archivo Black"/>
              </a:rPr>
              <a:t>Bicategóricos</a:t>
            </a:r>
            <a:endParaRPr lang="es-AR" sz="5334" dirty="0">
              <a:solidFill>
                <a:srgbClr val="000000"/>
              </a:solidFill>
              <a:latin typeface="Arial Black" panose="020B0A04020102020204" pitchFamily="34" charset="0"/>
              <a:ea typeface="Archivo Black"/>
              <a:cs typeface="Archivo Black"/>
              <a:sym typeface="Archivo Black"/>
            </a:endParaRPr>
          </a:p>
        </p:txBody>
      </p:sp>
      <p:pic>
        <p:nvPicPr>
          <p:cNvPr id="11" name="Imagen 10" descr="Diagrama&#10;&#10;Descripción generada automáticamente">
            <a:extLst>
              <a:ext uri="{FF2B5EF4-FFF2-40B4-BE49-F238E27FC236}">
                <a16:creationId xmlns:a16="http://schemas.microsoft.com/office/drawing/2014/main" id="{1632A7C0-BC43-1F32-A399-0BF765789B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1217" y="2159540"/>
            <a:ext cx="4599238" cy="3832698"/>
          </a:xfrm>
          <a:prstGeom prst="rect">
            <a:avLst/>
          </a:prstGeom>
        </p:spPr>
      </p:pic>
      <p:pic>
        <p:nvPicPr>
          <p:cNvPr id="13" name="Imagen 12" descr="Imagen que contiene Calendario&#10;&#10;Descripción generada automáticamente">
            <a:extLst>
              <a:ext uri="{FF2B5EF4-FFF2-40B4-BE49-F238E27FC236}">
                <a16:creationId xmlns:a16="http://schemas.microsoft.com/office/drawing/2014/main" id="{BDD07092-A26E-E382-8574-723866913A1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87978" y="2159540"/>
            <a:ext cx="2349230" cy="4698460"/>
          </a:xfrm>
          <a:prstGeom prst="rect">
            <a:avLst/>
          </a:prstGeom>
        </p:spPr>
      </p:pic>
      <p:sp>
        <p:nvSpPr>
          <p:cNvPr id="14" name="TextBox 8">
            <a:extLst>
              <a:ext uri="{FF2B5EF4-FFF2-40B4-BE49-F238E27FC236}">
                <a16:creationId xmlns:a16="http://schemas.microsoft.com/office/drawing/2014/main" id="{B8B61CEC-0D35-F22A-4C83-06BFAD8763D7}"/>
              </a:ext>
            </a:extLst>
          </p:cNvPr>
          <p:cNvSpPr txBox="1"/>
          <p:nvPr/>
        </p:nvSpPr>
        <p:spPr>
          <a:xfrm>
            <a:off x="321954" y="2762510"/>
            <a:ext cx="3972016" cy="3436197"/>
          </a:xfrm>
          <a:prstGeom prst="rect">
            <a:avLst/>
          </a:prstGeom>
        </p:spPr>
        <p:txBody>
          <a:bodyPr wrap="square" lIns="0" tIns="0" rIns="0" bIns="0" rtlCol="0" anchor="t">
            <a:spAutoFit/>
          </a:bodyPr>
          <a:lstStyle/>
          <a:p>
            <a:pPr>
              <a:lnSpc>
                <a:spcPts val="2671"/>
              </a:lnSpc>
              <a:spcBef>
                <a:spcPct val="0"/>
              </a:spcBef>
            </a:pPr>
            <a:r>
              <a:rPr lang="es-AR" sz="1781" dirty="0">
                <a:solidFill>
                  <a:srgbClr val="000000"/>
                </a:solidFill>
                <a:latin typeface="Arimo"/>
                <a:ea typeface="Arimo"/>
                <a:cs typeface="Arimo"/>
                <a:sym typeface="Arimo"/>
              </a:rPr>
              <a:t>Se puede apreciar que :</a:t>
            </a:r>
          </a:p>
          <a:p>
            <a:pPr marL="285750" indent="-285750">
              <a:lnSpc>
                <a:spcPts val="2671"/>
              </a:lnSpc>
              <a:spcBef>
                <a:spcPct val="0"/>
              </a:spcBef>
              <a:buFont typeface="Arial" panose="020B0604020202020204" pitchFamily="34" charset="0"/>
              <a:buChar char="•"/>
            </a:pPr>
            <a:r>
              <a:rPr lang="es-AR" sz="1781" dirty="0">
                <a:solidFill>
                  <a:srgbClr val="000000"/>
                </a:solidFill>
                <a:latin typeface="Arimo"/>
                <a:ea typeface="Arimo"/>
                <a:cs typeface="Arimo"/>
                <a:sym typeface="Arimo"/>
              </a:rPr>
              <a:t>RL es incapaz de detectar patrones no lineales en los datos, dando un output constante.</a:t>
            </a:r>
          </a:p>
          <a:p>
            <a:pPr marL="285750" indent="-285750">
              <a:lnSpc>
                <a:spcPts val="2671"/>
              </a:lnSpc>
              <a:spcBef>
                <a:spcPct val="0"/>
              </a:spcBef>
              <a:buFont typeface="Arial" panose="020B0604020202020204" pitchFamily="34" charset="0"/>
              <a:buChar char="•"/>
            </a:pPr>
            <a:r>
              <a:rPr lang="es-AR" sz="1781" dirty="0">
                <a:solidFill>
                  <a:srgbClr val="000000"/>
                </a:solidFill>
                <a:latin typeface="Arimo"/>
                <a:ea typeface="Arimo"/>
                <a:cs typeface="Arimo"/>
                <a:sym typeface="Arimo"/>
              </a:rPr>
              <a:t>NM y RF son ambos capaces de capturar patrones no lineales y son eficaces.</a:t>
            </a:r>
          </a:p>
          <a:p>
            <a:pPr marL="285750" indent="-285750">
              <a:lnSpc>
                <a:spcPts val="2671"/>
              </a:lnSpc>
              <a:spcBef>
                <a:spcPct val="0"/>
              </a:spcBef>
              <a:buFont typeface="Arial" panose="020B0604020202020204" pitchFamily="34" charset="0"/>
              <a:buChar char="•"/>
            </a:pPr>
            <a:r>
              <a:rPr lang="es-AR" sz="1781" dirty="0">
                <a:solidFill>
                  <a:srgbClr val="000000"/>
                </a:solidFill>
                <a:latin typeface="Arimo"/>
                <a:ea typeface="Arimo"/>
                <a:cs typeface="Arimo"/>
                <a:sym typeface="Arimo"/>
              </a:rPr>
              <a:t>NM es ineficaz en algunos sensores, mientras que RF es eficaz en todos los sensores.</a:t>
            </a:r>
          </a:p>
        </p:txBody>
      </p:sp>
    </p:spTree>
    <p:extLst>
      <p:ext uri="{BB962C8B-B14F-4D97-AF65-F5344CB8AC3E}">
        <p14:creationId xmlns:p14="http://schemas.microsoft.com/office/powerpoint/2010/main" val="1709337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E635C5-DA6F-EC5F-770E-F9A22465E948}"/>
            </a:ext>
          </a:extLst>
        </p:cNvPr>
        <p:cNvGrpSpPr/>
        <p:nvPr/>
      </p:nvGrpSpPr>
      <p:grpSpPr>
        <a:xfrm>
          <a:off x="0" y="0"/>
          <a:ext cx="0" cy="0"/>
          <a:chOff x="0" y="0"/>
          <a:chExt cx="0" cy="0"/>
        </a:xfrm>
      </p:grpSpPr>
      <p:sp>
        <p:nvSpPr>
          <p:cNvPr id="6" name="Freeform 6">
            <a:extLst>
              <a:ext uri="{FF2B5EF4-FFF2-40B4-BE49-F238E27FC236}">
                <a16:creationId xmlns:a16="http://schemas.microsoft.com/office/drawing/2014/main" id="{0629013C-B070-E6A2-A61B-213F787A110A}"/>
              </a:ext>
            </a:extLst>
          </p:cNvPr>
          <p:cNvSpPr/>
          <p:nvPr/>
        </p:nvSpPr>
        <p:spPr>
          <a:xfrm rot="-10800000">
            <a:off x="9173759" y="6121400"/>
            <a:ext cx="3018241" cy="674074"/>
          </a:xfrm>
          <a:custGeom>
            <a:avLst/>
            <a:gdLst/>
            <a:ahLst/>
            <a:cxnLst/>
            <a:rect l="l" t="t" r="r" b="b"/>
            <a:pathLst>
              <a:path w="4527362" h="1011111">
                <a:moveTo>
                  <a:pt x="0" y="0"/>
                </a:moveTo>
                <a:lnTo>
                  <a:pt x="4527361" y="0"/>
                </a:lnTo>
                <a:lnTo>
                  <a:pt x="4527361" y="1011110"/>
                </a:lnTo>
                <a:lnTo>
                  <a:pt x="0" y="10111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AR"/>
          </a:p>
        </p:txBody>
      </p:sp>
      <p:sp>
        <p:nvSpPr>
          <p:cNvPr id="7" name="Freeform 7">
            <a:extLst>
              <a:ext uri="{FF2B5EF4-FFF2-40B4-BE49-F238E27FC236}">
                <a16:creationId xmlns:a16="http://schemas.microsoft.com/office/drawing/2014/main" id="{D1B84342-C78B-DAB5-F312-C98F9BB25653}"/>
              </a:ext>
            </a:extLst>
          </p:cNvPr>
          <p:cNvSpPr/>
          <p:nvPr/>
        </p:nvSpPr>
        <p:spPr>
          <a:xfrm rot="5400000">
            <a:off x="-1050887" y="701715"/>
            <a:ext cx="2745680" cy="575293"/>
          </a:xfrm>
          <a:custGeom>
            <a:avLst/>
            <a:gdLst/>
            <a:ahLst/>
            <a:cxnLst/>
            <a:rect l="l" t="t" r="r" b="b"/>
            <a:pathLst>
              <a:path w="4527362" h="1011111">
                <a:moveTo>
                  <a:pt x="0" y="0"/>
                </a:moveTo>
                <a:lnTo>
                  <a:pt x="4527362" y="0"/>
                </a:lnTo>
                <a:lnTo>
                  <a:pt x="4527362" y="1011111"/>
                </a:lnTo>
                <a:lnTo>
                  <a:pt x="0" y="10111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AR"/>
          </a:p>
        </p:txBody>
      </p:sp>
      <p:sp>
        <p:nvSpPr>
          <p:cNvPr id="8" name="TextBox 8">
            <a:extLst>
              <a:ext uri="{FF2B5EF4-FFF2-40B4-BE49-F238E27FC236}">
                <a16:creationId xmlns:a16="http://schemas.microsoft.com/office/drawing/2014/main" id="{5BD3F86A-CA98-6937-60C2-BAB1FF44944B}"/>
              </a:ext>
            </a:extLst>
          </p:cNvPr>
          <p:cNvSpPr txBox="1"/>
          <p:nvPr/>
        </p:nvSpPr>
        <p:spPr>
          <a:xfrm>
            <a:off x="729574" y="1428534"/>
            <a:ext cx="11100881" cy="666208"/>
          </a:xfrm>
          <a:prstGeom prst="rect">
            <a:avLst/>
          </a:prstGeom>
        </p:spPr>
        <p:txBody>
          <a:bodyPr wrap="square" lIns="0" tIns="0" rIns="0" bIns="0" rtlCol="0" anchor="t">
            <a:spAutoFit/>
          </a:bodyPr>
          <a:lstStyle/>
          <a:p>
            <a:pPr>
              <a:lnSpc>
                <a:spcPts val="2671"/>
              </a:lnSpc>
              <a:spcBef>
                <a:spcPct val="0"/>
              </a:spcBef>
            </a:pPr>
            <a:r>
              <a:rPr lang="es-AR" sz="1781" dirty="0">
                <a:solidFill>
                  <a:srgbClr val="000000"/>
                </a:solidFill>
                <a:latin typeface="Arimo"/>
                <a:ea typeface="Arimo"/>
                <a:cs typeface="Arimo"/>
                <a:sym typeface="Arimo"/>
              </a:rPr>
              <a:t>Se utilizaron los mismos 3 modelos que en el caso </a:t>
            </a:r>
            <a:r>
              <a:rPr lang="es-AR" sz="1781" dirty="0" err="1">
                <a:solidFill>
                  <a:srgbClr val="000000"/>
                </a:solidFill>
                <a:latin typeface="Arimo"/>
                <a:ea typeface="Arimo"/>
                <a:cs typeface="Arimo"/>
                <a:sym typeface="Arimo"/>
              </a:rPr>
              <a:t>bicategórico</a:t>
            </a:r>
            <a:r>
              <a:rPr lang="es-AR" sz="1781" dirty="0">
                <a:solidFill>
                  <a:srgbClr val="000000"/>
                </a:solidFill>
                <a:latin typeface="Arimo"/>
                <a:ea typeface="Arimo"/>
                <a:cs typeface="Arimo"/>
                <a:sym typeface="Arimo"/>
              </a:rPr>
              <a:t> pero en sus versiones multi categóricas. En el caso puntual de NM, se creó una NM para la presencia de errores en cada sensor y se decide por la de mayor verosimilitud.</a:t>
            </a:r>
          </a:p>
        </p:txBody>
      </p:sp>
      <p:sp>
        <p:nvSpPr>
          <p:cNvPr id="9" name="TextBox 9">
            <a:extLst>
              <a:ext uri="{FF2B5EF4-FFF2-40B4-BE49-F238E27FC236}">
                <a16:creationId xmlns:a16="http://schemas.microsoft.com/office/drawing/2014/main" id="{4A058454-0770-747F-09CD-8D09578398EF}"/>
              </a:ext>
            </a:extLst>
          </p:cNvPr>
          <p:cNvSpPr txBox="1"/>
          <p:nvPr/>
        </p:nvSpPr>
        <p:spPr>
          <a:xfrm>
            <a:off x="1466474" y="439907"/>
            <a:ext cx="9995952" cy="820738"/>
          </a:xfrm>
          <a:prstGeom prst="rect">
            <a:avLst/>
          </a:prstGeom>
        </p:spPr>
        <p:txBody>
          <a:bodyPr wrap="square" lIns="0" tIns="0" rIns="0" bIns="0" rtlCol="0" anchor="t">
            <a:spAutoFit/>
          </a:bodyPr>
          <a:lstStyle/>
          <a:p>
            <a:pPr algn="ctr">
              <a:lnSpc>
                <a:spcPts val="6400"/>
              </a:lnSpc>
              <a:spcBef>
                <a:spcPct val="0"/>
              </a:spcBef>
            </a:pPr>
            <a:r>
              <a:rPr lang="es-AR" sz="5334" dirty="0">
                <a:solidFill>
                  <a:srgbClr val="000000"/>
                </a:solidFill>
                <a:latin typeface="Arial Black" panose="020B0A04020102020204" pitchFamily="34" charset="0"/>
                <a:ea typeface="Archivo Black"/>
                <a:cs typeface="Archivo Black"/>
                <a:sym typeface="Archivo Black"/>
              </a:rPr>
              <a:t>Modelos </a:t>
            </a:r>
            <a:r>
              <a:rPr lang="es-AR" sz="5334" dirty="0" err="1">
                <a:solidFill>
                  <a:srgbClr val="000000"/>
                </a:solidFill>
                <a:latin typeface="Arial Black" panose="020B0A04020102020204" pitchFamily="34" charset="0"/>
                <a:ea typeface="Archivo Black"/>
                <a:cs typeface="Archivo Black"/>
                <a:sym typeface="Archivo Black"/>
              </a:rPr>
              <a:t>Multicategóricos</a:t>
            </a:r>
            <a:endParaRPr lang="es-AR" sz="5334" dirty="0">
              <a:solidFill>
                <a:srgbClr val="000000"/>
              </a:solidFill>
              <a:latin typeface="Arial Black" panose="020B0A04020102020204" pitchFamily="34" charset="0"/>
              <a:ea typeface="Archivo Black"/>
              <a:cs typeface="Archivo Black"/>
              <a:sym typeface="Archivo Black"/>
            </a:endParaRPr>
          </a:p>
        </p:txBody>
      </p:sp>
      <p:sp>
        <p:nvSpPr>
          <p:cNvPr id="14" name="TextBox 8">
            <a:extLst>
              <a:ext uri="{FF2B5EF4-FFF2-40B4-BE49-F238E27FC236}">
                <a16:creationId xmlns:a16="http://schemas.microsoft.com/office/drawing/2014/main" id="{71AFD673-F5A7-B625-646A-752649E9E85B}"/>
              </a:ext>
            </a:extLst>
          </p:cNvPr>
          <p:cNvSpPr txBox="1"/>
          <p:nvPr/>
        </p:nvSpPr>
        <p:spPr>
          <a:xfrm>
            <a:off x="4995729" y="2102764"/>
            <a:ext cx="6834726" cy="3436197"/>
          </a:xfrm>
          <a:prstGeom prst="rect">
            <a:avLst/>
          </a:prstGeom>
        </p:spPr>
        <p:txBody>
          <a:bodyPr wrap="square" lIns="0" tIns="0" rIns="0" bIns="0" rtlCol="0" anchor="t">
            <a:spAutoFit/>
          </a:bodyPr>
          <a:lstStyle/>
          <a:p>
            <a:pPr>
              <a:lnSpc>
                <a:spcPts val="2671"/>
              </a:lnSpc>
              <a:spcBef>
                <a:spcPct val="0"/>
              </a:spcBef>
            </a:pPr>
            <a:r>
              <a:rPr lang="es-AR" sz="1781" dirty="0">
                <a:solidFill>
                  <a:srgbClr val="000000"/>
                </a:solidFill>
                <a:latin typeface="Arimo"/>
                <a:ea typeface="Arimo"/>
                <a:cs typeface="Arimo"/>
                <a:sym typeface="Arimo"/>
              </a:rPr>
              <a:t>En las figuras:</a:t>
            </a:r>
          </a:p>
          <a:p>
            <a:pPr marL="285750" indent="-285750">
              <a:lnSpc>
                <a:spcPts val="2671"/>
              </a:lnSpc>
              <a:spcBef>
                <a:spcPct val="0"/>
              </a:spcBef>
              <a:buFont typeface="Arial" panose="020B0604020202020204" pitchFamily="34" charset="0"/>
              <a:buChar char="•"/>
            </a:pPr>
            <a:r>
              <a:rPr lang="es-AR" sz="1781" dirty="0">
                <a:solidFill>
                  <a:srgbClr val="000000"/>
                </a:solidFill>
                <a:latin typeface="Arimo"/>
                <a:ea typeface="Arimo"/>
                <a:cs typeface="Arimo"/>
                <a:sym typeface="Arimo"/>
              </a:rPr>
              <a:t>Cada fila corresponde a una distinta intensidad del error en los datos de entrenamiento.</a:t>
            </a:r>
          </a:p>
          <a:p>
            <a:pPr marL="285750" indent="-285750">
              <a:lnSpc>
                <a:spcPts val="2671"/>
              </a:lnSpc>
              <a:spcBef>
                <a:spcPct val="0"/>
              </a:spcBef>
              <a:buFont typeface="Arial" panose="020B0604020202020204" pitchFamily="34" charset="0"/>
              <a:buChar char="•"/>
            </a:pPr>
            <a:r>
              <a:rPr lang="es-AR" sz="1781" dirty="0">
                <a:solidFill>
                  <a:srgbClr val="000000"/>
                </a:solidFill>
                <a:latin typeface="Arimo"/>
                <a:ea typeface="Arimo"/>
                <a:cs typeface="Arimo"/>
                <a:sym typeface="Arimo"/>
              </a:rPr>
              <a:t>La primera columna es la precisión en distinguir si hay error o no en los datos (es decir, detectar correctamente la clase “sin error”)</a:t>
            </a:r>
          </a:p>
          <a:p>
            <a:pPr marL="285750" indent="-285750">
              <a:lnSpc>
                <a:spcPts val="2671"/>
              </a:lnSpc>
              <a:spcBef>
                <a:spcPct val="0"/>
              </a:spcBef>
              <a:buFont typeface="Arial" panose="020B0604020202020204" pitchFamily="34" charset="0"/>
              <a:buChar char="•"/>
            </a:pPr>
            <a:r>
              <a:rPr lang="es-AR" sz="1781" dirty="0">
                <a:solidFill>
                  <a:srgbClr val="000000"/>
                </a:solidFill>
                <a:latin typeface="Arimo"/>
                <a:ea typeface="Arimo"/>
                <a:cs typeface="Arimo"/>
                <a:sym typeface="Arimo"/>
              </a:rPr>
              <a:t>La segunda columna es la precisión detectando la categoría exacta (“sin error” o especificar el sensor en el que hay error)</a:t>
            </a:r>
          </a:p>
          <a:p>
            <a:pPr marL="285750" indent="-285750">
              <a:lnSpc>
                <a:spcPts val="2671"/>
              </a:lnSpc>
              <a:spcBef>
                <a:spcPct val="0"/>
              </a:spcBef>
              <a:buFont typeface="Arial" panose="020B0604020202020204" pitchFamily="34" charset="0"/>
              <a:buChar char="•"/>
            </a:pPr>
            <a:r>
              <a:rPr lang="es-AR" sz="1781" dirty="0">
                <a:solidFill>
                  <a:srgbClr val="000000"/>
                </a:solidFill>
                <a:latin typeface="Arimo"/>
                <a:ea typeface="Arimo"/>
                <a:cs typeface="Arimo"/>
                <a:sym typeface="Arimo"/>
              </a:rPr>
              <a:t>Cada serie corresponde a uno de los 3 modelos (RL : rojo, NV : verde</a:t>
            </a:r>
          </a:p>
          <a:p>
            <a:pPr marL="285750" indent="-285750">
              <a:lnSpc>
                <a:spcPts val="2671"/>
              </a:lnSpc>
              <a:spcBef>
                <a:spcPct val="0"/>
              </a:spcBef>
              <a:buFont typeface="Arial" panose="020B0604020202020204" pitchFamily="34" charset="0"/>
              <a:buChar char="•"/>
            </a:pPr>
            <a:r>
              <a:rPr lang="es-AR" sz="1781" dirty="0">
                <a:solidFill>
                  <a:srgbClr val="000000"/>
                </a:solidFill>
                <a:latin typeface="Arimo"/>
                <a:ea typeface="Arimo"/>
                <a:cs typeface="Arimo"/>
                <a:sym typeface="Arimo"/>
              </a:rPr>
              <a:t>, RF : azul) El eje X es la intensidad del error en los datos de validación</a:t>
            </a:r>
          </a:p>
          <a:p>
            <a:pPr marL="285750" indent="-285750">
              <a:lnSpc>
                <a:spcPts val="2671"/>
              </a:lnSpc>
              <a:spcBef>
                <a:spcPct val="0"/>
              </a:spcBef>
              <a:buFont typeface="Arial" panose="020B0604020202020204" pitchFamily="34" charset="0"/>
              <a:buChar char="•"/>
            </a:pPr>
            <a:r>
              <a:rPr lang="es-AR" sz="1781" dirty="0">
                <a:solidFill>
                  <a:srgbClr val="000000"/>
                </a:solidFill>
                <a:latin typeface="Arimo"/>
                <a:ea typeface="Arimo"/>
                <a:cs typeface="Arimo"/>
                <a:sym typeface="Arimo"/>
              </a:rPr>
              <a:t>El eje Y es la precisión en los datos de validación</a:t>
            </a:r>
          </a:p>
        </p:txBody>
      </p:sp>
      <p:pic>
        <p:nvPicPr>
          <p:cNvPr id="3" name="Imagen 2" descr="Gráfico&#10;&#10;Descripción generada automáticamente">
            <a:extLst>
              <a:ext uri="{FF2B5EF4-FFF2-40B4-BE49-F238E27FC236}">
                <a16:creationId xmlns:a16="http://schemas.microsoft.com/office/drawing/2014/main" id="{38285E49-7D77-3DB8-355C-732FDD29DDE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9574" y="2094742"/>
            <a:ext cx="1790754" cy="4700732"/>
          </a:xfrm>
          <a:prstGeom prst="rect">
            <a:avLst/>
          </a:prstGeom>
        </p:spPr>
      </p:pic>
      <p:pic>
        <p:nvPicPr>
          <p:cNvPr id="5" name="Imagen 4" descr="Interfaz de usuario gráfica, Gráfico&#10;&#10;Descripción generada automáticamente">
            <a:extLst>
              <a:ext uri="{FF2B5EF4-FFF2-40B4-BE49-F238E27FC236}">
                <a16:creationId xmlns:a16="http://schemas.microsoft.com/office/drawing/2014/main" id="{B1B90CEC-91F2-7E69-AA53-62E2DA5C448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89111" y="2094742"/>
            <a:ext cx="1750616" cy="4763258"/>
          </a:xfrm>
          <a:prstGeom prst="rect">
            <a:avLst/>
          </a:prstGeom>
        </p:spPr>
      </p:pic>
    </p:spTree>
    <p:extLst>
      <p:ext uri="{BB962C8B-B14F-4D97-AF65-F5344CB8AC3E}">
        <p14:creationId xmlns:p14="http://schemas.microsoft.com/office/powerpoint/2010/main" val="2821598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6562EA-594D-27CF-5DF4-F8F267DDC9E9}"/>
            </a:ext>
          </a:extLst>
        </p:cNvPr>
        <p:cNvGrpSpPr/>
        <p:nvPr/>
      </p:nvGrpSpPr>
      <p:grpSpPr>
        <a:xfrm>
          <a:off x="0" y="0"/>
          <a:ext cx="0" cy="0"/>
          <a:chOff x="0" y="0"/>
          <a:chExt cx="0" cy="0"/>
        </a:xfrm>
      </p:grpSpPr>
      <p:sp>
        <p:nvSpPr>
          <p:cNvPr id="6" name="Freeform 6">
            <a:extLst>
              <a:ext uri="{FF2B5EF4-FFF2-40B4-BE49-F238E27FC236}">
                <a16:creationId xmlns:a16="http://schemas.microsoft.com/office/drawing/2014/main" id="{2CBD9D7D-E0C2-B98C-ADE4-FC2D4F05C610}"/>
              </a:ext>
            </a:extLst>
          </p:cNvPr>
          <p:cNvSpPr/>
          <p:nvPr/>
        </p:nvSpPr>
        <p:spPr>
          <a:xfrm rot="-10800000">
            <a:off x="9173759" y="6121400"/>
            <a:ext cx="3018241" cy="674074"/>
          </a:xfrm>
          <a:custGeom>
            <a:avLst/>
            <a:gdLst/>
            <a:ahLst/>
            <a:cxnLst/>
            <a:rect l="l" t="t" r="r" b="b"/>
            <a:pathLst>
              <a:path w="4527362" h="1011111">
                <a:moveTo>
                  <a:pt x="0" y="0"/>
                </a:moveTo>
                <a:lnTo>
                  <a:pt x="4527361" y="0"/>
                </a:lnTo>
                <a:lnTo>
                  <a:pt x="4527361" y="1011110"/>
                </a:lnTo>
                <a:lnTo>
                  <a:pt x="0" y="10111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AR"/>
          </a:p>
        </p:txBody>
      </p:sp>
      <p:sp>
        <p:nvSpPr>
          <p:cNvPr id="7" name="Freeform 7">
            <a:extLst>
              <a:ext uri="{FF2B5EF4-FFF2-40B4-BE49-F238E27FC236}">
                <a16:creationId xmlns:a16="http://schemas.microsoft.com/office/drawing/2014/main" id="{5568191B-962B-BCCF-5E08-1791EE95E018}"/>
              </a:ext>
            </a:extLst>
          </p:cNvPr>
          <p:cNvSpPr/>
          <p:nvPr/>
        </p:nvSpPr>
        <p:spPr>
          <a:xfrm rot="5400000">
            <a:off x="-1050887" y="701715"/>
            <a:ext cx="2745680" cy="575293"/>
          </a:xfrm>
          <a:custGeom>
            <a:avLst/>
            <a:gdLst/>
            <a:ahLst/>
            <a:cxnLst/>
            <a:rect l="l" t="t" r="r" b="b"/>
            <a:pathLst>
              <a:path w="4527362" h="1011111">
                <a:moveTo>
                  <a:pt x="0" y="0"/>
                </a:moveTo>
                <a:lnTo>
                  <a:pt x="4527362" y="0"/>
                </a:lnTo>
                <a:lnTo>
                  <a:pt x="4527362" y="1011111"/>
                </a:lnTo>
                <a:lnTo>
                  <a:pt x="0" y="10111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AR"/>
          </a:p>
        </p:txBody>
      </p:sp>
      <p:sp>
        <p:nvSpPr>
          <p:cNvPr id="8" name="TextBox 8">
            <a:extLst>
              <a:ext uri="{FF2B5EF4-FFF2-40B4-BE49-F238E27FC236}">
                <a16:creationId xmlns:a16="http://schemas.microsoft.com/office/drawing/2014/main" id="{CB16D29F-9DCA-833D-0C6D-984AD4477B37}"/>
              </a:ext>
            </a:extLst>
          </p:cNvPr>
          <p:cNvSpPr txBox="1"/>
          <p:nvPr/>
        </p:nvSpPr>
        <p:spPr>
          <a:xfrm>
            <a:off x="729574" y="1428534"/>
            <a:ext cx="11100881" cy="666208"/>
          </a:xfrm>
          <a:prstGeom prst="rect">
            <a:avLst/>
          </a:prstGeom>
        </p:spPr>
        <p:txBody>
          <a:bodyPr wrap="square" lIns="0" tIns="0" rIns="0" bIns="0" rtlCol="0" anchor="t">
            <a:spAutoFit/>
          </a:bodyPr>
          <a:lstStyle/>
          <a:p>
            <a:pPr>
              <a:lnSpc>
                <a:spcPts val="2671"/>
              </a:lnSpc>
              <a:spcBef>
                <a:spcPct val="0"/>
              </a:spcBef>
            </a:pPr>
            <a:r>
              <a:rPr lang="es-AR" sz="1781" dirty="0">
                <a:solidFill>
                  <a:srgbClr val="000000"/>
                </a:solidFill>
                <a:latin typeface="Arimo"/>
                <a:ea typeface="Arimo"/>
                <a:cs typeface="Arimo"/>
                <a:sym typeface="Arimo"/>
              </a:rPr>
              <a:t>Lo que se puede apreciar es que en general RL es menos eficaz que los otros modelos tanto para detectar errores como para atribuirlos correctamente.</a:t>
            </a:r>
          </a:p>
        </p:txBody>
      </p:sp>
      <p:sp>
        <p:nvSpPr>
          <p:cNvPr id="9" name="TextBox 9">
            <a:extLst>
              <a:ext uri="{FF2B5EF4-FFF2-40B4-BE49-F238E27FC236}">
                <a16:creationId xmlns:a16="http://schemas.microsoft.com/office/drawing/2014/main" id="{5D9ED44B-A36D-FA02-1C96-79DC09444539}"/>
              </a:ext>
            </a:extLst>
          </p:cNvPr>
          <p:cNvSpPr txBox="1"/>
          <p:nvPr/>
        </p:nvSpPr>
        <p:spPr>
          <a:xfrm>
            <a:off x="1466474" y="439907"/>
            <a:ext cx="9995952" cy="820738"/>
          </a:xfrm>
          <a:prstGeom prst="rect">
            <a:avLst/>
          </a:prstGeom>
        </p:spPr>
        <p:txBody>
          <a:bodyPr wrap="square" lIns="0" tIns="0" rIns="0" bIns="0" rtlCol="0" anchor="t">
            <a:spAutoFit/>
          </a:bodyPr>
          <a:lstStyle/>
          <a:p>
            <a:pPr algn="ctr">
              <a:lnSpc>
                <a:spcPts val="6400"/>
              </a:lnSpc>
              <a:spcBef>
                <a:spcPct val="0"/>
              </a:spcBef>
            </a:pPr>
            <a:r>
              <a:rPr lang="es-AR" sz="5334" dirty="0">
                <a:solidFill>
                  <a:srgbClr val="000000"/>
                </a:solidFill>
                <a:latin typeface="Arial Black" panose="020B0A04020102020204" pitchFamily="34" charset="0"/>
                <a:ea typeface="Archivo Black"/>
                <a:cs typeface="Archivo Black"/>
                <a:sym typeface="Archivo Black"/>
              </a:rPr>
              <a:t>Modelos </a:t>
            </a:r>
            <a:r>
              <a:rPr lang="es-AR" sz="5334" dirty="0" err="1">
                <a:solidFill>
                  <a:srgbClr val="000000"/>
                </a:solidFill>
                <a:latin typeface="Arial Black" panose="020B0A04020102020204" pitchFamily="34" charset="0"/>
                <a:ea typeface="Archivo Black"/>
                <a:cs typeface="Archivo Black"/>
                <a:sym typeface="Archivo Black"/>
              </a:rPr>
              <a:t>Multicategóricos</a:t>
            </a:r>
            <a:endParaRPr lang="es-AR" sz="5334" dirty="0">
              <a:solidFill>
                <a:srgbClr val="000000"/>
              </a:solidFill>
              <a:latin typeface="Arial Black" panose="020B0A04020102020204" pitchFamily="34" charset="0"/>
              <a:ea typeface="Archivo Black"/>
              <a:cs typeface="Archivo Black"/>
              <a:sym typeface="Archivo Black"/>
            </a:endParaRPr>
          </a:p>
        </p:txBody>
      </p:sp>
      <p:sp>
        <p:nvSpPr>
          <p:cNvPr id="14" name="TextBox 8">
            <a:extLst>
              <a:ext uri="{FF2B5EF4-FFF2-40B4-BE49-F238E27FC236}">
                <a16:creationId xmlns:a16="http://schemas.microsoft.com/office/drawing/2014/main" id="{E5FA793C-7701-E9FB-6F69-48220443C140}"/>
              </a:ext>
            </a:extLst>
          </p:cNvPr>
          <p:cNvSpPr txBox="1"/>
          <p:nvPr/>
        </p:nvSpPr>
        <p:spPr>
          <a:xfrm>
            <a:off x="4995729" y="2102764"/>
            <a:ext cx="6834726" cy="2397451"/>
          </a:xfrm>
          <a:prstGeom prst="rect">
            <a:avLst/>
          </a:prstGeom>
        </p:spPr>
        <p:txBody>
          <a:bodyPr wrap="square" lIns="0" tIns="0" rIns="0" bIns="0" rtlCol="0" anchor="t">
            <a:spAutoFit/>
          </a:bodyPr>
          <a:lstStyle/>
          <a:p>
            <a:pPr>
              <a:lnSpc>
                <a:spcPts val="2671"/>
              </a:lnSpc>
              <a:spcBef>
                <a:spcPct val="0"/>
              </a:spcBef>
            </a:pPr>
            <a:r>
              <a:rPr lang="es-AR" sz="1781" dirty="0">
                <a:solidFill>
                  <a:srgbClr val="000000"/>
                </a:solidFill>
                <a:latin typeface="Arimo"/>
                <a:ea typeface="Arimo"/>
                <a:cs typeface="Arimo"/>
                <a:sym typeface="Arimo"/>
              </a:rPr>
              <a:t>También podemos ver:</a:t>
            </a:r>
          </a:p>
          <a:p>
            <a:pPr marL="285750" indent="-285750">
              <a:lnSpc>
                <a:spcPts val="2671"/>
              </a:lnSpc>
              <a:spcBef>
                <a:spcPct val="0"/>
              </a:spcBef>
              <a:buFont typeface="Arial" panose="020B0604020202020204" pitchFamily="34" charset="0"/>
              <a:buChar char="•"/>
            </a:pPr>
            <a:r>
              <a:rPr lang="es-AR" sz="1781" dirty="0">
                <a:solidFill>
                  <a:srgbClr val="000000"/>
                </a:solidFill>
                <a:latin typeface="Arimo"/>
                <a:ea typeface="Arimo"/>
                <a:cs typeface="Arimo"/>
                <a:sym typeface="Arimo"/>
              </a:rPr>
              <a:t>Incluso cuando se detectan correctamente los errores, se los atribuye de forma generalmente errónea.</a:t>
            </a:r>
          </a:p>
          <a:p>
            <a:pPr marL="285750" indent="-285750">
              <a:lnSpc>
                <a:spcPts val="2671"/>
              </a:lnSpc>
              <a:spcBef>
                <a:spcPct val="0"/>
              </a:spcBef>
              <a:buFont typeface="Arial" panose="020B0604020202020204" pitchFamily="34" charset="0"/>
              <a:buChar char="•"/>
            </a:pPr>
            <a:r>
              <a:rPr lang="es-AR" sz="1781" dirty="0">
                <a:solidFill>
                  <a:srgbClr val="000000"/>
                </a:solidFill>
                <a:latin typeface="Arimo"/>
                <a:ea typeface="Arimo"/>
                <a:cs typeface="Arimo"/>
                <a:sym typeface="Arimo"/>
              </a:rPr>
              <a:t>Tomando la magnitud del error apropiada durante los datos de entrenamiento, en un caso RF llega a tener casi detección perfecta y en el otro NM llega a detección perfecta.</a:t>
            </a:r>
          </a:p>
          <a:p>
            <a:pPr marL="285750" indent="-285750">
              <a:lnSpc>
                <a:spcPts val="2671"/>
              </a:lnSpc>
              <a:spcBef>
                <a:spcPct val="0"/>
              </a:spcBef>
              <a:buFont typeface="Arial" panose="020B0604020202020204" pitchFamily="34" charset="0"/>
              <a:buChar char="•"/>
            </a:pPr>
            <a:r>
              <a:rPr lang="es-AR" sz="1781" dirty="0">
                <a:solidFill>
                  <a:srgbClr val="000000"/>
                </a:solidFill>
                <a:latin typeface="Arimo"/>
                <a:ea typeface="Arimo"/>
                <a:cs typeface="Arimo"/>
                <a:sym typeface="Arimo"/>
              </a:rPr>
              <a:t>En general tienen performances similares.</a:t>
            </a:r>
          </a:p>
        </p:txBody>
      </p:sp>
      <p:pic>
        <p:nvPicPr>
          <p:cNvPr id="3" name="Imagen 2" descr="Gráfico&#10;&#10;Descripción generada automáticamente">
            <a:extLst>
              <a:ext uri="{FF2B5EF4-FFF2-40B4-BE49-F238E27FC236}">
                <a16:creationId xmlns:a16="http://schemas.microsoft.com/office/drawing/2014/main" id="{C92FD7DB-F89B-6CAB-6E1D-C9C86ED7637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9574" y="2094742"/>
            <a:ext cx="1790754" cy="4700732"/>
          </a:xfrm>
          <a:prstGeom prst="rect">
            <a:avLst/>
          </a:prstGeom>
        </p:spPr>
      </p:pic>
      <p:pic>
        <p:nvPicPr>
          <p:cNvPr id="5" name="Imagen 4" descr="Interfaz de usuario gráfica, Gráfico&#10;&#10;Descripción generada automáticamente">
            <a:extLst>
              <a:ext uri="{FF2B5EF4-FFF2-40B4-BE49-F238E27FC236}">
                <a16:creationId xmlns:a16="http://schemas.microsoft.com/office/drawing/2014/main" id="{2EBD5B90-0786-DBD1-CDE0-35CA1F3382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89111" y="2094742"/>
            <a:ext cx="1750616" cy="4763258"/>
          </a:xfrm>
          <a:prstGeom prst="rect">
            <a:avLst/>
          </a:prstGeom>
        </p:spPr>
      </p:pic>
    </p:spTree>
    <p:extLst>
      <p:ext uri="{BB962C8B-B14F-4D97-AF65-F5344CB8AC3E}">
        <p14:creationId xmlns:p14="http://schemas.microsoft.com/office/powerpoint/2010/main" val="3491596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85800" y="1085241"/>
            <a:ext cx="10820400" cy="820738"/>
          </a:xfrm>
          <a:prstGeom prst="rect">
            <a:avLst/>
          </a:prstGeom>
        </p:spPr>
        <p:txBody>
          <a:bodyPr lIns="0" tIns="0" rIns="0" bIns="0" rtlCol="0" anchor="t">
            <a:spAutoFit/>
          </a:bodyPr>
          <a:lstStyle/>
          <a:p>
            <a:pPr algn="ctr">
              <a:lnSpc>
                <a:spcPts val="6400"/>
              </a:lnSpc>
              <a:spcBef>
                <a:spcPct val="0"/>
              </a:spcBef>
            </a:pPr>
            <a:r>
              <a:rPr lang="en-US" sz="5334" b="1" dirty="0" err="1">
                <a:solidFill>
                  <a:srgbClr val="000000"/>
                </a:solidFill>
                <a:latin typeface="Arial Black" panose="020B0A04020102020204" pitchFamily="34" charset="0"/>
                <a:ea typeface="Nourd Heavy"/>
                <a:cs typeface="Nourd Heavy"/>
                <a:sym typeface="Nourd Heavy"/>
              </a:rPr>
              <a:t>Conclusiones</a:t>
            </a:r>
            <a:endParaRPr lang="en-US" sz="5334" b="1" dirty="0">
              <a:solidFill>
                <a:srgbClr val="000000"/>
              </a:solidFill>
              <a:latin typeface="Arial Black" panose="020B0A04020102020204" pitchFamily="34" charset="0"/>
              <a:ea typeface="Nourd Heavy"/>
              <a:cs typeface="Nourd Heavy"/>
              <a:sym typeface="Nourd Heavy"/>
            </a:endParaRPr>
          </a:p>
        </p:txBody>
      </p:sp>
      <p:sp>
        <p:nvSpPr>
          <p:cNvPr id="4" name="Freeform 4"/>
          <p:cNvSpPr/>
          <p:nvPr/>
        </p:nvSpPr>
        <p:spPr>
          <a:xfrm rot="-10800000">
            <a:off x="9173759" y="6070600"/>
            <a:ext cx="3018241" cy="674074"/>
          </a:xfrm>
          <a:custGeom>
            <a:avLst/>
            <a:gdLst/>
            <a:ahLst/>
            <a:cxnLst/>
            <a:rect l="l" t="t" r="r" b="b"/>
            <a:pathLst>
              <a:path w="4527362" h="1011111">
                <a:moveTo>
                  <a:pt x="0" y="0"/>
                </a:moveTo>
                <a:lnTo>
                  <a:pt x="4527361" y="0"/>
                </a:lnTo>
                <a:lnTo>
                  <a:pt x="4527361" y="1011110"/>
                </a:lnTo>
                <a:lnTo>
                  <a:pt x="0" y="10111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AR"/>
          </a:p>
        </p:txBody>
      </p:sp>
      <p:sp>
        <p:nvSpPr>
          <p:cNvPr id="5" name="Freeform 5"/>
          <p:cNvSpPr/>
          <p:nvPr/>
        </p:nvSpPr>
        <p:spPr>
          <a:xfrm rot="5400000">
            <a:off x="-1019684" y="1210352"/>
            <a:ext cx="3018241" cy="674074"/>
          </a:xfrm>
          <a:custGeom>
            <a:avLst/>
            <a:gdLst/>
            <a:ahLst/>
            <a:cxnLst/>
            <a:rect l="l" t="t" r="r" b="b"/>
            <a:pathLst>
              <a:path w="4527362" h="1011111">
                <a:moveTo>
                  <a:pt x="0" y="0"/>
                </a:moveTo>
                <a:lnTo>
                  <a:pt x="4527362" y="0"/>
                </a:lnTo>
                <a:lnTo>
                  <a:pt x="4527362" y="1011111"/>
                </a:lnTo>
                <a:lnTo>
                  <a:pt x="0" y="10111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AR"/>
          </a:p>
        </p:txBody>
      </p:sp>
      <p:sp>
        <p:nvSpPr>
          <p:cNvPr id="6" name="TextBox 6"/>
          <p:cNvSpPr txBox="1"/>
          <p:nvPr/>
        </p:nvSpPr>
        <p:spPr>
          <a:xfrm>
            <a:off x="1574800" y="2555347"/>
            <a:ext cx="9203447" cy="3198568"/>
          </a:xfrm>
          <a:prstGeom prst="rect">
            <a:avLst/>
          </a:prstGeom>
        </p:spPr>
        <p:txBody>
          <a:bodyPr wrap="square" lIns="0" tIns="0" rIns="0" bIns="0" rtlCol="0" anchor="t">
            <a:spAutoFit/>
          </a:bodyPr>
          <a:lstStyle/>
          <a:p>
            <a:pPr>
              <a:lnSpc>
                <a:spcPts val="3648"/>
              </a:lnSpc>
              <a:spcBef>
                <a:spcPct val="0"/>
              </a:spcBef>
            </a:pPr>
            <a:r>
              <a:rPr lang="es-AR" sz="2431" dirty="0" err="1">
                <a:solidFill>
                  <a:srgbClr val="000000"/>
                </a:solidFill>
                <a:latin typeface="Arimo"/>
                <a:ea typeface="Arimo"/>
                <a:cs typeface="Arimo"/>
                <a:sym typeface="Arimo"/>
              </a:rPr>
              <a:t>Random</a:t>
            </a:r>
            <a:r>
              <a:rPr lang="es-AR" sz="2431" dirty="0">
                <a:solidFill>
                  <a:srgbClr val="000000"/>
                </a:solidFill>
                <a:latin typeface="Arimo"/>
                <a:ea typeface="Arimo"/>
                <a:cs typeface="Arimo"/>
                <a:sym typeface="Arimo"/>
              </a:rPr>
              <a:t> Forest y Normal Multivariada son dos modelos ligeros de entrenar y de almacenar que sin embargo son sumamente efectivos para la tarea de detección de errores en los datos medidos por los sensores, aunque en su atribución al detector que causo el error.</a:t>
            </a:r>
          </a:p>
          <a:p>
            <a:pPr>
              <a:lnSpc>
                <a:spcPts val="3648"/>
              </a:lnSpc>
              <a:spcBef>
                <a:spcPct val="0"/>
              </a:spcBef>
            </a:pPr>
            <a:endParaRPr lang="es-AR" sz="2431" dirty="0">
              <a:solidFill>
                <a:srgbClr val="000000"/>
              </a:solidFill>
              <a:latin typeface="Arimo"/>
              <a:ea typeface="Arimo"/>
              <a:cs typeface="Arimo"/>
              <a:sym typeface="Arimo"/>
            </a:endParaRPr>
          </a:p>
          <a:p>
            <a:pPr>
              <a:lnSpc>
                <a:spcPts val="3648"/>
              </a:lnSpc>
              <a:spcBef>
                <a:spcPct val="0"/>
              </a:spcBef>
            </a:pPr>
            <a:r>
              <a:rPr lang="es-AR" sz="2431" dirty="0">
                <a:solidFill>
                  <a:srgbClr val="000000"/>
                </a:solidFill>
                <a:latin typeface="Arimo"/>
                <a:ea typeface="Arimo"/>
                <a:cs typeface="Arimo"/>
                <a:sym typeface="Arimo"/>
              </a:rPr>
              <a:t>La regresión logística, si bien también es un modelo ligero, es incapaz de cumplir las tareas satisfactoriamente.</a:t>
            </a:r>
          </a:p>
        </p:txBody>
      </p:sp>
    </p:spTree>
    <p:extLst>
      <p:ext uri="{BB962C8B-B14F-4D97-AF65-F5344CB8AC3E}">
        <p14:creationId xmlns:p14="http://schemas.microsoft.com/office/powerpoint/2010/main" val="653784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TotalTime>
  <Words>795</Words>
  <Application>Microsoft Office PowerPoint</Application>
  <PresentationFormat>Panorámica</PresentationFormat>
  <Paragraphs>76</Paragraphs>
  <Slides>11</Slides>
  <Notes>0</Notes>
  <HiddenSlides>0</HiddenSlides>
  <MMClips>0</MMClips>
  <ScaleCrop>false</ScaleCrop>
  <HeadingPairs>
    <vt:vector size="6" baseType="variant">
      <vt:variant>
        <vt:lpstr>Fuentes usadas</vt:lpstr>
      </vt:variant>
      <vt:variant>
        <vt:i4>8</vt:i4>
      </vt:variant>
      <vt:variant>
        <vt:lpstr>Tema</vt:lpstr>
      </vt:variant>
      <vt:variant>
        <vt:i4>7</vt:i4>
      </vt:variant>
      <vt:variant>
        <vt:lpstr>Títulos de diapositiva</vt:lpstr>
      </vt:variant>
      <vt:variant>
        <vt:i4>11</vt:i4>
      </vt:variant>
    </vt:vector>
  </HeadingPairs>
  <TitlesOfParts>
    <vt:vector size="26" baseType="lpstr">
      <vt:lpstr>Archivo Black</vt:lpstr>
      <vt:lpstr>Arial</vt:lpstr>
      <vt:lpstr>Arial Black</vt:lpstr>
      <vt:lpstr>Arimo</vt:lpstr>
      <vt:lpstr>Arimo Bold</vt:lpstr>
      <vt:lpstr>Berlin Sans FB Demi</vt:lpstr>
      <vt:lpstr>Calibri</vt:lpstr>
      <vt:lpstr>Nourd Heavy</vt:lpstr>
      <vt:lpstr>Office Theme</vt:lpstr>
      <vt:lpstr>1_Office Theme</vt:lpstr>
      <vt:lpstr>2_Office Theme</vt:lpstr>
      <vt:lpstr>3_Office Theme</vt:lpstr>
      <vt:lpstr>4_Office Theme</vt:lpstr>
      <vt:lpstr>7_Office Theme</vt:lpstr>
      <vt:lpstr>8_Office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Vanesa</dc:creator>
  <cp:lastModifiedBy>Lautaro Lasorsa</cp:lastModifiedBy>
  <cp:revision>14</cp:revision>
  <dcterms:created xsi:type="dcterms:W3CDTF">2024-10-01T12:40:01Z</dcterms:created>
  <dcterms:modified xsi:type="dcterms:W3CDTF">2024-11-03T22:07:21Z</dcterms:modified>
</cp:coreProperties>
</file>