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88" r:id="rId3"/>
    <p:sldId id="294" r:id="rId4"/>
    <p:sldId id="260" r:id="rId5"/>
    <p:sldId id="261" r:id="rId6"/>
    <p:sldId id="262" r:id="rId7"/>
    <p:sldId id="265" r:id="rId8"/>
    <p:sldId id="278" r:id="rId9"/>
    <p:sldId id="295" r:id="rId10"/>
    <p:sldId id="282" r:id="rId11"/>
    <p:sldId id="274" r:id="rId12"/>
    <p:sldId id="275" r:id="rId13"/>
    <p:sldId id="276" r:id="rId14"/>
    <p:sldId id="298" r:id="rId15"/>
    <p:sldId id="296" r:id="rId16"/>
    <p:sldId id="297" r:id="rId17"/>
    <p:sldId id="279" r:id="rId18"/>
    <p:sldId id="286" r:id="rId19"/>
    <p:sldId id="293" r:id="rId20"/>
    <p:sldId id="268" r:id="rId21"/>
    <p:sldId id="289" r:id="rId22"/>
    <p:sldId id="290" r:id="rId23"/>
    <p:sldId id="283" r:id="rId24"/>
    <p:sldId id="284" r:id="rId25"/>
    <p:sldId id="285" r:id="rId26"/>
    <p:sldId id="271" r:id="rId27"/>
    <p:sldId id="272" r:id="rId28"/>
    <p:sldId id="273" r:id="rId29"/>
  </p:sldIdLst>
  <p:sldSz cx="9144000" cy="5143500" type="screen16x9"/>
  <p:notesSz cx="6858000" cy="9144000"/>
  <p:embeddedFontLst>
    <p:embeddedFont>
      <p:font typeface="Anton" pitchFamily="2" charset="0"/>
      <p:regular r:id="rId31"/>
    </p:embeddedFont>
    <p:embeddedFont>
      <p:font typeface="Helvetica Neue Light" panose="020B0604020202020204" charset="0"/>
      <p:regular r:id="rId32"/>
      <p:bold r:id="rId33"/>
      <p:italic r:id="rId34"/>
      <p:boldItalic r:id="rId35"/>
    </p:embeddedFont>
    <p:embeddedFont>
      <p:font typeface="JetBrains Mono" panose="02000009000000000000" pitchFamily="49" charset="0"/>
      <p:regular r:id="rId36"/>
      <p:bold r:id="rId37"/>
      <p:italic r:id="rId38"/>
      <p:boldItalic r:id="rId39"/>
    </p:embeddedFont>
    <p:embeddedFont>
      <p:font typeface="Lato" panose="020F0502020204030203" pitchFamily="34" charset="0"/>
      <p:regular r:id="rId40"/>
      <p:bold r:id="rId41"/>
      <p:italic r:id="rId42"/>
      <p:boldItalic r:id="rId43"/>
    </p:embeddedFont>
    <p:embeddedFont>
      <p:font typeface="Lato Light" panose="020F0502020204030203" pitchFamily="34" charset="0"/>
      <p:regular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E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77" autoAdjust="0"/>
  </p:normalViewPr>
  <p:slideViewPr>
    <p:cSldViewPr snapToGrid="0">
      <p:cViewPr varScale="1">
        <p:scale>
          <a:sx n="64" d="100"/>
          <a:sy n="64" d="100"/>
        </p:scale>
        <p:origin x="1340" y="36"/>
      </p:cViewPr>
      <p:guideLst>
        <p:guide orient="horz" pos="1620"/>
        <p:guide pos="2880"/>
        <p:guide pos="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168792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b7168792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dirty="0"/>
              <a:t>Pasar rápidamente al empezar a hablar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0b3415e2a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d0b3415e2a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Antes de hablar de las funciones veamos un ejemplo de la vida cotidiana</a:t>
            </a:r>
          </a:p>
        </p:txBody>
      </p:sp>
    </p:spTree>
    <p:extLst>
      <p:ext uri="{BB962C8B-B14F-4D97-AF65-F5344CB8AC3E}">
        <p14:creationId xmlns:p14="http://schemas.microsoft.com/office/powerpoint/2010/main" val="909932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b3415e2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d0b3415e2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dirty="0"/>
              <a:t>Abstraigámonos de la programación.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dirty="0"/>
              <a:t>Entradas – Proceso – Salida</a:t>
            </a:r>
          </a:p>
        </p:txBody>
      </p:sp>
    </p:spTree>
    <p:extLst>
      <p:ext uri="{BB962C8B-B14F-4D97-AF65-F5344CB8AC3E}">
        <p14:creationId xmlns:p14="http://schemas.microsoft.com/office/powerpoint/2010/main" val="3840871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b3415e2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d0b3415e2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MX" dirty="0"/>
              <a:t>Las funciones son </a:t>
            </a:r>
            <a:r>
              <a:rPr lang="es-MX" i="1" dirty="0"/>
              <a:t>fragmentos de código</a:t>
            </a:r>
            <a:r>
              <a:rPr lang="es-MX" dirty="0"/>
              <a:t> (conjunto de instrucciones) que podemos </a:t>
            </a:r>
            <a:r>
              <a:rPr lang="es-MX" i="1" dirty="0"/>
              <a:t>reutilizar</a:t>
            </a:r>
            <a:r>
              <a:rPr lang="es-MX" dirty="0"/>
              <a:t> a lo largo de la ejecución del programa y que se van a encargar de </a:t>
            </a:r>
            <a:r>
              <a:rPr lang="es-MX" i="1" dirty="0"/>
              <a:t>hacer algo concreto</a:t>
            </a:r>
            <a:r>
              <a:rPr lang="es-MX" dirty="0"/>
              <a:t>.</a:t>
            </a:r>
            <a:endParaRPr lang="es-MX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s-MX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b="1" dirty="0"/>
              <a:t>Partes de una función</a:t>
            </a:r>
            <a:r>
              <a:rPr lang="es-MX" dirty="0"/>
              <a:t>: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s-MX" dirty="0"/>
              <a:t>Nombre de la función: Normalmente un verbo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s-MX" dirty="0"/>
              <a:t>Parámetros: Son las entradas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s-MX" dirty="0"/>
              <a:t>Instrucciones: Todo lo que hace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s-MX" dirty="0"/>
              <a:t>Retorno: Es la salida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lang="es-MX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r>
              <a:rPr lang="es-MX" dirty="0"/>
              <a:t>Firma de la función: nombre + cantidad y tipo de parámetros + tipo de salida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lang="es-MX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r>
              <a:rPr lang="es-AR" dirty="0"/>
              <a:t>¿Cómo hacemos para que se ejecute ese código? Con la invocación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064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b3415e2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d0b3415e2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b="1" dirty="0">
                <a:solidFill>
                  <a:schemeClr val="dk1"/>
                </a:solidFill>
              </a:rPr>
              <a:t>Invocación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dirty="0">
                <a:solidFill>
                  <a:schemeClr val="dk1"/>
                </a:solidFill>
              </a:rPr>
              <a:t>Para invocar una función: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s" dirty="0">
                <a:solidFill>
                  <a:schemeClr val="dk1"/>
                </a:solidFill>
              </a:rPr>
              <a:t>Llamar a la función con los paréntesis ( )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s" dirty="0">
                <a:solidFill>
                  <a:schemeClr val="dk1"/>
                </a:solidFill>
              </a:rPr>
              <a:t>Pasarle los argumentos que pide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s" dirty="0">
                <a:solidFill>
                  <a:schemeClr val="dk1"/>
                </a:solidFill>
              </a:rPr>
              <a:t>Guardar el valor de la salida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s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dirty="0">
                <a:solidFill>
                  <a:schemeClr val="dk1"/>
                </a:solidFill>
              </a:rPr>
              <a:t>Las funciones nos permiten reutilizar código ya que las podemos invocar todas las veces que lo necesitemos. Además nos permiten obtener distintas salidas a partir de distintas entradas.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4007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b3415e2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d0b3415e2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MX" dirty="0"/>
              <a:t>El return es lo que devuelve la función.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MX" dirty="0"/>
              <a:t>Hay funciones que devuelven algo hacia afuera de la función, mientras que otras no lo necesitan.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MX" dirty="0"/>
              <a:t>¿Qué sería de la impresora si no devolviera el papel?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657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b3415e2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d0b3415e2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MX" dirty="0"/>
              <a:t>El return es lo que devuelve la función.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MX" dirty="0"/>
              <a:t>Hay funciones que devuelven algo hacia afuera de la función, mientras que otras no lo necesitan.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MX" dirty="0"/>
              <a:t>¿Qué sería de la impresora si no devolviera el papel?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3539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b3415e2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d0b3415e2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MX" dirty="0"/>
              <a:t>El return es lo que devuelve la función.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MX" dirty="0"/>
              <a:t>Hay funciones que devuelven algo hacia afuera de la función, mientras que otras no lo necesitan.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MX" dirty="0"/>
              <a:t>¿Qué sería de la impresora si no devolviera el papel?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9271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b3415e2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d0b3415e2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b="1" dirty="0">
                <a:solidFill>
                  <a:schemeClr val="dk1"/>
                </a:solidFill>
              </a:rPr>
              <a:t>Definición vs Invocación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dirty="0">
                <a:solidFill>
                  <a:schemeClr val="dk1"/>
                </a:solidFill>
              </a:rPr>
              <a:t>El código no se ejecuta hasta que no se invoca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7386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b3415e2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d0b3415e2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b="1" dirty="0">
                <a:solidFill>
                  <a:schemeClr val="dk1"/>
                </a:solidFill>
              </a:rPr>
              <a:t>Flexibilidad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b="0" dirty="0"/>
              <a:t>¿Qué sería de una impresora si no pidiera un archivo y siempre imprimiera lo mismo?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b="0" dirty="0"/>
              <a:t>Pero no siempre es malo: </a:t>
            </a:r>
            <a:r>
              <a:rPr lang="es-MX" b="0" dirty="0" err="1"/>
              <a:t>Math.random</a:t>
            </a:r>
            <a:r>
              <a:rPr lang="es-MX" b="0" dirty="0"/>
              <a:t>() no pide parámetros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462970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b3415e2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d0b3415e2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b="1" dirty="0">
                <a:solidFill>
                  <a:schemeClr val="dk1"/>
                </a:solidFill>
              </a:rPr>
              <a:t>Dependencia del scope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b="0" dirty="0"/>
              <a:t>Algunas variables globales como el array de productos y el carrito pueden ser usadas globalmente.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44070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71687923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b71687923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dirty="0"/>
              <a:t>¿Por qué un repaso sobre funciones?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0b3415e2a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d0b3415e2a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dirty="0">
                <a:solidFill>
                  <a:schemeClr val="dk1"/>
                </a:solidFill>
              </a:rPr>
              <a:t>Práctica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b3415e2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d0b3415e2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b="0" dirty="0"/>
              <a:t>Acompañar con cosas-que-no.js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958507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0b3415e2a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d0b3415e2a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99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b3415e2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d0b3415e2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dirty="0"/>
              <a:t>Las arrow function son una forma distinta de escribir las funciones, introducidas en el ES6.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dirty="0"/>
              <a:t>La principal diferencia no es alcance de este curso porque implicaría hablar de </a:t>
            </a:r>
            <a:r>
              <a:rPr lang="es-MX" dirty="0" err="1"/>
              <a:t>this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694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b3415e2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d0b3415e2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dirty="0"/>
              <a:t>Cómo pasar de una forma a la otra</a:t>
            </a:r>
          </a:p>
        </p:txBody>
      </p:sp>
    </p:spTree>
    <p:extLst>
      <p:ext uri="{BB962C8B-B14F-4D97-AF65-F5344CB8AC3E}">
        <p14:creationId xmlns:p14="http://schemas.microsoft.com/office/powerpoint/2010/main" val="560048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b3415e2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d0b3415e2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0209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71687923e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b71687923e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71687923e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b71687923e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Es muy importante mostrarse disponible al feedback,  en la plataforma los estudiantes disponen de la posibilidad de valorar el After Class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71687923e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b71687923e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Sólo la última clase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b3415e2a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d0b3415e2a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4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0b3415e2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d0b3415e2a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71687923e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b71687923e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b3415e2a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d0b3415e2a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0b3415e2a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d0b3415e2a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b3415e2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d0b3415e2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dirty="0">
                <a:solidFill>
                  <a:schemeClr val="dk1"/>
                </a:solidFill>
              </a:rPr>
              <a:t>El código se ejecuta de arriba hacia abajo y una sola vez.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dirty="0">
                <a:solidFill>
                  <a:schemeClr val="dk1"/>
                </a:solidFill>
              </a:rPr>
              <a:t>Para alterar el flujo vimos: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s" dirty="0">
                <a:solidFill>
                  <a:schemeClr val="dk1"/>
                </a:solidFill>
              </a:rPr>
              <a:t>Estructuras condicionales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s" dirty="0">
                <a:solidFill>
                  <a:schemeClr val="dk1"/>
                </a:solidFill>
              </a:rPr>
              <a:t>Estructuras repetitivas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s" dirty="0">
                <a:solidFill>
                  <a:schemeClr val="dk1"/>
                </a:solidFill>
              </a:rPr>
              <a:t>Funciones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6083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b3415e2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d0b3415e2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27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hyperlink" Target="https://icons8.com/" TargetMode="Externa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259600" y="2252413"/>
            <a:ext cx="46248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" sz="48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¡LES DAMOS LA BIENVENIDA!</a:t>
            </a:r>
            <a:endParaRPr sz="48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071988" y="3725500"/>
            <a:ext cx="30000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¿Están listos?</a:t>
            </a:r>
            <a:endParaRPr sz="14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" name="Google Shape;56;p13" descr="Man Dancing on Apple iOS 12.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3400" y="631749"/>
            <a:ext cx="1177200" cy="11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" sz="3600" b="0" i="1" u="none" strike="noStrike" cap="none" dirty="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FUNCIONES</a:t>
            </a:r>
            <a:endParaRPr sz="3600" b="0" i="1" u="none" strike="noStrike" cap="none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833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Dibujo de ingeniería&#10;&#10;Descripción generada automáticamente con confianza media">
            <a:extLst>
              <a:ext uri="{FF2B5EF4-FFF2-40B4-BE49-F238E27FC236}">
                <a16:creationId xmlns:a16="http://schemas.microsoft.com/office/drawing/2014/main" id="{05C88FF2-A113-2573-05F5-18E976395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480" y="1368229"/>
            <a:ext cx="2407040" cy="24070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465D60F-7E58-1A91-DBF4-DCCB7F931BDE}"/>
              </a:ext>
            </a:extLst>
          </p:cNvPr>
          <p:cNvSpPr txBox="1"/>
          <p:nvPr/>
        </p:nvSpPr>
        <p:spPr>
          <a:xfrm>
            <a:off x="3319734" y="3544437"/>
            <a:ext cx="12522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900" b="0" i="0" dirty="0">
                <a:solidFill>
                  <a:srgbClr val="374957"/>
                </a:solidFill>
                <a:effectLst/>
                <a:latin typeface="Proxima Nova"/>
              </a:rPr>
              <a:t>imagen: Freepik.com</a:t>
            </a:r>
            <a:endParaRPr lang="es-AR" sz="90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DE2E7F3-0D14-6736-802F-8B270B9B1013}"/>
              </a:ext>
            </a:extLst>
          </p:cNvPr>
          <p:cNvCxnSpPr/>
          <p:nvPr/>
        </p:nvCxnSpPr>
        <p:spPr>
          <a:xfrm>
            <a:off x="2069366" y="1039001"/>
            <a:ext cx="1098958" cy="5536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A69F279-7E7F-0C70-8A5C-5D240E730623}"/>
              </a:ext>
            </a:extLst>
          </p:cNvPr>
          <p:cNvCxnSpPr>
            <a:cxnSpLocks/>
          </p:cNvCxnSpPr>
          <p:nvPr/>
        </p:nvCxnSpPr>
        <p:spPr>
          <a:xfrm>
            <a:off x="1977088" y="2540378"/>
            <a:ext cx="11828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D773EDE-2C6A-F788-0050-FD00BA1AA90B}"/>
              </a:ext>
            </a:extLst>
          </p:cNvPr>
          <p:cNvCxnSpPr>
            <a:cxnSpLocks/>
          </p:cNvCxnSpPr>
          <p:nvPr/>
        </p:nvCxnSpPr>
        <p:spPr>
          <a:xfrm flipV="1">
            <a:off x="2035810" y="3464284"/>
            <a:ext cx="1098958" cy="3911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Imagen que contiene Icono&#10;&#10;Descripción generada automáticamente">
            <a:extLst>
              <a:ext uri="{FF2B5EF4-FFF2-40B4-BE49-F238E27FC236}">
                <a16:creationId xmlns:a16="http://schemas.microsoft.com/office/drawing/2014/main" id="{1618AAEE-E667-B5C0-2FAC-F5756D3D6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78" y="64830"/>
            <a:ext cx="1251008" cy="125100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0241C88-6D56-0ADA-5E23-D64A8DA55506}"/>
              </a:ext>
            </a:extLst>
          </p:cNvPr>
          <p:cNvSpPr txBox="1"/>
          <p:nvPr/>
        </p:nvSpPr>
        <p:spPr>
          <a:xfrm>
            <a:off x="369115" y="1370755"/>
            <a:ext cx="2407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" b="0" i="0" dirty="0">
                <a:solidFill>
                  <a:srgbClr val="5F7D95"/>
                </a:solidFill>
                <a:effectLst/>
                <a:latin typeface="Proxima Nova"/>
              </a:rPr>
              <a:t>imagen: Flaticon.com</a:t>
            </a:r>
            <a:endParaRPr lang="es-AR" sz="600" dirty="0"/>
          </a:p>
        </p:txBody>
      </p:sp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723DB7A1-8E14-EEA2-F53F-D171A69BD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27" y="1866182"/>
            <a:ext cx="1251008" cy="1251008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1B2EB5A-7DAD-6028-4927-8530F1D2DE2A}"/>
              </a:ext>
            </a:extLst>
          </p:cNvPr>
          <p:cNvSpPr txBox="1"/>
          <p:nvPr/>
        </p:nvSpPr>
        <p:spPr>
          <a:xfrm>
            <a:off x="353735" y="3150621"/>
            <a:ext cx="2407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" b="0" i="0" dirty="0">
                <a:solidFill>
                  <a:srgbClr val="5F7D95"/>
                </a:solidFill>
                <a:effectLst/>
                <a:latin typeface="Proxima Nova"/>
              </a:rPr>
              <a:t>imagen: Flaticon.com</a:t>
            </a:r>
            <a:endParaRPr lang="es-AR" sz="600" dirty="0"/>
          </a:p>
        </p:txBody>
      </p:sp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26A3D76D-C3B2-F02A-687C-B72F968C65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343" y="3544437"/>
            <a:ext cx="1186526" cy="11865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F617E12C-4680-FCB8-C674-6A56326A7054}"/>
              </a:ext>
            </a:extLst>
          </p:cNvPr>
          <p:cNvSpPr txBox="1"/>
          <p:nvPr/>
        </p:nvSpPr>
        <p:spPr>
          <a:xfrm>
            <a:off x="447412" y="4729151"/>
            <a:ext cx="2407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" b="0" i="0" dirty="0">
                <a:solidFill>
                  <a:srgbClr val="5F7D95"/>
                </a:solidFill>
                <a:effectLst/>
                <a:latin typeface="Proxima Nova"/>
              </a:rPr>
              <a:t>imagen: Pixel Perfect</a:t>
            </a:r>
            <a:endParaRPr lang="es-AR" sz="600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147E7F7-FDCE-1EE9-D562-A56F6CAF12EA}"/>
              </a:ext>
            </a:extLst>
          </p:cNvPr>
          <p:cNvCxnSpPr>
            <a:cxnSpLocks/>
          </p:cNvCxnSpPr>
          <p:nvPr/>
        </p:nvCxnSpPr>
        <p:spPr>
          <a:xfrm>
            <a:off x="5887756" y="2540290"/>
            <a:ext cx="11828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FB61B60F-91B8-A6D6-1453-D4C3E1D54E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1523" y="1839084"/>
            <a:ext cx="1328252" cy="1328252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3494FC5B-5C98-1E78-C738-1B3474121DD6}"/>
              </a:ext>
            </a:extLst>
          </p:cNvPr>
          <p:cNvSpPr txBox="1"/>
          <p:nvPr/>
        </p:nvSpPr>
        <p:spPr>
          <a:xfrm>
            <a:off x="7301523" y="3162702"/>
            <a:ext cx="10318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" b="0" i="0" dirty="0">
                <a:solidFill>
                  <a:srgbClr val="5F7D95"/>
                </a:solidFill>
                <a:effectLst/>
                <a:latin typeface="Proxima Nova"/>
              </a:rPr>
              <a:t>Imagen: tulpahn</a:t>
            </a:r>
            <a:endParaRPr lang="es-AR" sz="600" dirty="0"/>
          </a:p>
        </p:txBody>
      </p:sp>
    </p:spTree>
    <p:extLst>
      <p:ext uri="{BB962C8B-B14F-4D97-AF65-F5344CB8AC3E}">
        <p14:creationId xmlns:p14="http://schemas.microsoft.com/office/powerpoint/2010/main" val="106522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2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8FD3AD8-19D6-5F5F-2FB1-9A0A0846D1DB}"/>
              </a:ext>
            </a:extLst>
          </p:cNvPr>
          <p:cNvSpPr txBox="1"/>
          <p:nvPr/>
        </p:nvSpPr>
        <p:spPr>
          <a:xfrm>
            <a:off x="1224793" y="679507"/>
            <a:ext cx="67615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function </a:t>
            </a:r>
            <a:r>
              <a:rPr lang="es-MX" sz="2000" b="1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imprimir</a:t>
            </a:r>
            <a:r>
              <a:rPr lang="es-MX" sz="20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(tinta, papel, archivo) {</a:t>
            </a:r>
          </a:p>
          <a:p>
            <a:br>
              <a:rPr lang="es-MX" sz="20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</a:br>
            <a:r>
              <a:rPr lang="es-MX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etBrains Mono" panose="02000009000000000000" pitchFamily="49" charset="0"/>
              </a:rPr>
              <a:t>  // Comprobar que haya tinta</a:t>
            </a:r>
          </a:p>
          <a:p>
            <a:r>
              <a:rPr lang="es-MX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etBrains Mono" panose="02000009000000000000" pitchFamily="49" charset="0"/>
              </a:rPr>
              <a:t>  // Comprobar que haya papel</a:t>
            </a:r>
          </a:p>
          <a:p>
            <a:r>
              <a:rPr lang="es-MX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etBrains Mono" panose="02000009000000000000" pitchFamily="49" charset="0"/>
              </a:rPr>
              <a:t>  // Leer el archivo</a:t>
            </a:r>
          </a:p>
          <a:p>
            <a:r>
              <a:rPr lang="es-MX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etBrains Mono" panose="02000009000000000000" pitchFamily="49" charset="0"/>
              </a:rPr>
              <a:t>  // Disponer hoja para ser impresa</a:t>
            </a:r>
          </a:p>
          <a:p>
            <a:r>
              <a:rPr lang="es-MX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etBrains Mono" panose="02000009000000000000" pitchFamily="49" charset="0"/>
              </a:rPr>
              <a:t>  // Imprimir línea 1</a:t>
            </a:r>
          </a:p>
          <a:p>
            <a:r>
              <a:rPr lang="es-MX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etBrains Mono" panose="02000009000000000000" pitchFamily="49" charset="0"/>
              </a:rPr>
              <a:t>  // Imprimir línea 2</a:t>
            </a:r>
          </a:p>
          <a:p>
            <a:r>
              <a:rPr lang="es-MX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etBrains Mono" panose="02000009000000000000" pitchFamily="49" charset="0"/>
              </a:rPr>
              <a:t>  // etc...</a:t>
            </a:r>
          </a:p>
          <a:p>
            <a:br>
              <a:rPr lang="es-MX" sz="20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</a:br>
            <a:r>
              <a:rPr lang="es-MX" sz="20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return hojas_impresas</a:t>
            </a:r>
          </a:p>
          <a:p>
            <a:r>
              <a:rPr lang="es-MX" sz="20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214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83E6022-7734-96EE-3C13-EAB338D2478D}"/>
              </a:ext>
            </a:extLst>
          </p:cNvPr>
          <p:cNvSpPr txBox="1"/>
          <p:nvPr/>
        </p:nvSpPr>
        <p:spPr>
          <a:xfrm>
            <a:off x="369116" y="696286"/>
            <a:ext cx="822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          = imprimir</a:t>
            </a:r>
            <a:r>
              <a:rPr lang="es-AR" sz="2400" b="1" dirty="0">
                <a:solidFill>
                  <a:srgbClr val="C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AR" sz="240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    ,     ,     </a:t>
            </a:r>
            <a:r>
              <a:rPr lang="es-AR" sz="2400" b="1" dirty="0">
                <a:solidFill>
                  <a:srgbClr val="C00000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BE851DE-7E6E-93E4-BC75-8440305BF020}"/>
              </a:ext>
            </a:extLst>
          </p:cNvPr>
          <p:cNvSpPr txBox="1"/>
          <p:nvPr/>
        </p:nvSpPr>
        <p:spPr>
          <a:xfrm>
            <a:off x="370514" y="2146074"/>
            <a:ext cx="8221211" cy="467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          = imprimir</a:t>
            </a:r>
            <a:r>
              <a:rPr lang="es-AR" sz="2400" b="1" dirty="0">
                <a:solidFill>
                  <a:srgbClr val="C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AR" sz="240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    ,     ,     </a:t>
            </a:r>
            <a:r>
              <a:rPr lang="es-AR" sz="2400" b="1" dirty="0">
                <a:solidFill>
                  <a:srgbClr val="C00000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D960F75-26EA-9CB0-F78F-003D01C0F970}"/>
              </a:ext>
            </a:extLst>
          </p:cNvPr>
          <p:cNvSpPr txBox="1"/>
          <p:nvPr/>
        </p:nvSpPr>
        <p:spPr>
          <a:xfrm>
            <a:off x="370514" y="3667390"/>
            <a:ext cx="822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          = imprimir</a:t>
            </a:r>
            <a:r>
              <a:rPr lang="es-AR" sz="2400" b="1" dirty="0">
                <a:solidFill>
                  <a:srgbClr val="C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AR" sz="240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    ,     ,     </a:t>
            </a:r>
            <a:r>
              <a:rPr lang="es-AR" sz="2400" b="1" dirty="0">
                <a:solidFill>
                  <a:srgbClr val="C00000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F5C297-B5F1-8BC7-5F1A-89B67ABB2CEE}"/>
              </a:ext>
            </a:extLst>
          </p:cNvPr>
          <p:cNvSpPr txBox="1"/>
          <p:nvPr/>
        </p:nvSpPr>
        <p:spPr>
          <a:xfrm>
            <a:off x="369116" y="4694157"/>
            <a:ext cx="14135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100" b="0" i="0" dirty="0">
                <a:solidFill>
                  <a:schemeClr val="tx1"/>
                </a:solidFill>
                <a:effectLst/>
                <a:latin typeface="Inter"/>
              </a:rPr>
              <a:t>Imágenes: </a:t>
            </a:r>
            <a:r>
              <a:rPr lang="es-AR" sz="1100" b="0" i="0" strike="noStrike" dirty="0">
                <a:solidFill>
                  <a:schemeClr val="tx1"/>
                </a:solidFill>
                <a:effectLst/>
                <a:latin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Icons8</a:t>
            </a:r>
            <a:endParaRPr lang="es-AR" sz="1100" dirty="0">
              <a:solidFill>
                <a:schemeClr val="tx1"/>
              </a:solidFill>
            </a:endParaRPr>
          </a:p>
        </p:txBody>
      </p:sp>
      <p:pic>
        <p:nvPicPr>
          <p:cNvPr id="8" name="Imagen 7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E0E5D2AA-2967-F0F8-DDF2-3E969F65F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652" y="1926039"/>
            <a:ext cx="571500" cy="571500"/>
          </a:xfrm>
          <a:prstGeom prst="rect">
            <a:avLst/>
          </a:prstGeom>
        </p:spPr>
      </p:pic>
      <p:pic>
        <p:nvPicPr>
          <p:cNvPr id="10" name="Imagen 9" descr="Forma&#10;&#10;Descripción generada automáticamente con confianza baja">
            <a:extLst>
              <a:ext uri="{FF2B5EF4-FFF2-40B4-BE49-F238E27FC236}">
                <a16:creationId xmlns:a16="http://schemas.microsoft.com/office/drawing/2014/main" id="{6B02D78E-10CD-F064-85E2-D517F4834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9707" y="478466"/>
            <a:ext cx="609600" cy="609600"/>
          </a:xfrm>
          <a:prstGeom prst="rect">
            <a:avLst/>
          </a:prstGeom>
        </p:spPr>
      </p:pic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D91395CB-095A-22F0-D2B2-3C59E161F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9707" y="3465883"/>
            <a:ext cx="609600" cy="609600"/>
          </a:xfrm>
          <a:prstGeom prst="rect">
            <a:avLst/>
          </a:prstGeom>
        </p:spPr>
      </p:pic>
      <p:pic>
        <p:nvPicPr>
          <p:cNvPr id="15" name="Imagen 14" descr="Forma&#10;&#10;Descripción generada automáticamente con confianza baja">
            <a:extLst>
              <a:ext uri="{FF2B5EF4-FFF2-40B4-BE49-F238E27FC236}">
                <a16:creationId xmlns:a16="http://schemas.microsoft.com/office/drawing/2014/main" id="{307333F5-9A8B-59B2-1C83-E3447E417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9167" y="2024843"/>
            <a:ext cx="476250" cy="476250"/>
          </a:xfrm>
          <a:prstGeom prst="rect">
            <a:avLst/>
          </a:prstGeom>
        </p:spPr>
      </p:pic>
      <p:pic>
        <p:nvPicPr>
          <p:cNvPr id="18" name="Imagen 17" descr="Forma&#10;&#10;Descripción generada automáticamente con confianza baja">
            <a:extLst>
              <a:ext uri="{FF2B5EF4-FFF2-40B4-BE49-F238E27FC236}">
                <a16:creationId xmlns:a16="http://schemas.microsoft.com/office/drawing/2014/main" id="{40F002D3-871C-2FB5-34D4-C0871EC43C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3043" y="2024843"/>
            <a:ext cx="476250" cy="476250"/>
          </a:xfrm>
          <a:prstGeom prst="rect">
            <a:avLst/>
          </a:prstGeom>
        </p:spPr>
      </p:pic>
      <p:pic>
        <p:nvPicPr>
          <p:cNvPr id="20" name="Imagen 19" descr="Un dibujo animado&#10;&#10;Descripción generada automáticamente con confianza media">
            <a:extLst>
              <a:ext uri="{FF2B5EF4-FFF2-40B4-BE49-F238E27FC236}">
                <a16:creationId xmlns:a16="http://schemas.microsoft.com/office/drawing/2014/main" id="{8F72531C-842A-ED2C-9B87-4F9E65E5BF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7526" y="2024843"/>
            <a:ext cx="609600" cy="609600"/>
          </a:xfrm>
          <a:prstGeom prst="rect">
            <a:avLst/>
          </a:prstGeom>
        </p:spPr>
      </p:pic>
      <p:pic>
        <p:nvPicPr>
          <p:cNvPr id="22" name="Imagen 21" descr="Forma&#10;&#10;Descripción generada automáticamente con confianza baja">
            <a:extLst>
              <a:ext uri="{FF2B5EF4-FFF2-40B4-BE49-F238E27FC236}">
                <a16:creationId xmlns:a16="http://schemas.microsoft.com/office/drawing/2014/main" id="{D854F0A0-A2A6-5675-D9CA-D24D6E61C2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9536" y="545141"/>
            <a:ext cx="476250" cy="476250"/>
          </a:xfrm>
          <a:prstGeom prst="rect">
            <a:avLst/>
          </a:prstGeom>
        </p:spPr>
      </p:pic>
      <p:pic>
        <p:nvPicPr>
          <p:cNvPr id="24" name="Imagen 23" descr="Forma&#10;&#10;Descripción generada automáticamente con confianza baja">
            <a:extLst>
              <a:ext uri="{FF2B5EF4-FFF2-40B4-BE49-F238E27FC236}">
                <a16:creationId xmlns:a16="http://schemas.microsoft.com/office/drawing/2014/main" id="{FE6849CD-B0A9-D2FE-0B4A-97C736C91B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34201" y="675395"/>
            <a:ext cx="476250" cy="476250"/>
          </a:xfrm>
          <a:prstGeom prst="rect">
            <a:avLst/>
          </a:prstGeom>
        </p:spPr>
      </p:pic>
      <p:pic>
        <p:nvPicPr>
          <p:cNvPr id="26" name="Imagen 25" descr="Forma&#10;&#10;Descripción generada automáticamente con confianza baja">
            <a:extLst>
              <a:ext uri="{FF2B5EF4-FFF2-40B4-BE49-F238E27FC236}">
                <a16:creationId xmlns:a16="http://schemas.microsoft.com/office/drawing/2014/main" id="{D35DDA25-8DE8-EFEA-8270-FBB1D07428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12595" y="3465883"/>
            <a:ext cx="609600" cy="609600"/>
          </a:xfrm>
          <a:prstGeom prst="rect">
            <a:avLst/>
          </a:prstGeom>
        </p:spPr>
      </p:pic>
      <p:pic>
        <p:nvPicPr>
          <p:cNvPr id="28" name="Imagen 27" descr="Forma&#10;&#10;Descripción generada automáticamente con confianza baja">
            <a:extLst>
              <a:ext uri="{FF2B5EF4-FFF2-40B4-BE49-F238E27FC236}">
                <a16:creationId xmlns:a16="http://schemas.microsoft.com/office/drawing/2014/main" id="{BA076250-1552-E39B-A67F-B339A03743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25711" y="3565739"/>
            <a:ext cx="609600" cy="609600"/>
          </a:xfrm>
          <a:prstGeom prst="rect">
            <a:avLst/>
          </a:prstGeom>
        </p:spPr>
      </p:pic>
      <p:pic>
        <p:nvPicPr>
          <p:cNvPr id="30" name="Imagen 29" descr="Forma&#10;&#10;Descripción generada automáticamente con confianza baja">
            <a:extLst>
              <a:ext uri="{FF2B5EF4-FFF2-40B4-BE49-F238E27FC236}">
                <a16:creationId xmlns:a16="http://schemas.microsoft.com/office/drawing/2014/main" id="{A45D43EF-B8DE-376C-B075-053FB78B1D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61098" y="3465883"/>
            <a:ext cx="609600" cy="609600"/>
          </a:xfrm>
          <a:prstGeom prst="rect">
            <a:avLst/>
          </a:prstGeom>
        </p:spPr>
      </p:pic>
      <p:pic>
        <p:nvPicPr>
          <p:cNvPr id="32" name="Imagen 31" descr="Forma&#10;&#10;Descripción generada automáticamente con confianza baja">
            <a:extLst>
              <a:ext uri="{FF2B5EF4-FFF2-40B4-BE49-F238E27FC236}">
                <a16:creationId xmlns:a16="http://schemas.microsoft.com/office/drawing/2014/main" id="{48F91B02-EC6C-DD8E-EF1D-7689B0FA73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00199" y="5175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5;p25">
            <a:extLst>
              <a:ext uri="{FF2B5EF4-FFF2-40B4-BE49-F238E27FC236}">
                <a16:creationId xmlns:a16="http://schemas.microsoft.com/office/drawing/2014/main" id="{7A78FC0E-EE8E-2DE3-E8CC-6B20D58E0EB6}"/>
              </a:ext>
            </a:extLst>
          </p:cNvPr>
          <p:cNvSpPr txBox="1"/>
          <p:nvPr/>
        </p:nvSpPr>
        <p:spPr>
          <a:xfrm>
            <a:off x="1919850" y="84049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tabLst/>
              <a:defRPr/>
            </a:pPr>
            <a:r>
              <a:rPr kumimoji="0" lang="es" sz="4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ton"/>
                <a:ea typeface="Anton"/>
                <a:cs typeface="Anton"/>
                <a:sym typeface="Anton"/>
              </a:rPr>
              <a:t>EL RETURN</a:t>
            </a:r>
            <a:endParaRPr kumimoji="0" sz="4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651F52CE-6FAF-35FD-F574-E119A31FA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796" y="1127493"/>
            <a:ext cx="1444257" cy="1444257"/>
          </a:xfrm>
          <a:prstGeom prst="rect">
            <a:avLst/>
          </a:prstGeom>
        </p:spPr>
      </p:pic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B8ED183-C22B-C7A2-32A1-088C80F9B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581" y="2773768"/>
            <a:ext cx="1576858" cy="157685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26E0C01-EEBB-4EDD-32E2-BC7086F26154}"/>
              </a:ext>
            </a:extLst>
          </p:cNvPr>
          <p:cNvSpPr txBox="1"/>
          <p:nvPr/>
        </p:nvSpPr>
        <p:spPr>
          <a:xfrm>
            <a:off x="3665208" y="4350626"/>
            <a:ext cx="2407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" dirty="0">
                <a:solidFill>
                  <a:srgbClr val="5F7D95"/>
                </a:solidFill>
                <a:latin typeface="Proxima Nova"/>
              </a:rPr>
              <a:t>imagen: vectorsmarket15</a:t>
            </a:r>
            <a:endParaRPr lang="es-AR" sz="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8F9C4A7-BAE1-7DC6-E32E-A825ED78E732}"/>
              </a:ext>
            </a:extLst>
          </p:cNvPr>
          <p:cNvSpPr txBox="1"/>
          <p:nvPr/>
        </p:nvSpPr>
        <p:spPr>
          <a:xfrm>
            <a:off x="6957368" y="2666046"/>
            <a:ext cx="2407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" b="0" i="0" dirty="0">
                <a:solidFill>
                  <a:srgbClr val="5F7D95"/>
                </a:solidFill>
                <a:effectLst/>
                <a:latin typeface="Proxima Nova"/>
              </a:rPr>
              <a:t>imagen: Flaticon.com</a:t>
            </a:r>
            <a:endParaRPr lang="es-AR" sz="600" dirty="0"/>
          </a:p>
        </p:txBody>
      </p:sp>
      <p:pic>
        <p:nvPicPr>
          <p:cNvPr id="16" name="Imagen 15" descr="Dibujo de ingeniería&#10;&#10;Descripción generada automáticamente con confianza media">
            <a:extLst>
              <a:ext uri="{FF2B5EF4-FFF2-40B4-BE49-F238E27FC236}">
                <a16:creationId xmlns:a16="http://schemas.microsoft.com/office/drawing/2014/main" id="{1C907A45-4821-BCD6-49A2-953D44F0F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031" y="1073149"/>
            <a:ext cx="1653778" cy="165377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7AE1101-4403-2473-27F4-FD2FC36E76D6}"/>
              </a:ext>
            </a:extLst>
          </p:cNvPr>
          <p:cNvSpPr txBox="1"/>
          <p:nvPr/>
        </p:nvSpPr>
        <p:spPr>
          <a:xfrm>
            <a:off x="530031" y="2496095"/>
            <a:ext cx="15768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700" b="0" i="0" dirty="0">
                <a:solidFill>
                  <a:srgbClr val="374957"/>
                </a:solidFill>
                <a:effectLst/>
                <a:latin typeface="Proxima Nova"/>
              </a:rPr>
              <a:t>imagen: Freepik.com</a:t>
            </a:r>
            <a:endParaRPr lang="es-AR" sz="7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EB64E51-20BB-52AE-B507-50A4B7240A0C}"/>
              </a:ext>
            </a:extLst>
          </p:cNvPr>
          <p:cNvSpPr txBox="1"/>
          <p:nvPr/>
        </p:nvSpPr>
        <p:spPr>
          <a:xfrm>
            <a:off x="803735" y="765372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 return</a:t>
            </a:r>
            <a:endParaRPr lang="es-AR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C524BA1-C971-FE00-5DB7-85A2167AC3EA}"/>
              </a:ext>
            </a:extLst>
          </p:cNvPr>
          <p:cNvSpPr txBox="1"/>
          <p:nvPr/>
        </p:nvSpPr>
        <p:spPr>
          <a:xfrm>
            <a:off x="7053199" y="792544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Sin return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9301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8FD3AD8-19D6-5F5F-2FB1-9A0A0846D1DB}"/>
              </a:ext>
            </a:extLst>
          </p:cNvPr>
          <p:cNvSpPr txBox="1"/>
          <p:nvPr/>
        </p:nvSpPr>
        <p:spPr>
          <a:xfrm>
            <a:off x="191386" y="1413160"/>
            <a:ext cx="88356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function </a:t>
            </a:r>
            <a:r>
              <a:rPr lang="es-MX" b="1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agregar</a:t>
            </a:r>
            <a:r>
              <a:rPr lang="es-MX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(producto) {</a:t>
            </a:r>
          </a:p>
          <a:p>
            <a:r>
              <a:rPr lang="es-MX" dirty="0">
                <a:solidFill>
                  <a:schemeClr val="tx1"/>
                </a:solidFill>
                <a:latin typeface="JetBrains Mono" panose="02000009000000000000" pitchFamily="49" charset="0"/>
              </a:rPr>
              <a:t>  carrito.push(producto)</a:t>
            </a:r>
            <a:endParaRPr lang="es-MX" b="0" dirty="0">
              <a:solidFill>
                <a:schemeClr val="tx1"/>
              </a:solidFill>
              <a:effectLst/>
              <a:latin typeface="JetBrains Mono" panose="02000009000000000000" pitchFamily="49" charset="0"/>
            </a:endParaRPr>
          </a:p>
          <a:p>
            <a:r>
              <a:rPr lang="es-MX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endParaRPr lang="es-MX" dirty="0">
              <a:solidFill>
                <a:schemeClr val="tx1"/>
              </a:solidFill>
              <a:latin typeface="JetBrains Mono" panose="02000009000000000000" pitchFamily="49" charset="0"/>
            </a:endParaRPr>
          </a:p>
          <a:p>
            <a:r>
              <a:rPr lang="es-MX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agregar({id: ‘1’, descripción: ‘pantalón’, precio: 600})</a:t>
            </a:r>
          </a:p>
          <a:p>
            <a:endParaRPr lang="es-MX" dirty="0">
              <a:solidFill>
                <a:schemeClr val="tx1"/>
              </a:solidFill>
              <a:latin typeface="JetBrains Mono" panose="02000009000000000000" pitchFamily="49" charset="0"/>
            </a:endParaRPr>
          </a:p>
          <a:p>
            <a:endParaRPr lang="es-MX" dirty="0">
              <a:solidFill>
                <a:schemeClr val="tx1"/>
              </a:solidFill>
              <a:latin typeface="JetBrains Mono" panose="02000009000000000000" pitchFamily="49" charset="0"/>
            </a:endParaRPr>
          </a:p>
          <a:p>
            <a:endParaRPr lang="es-MX" b="0" dirty="0">
              <a:solidFill>
                <a:schemeClr val="tx1"/>
              </a:solidFill>
              <a:effectLst/>
              <a:latin typeface="JetBrains Mono" panose="02000009000000000000" pitchFamily="49" charset="0"/>
            </a:endParaRPr>
          </a:p>
          <a:p>
            <a:r>
              <a:rPr lang="es-MX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function </a:t>
            </a:r>
            <a:r>
              <a:rPr lang="es-MX" b="1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saludar</a:t>
            </a:r>
            <a:r>
              <a:rPr lang="es-MX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() {</a:t>
            </a:r>
          </a:p>
          <a:p>
            <a:r>
              <a:rPr lang="es-MX" dirty="0">
                <a:solidFill>
                  <a:schemeClr val="tx1"/>
                </a:solidFill>
                <a:latin typeface="JetBrains Mono" panose="02000009000000000000" pitchFamily="49" charset="0"/>
              </a:rPr>
              <a:t>  console.log(“Hola, mundo”)</a:t>
            </a:r>
            <a:endParaRPr lang="es-MX" b="0" dirty="0">
              <a:solidFill>
                <a:schemeClr val="tx1"/>
              </a:solidFill>
              <a:effectLst/>
              <a:latin typeface="JetBrains Mono" panose="02000009000000000000" pitchFamily="49" charset="0"/>
            </a:endParaRPr>
          </a:p>
          <a:p>
            <a:r>
              <a:rPr lang="es-MX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endParaRPr lang="es-MX" dirty="0">
              <a:solidFill>
                <a:schemeClr val="tx1"/>
              </a:solidFill>
              <a:latin typeface="JetBrains Mono" panose="02000009000000000000" pitchFamily="49" charset="0"/>
            </a:endParaRPr>
          </a:p>
          <a:p>
            <a:r>
              <a:rPr lang="es-MX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saludar()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2FB082A-61D4-9F2F-15B9-92879DF13270}"/>
              </a:ext>
            </a:extLst>
          </p:cNvPr>
          <p:cNvCxnSpPr/>
          <p:nvPr/>
        </p:nvCxnSpPr>
        <p:spPr>
          <a:xfrm>
            <a:off x="308344" y="2838903"/>
            <a:ext cx="8250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45;p25">
            <a:extLst>
              <a:ext uri="{FF2B5EF4-FFF2-40B4-BE49-F238E27FC236}">
                <a16:creationId xmlns:a16="http://schemas.microsoft.com/office/drawing/2014/main" id="{7A78FC0E-EE8E-2DE3-E8CC-6B20D58E0EB6}"/>
              </a:ext>
            </a:extLst>
          </p:cNvPr>
          <p:cNvSpPr txBox="1"/>
          <p:nvPr/>
        </p:nvSpPr>
        <p:spPr>
          <a:xfrm>
            <a:off x="1919850" y="84049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tabLst/>
              <a:defRPr/>
            </a:pPr>
            <a:r>
              <a:rPr kumimoji="0" lang="es" sz="4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ton"/>
                <a:ea typeface="Anton"/>
                <a:cs typeface="Anton"/>
                <a:sym typeface="Anton"/>
              </a:rPr>
              <a:t>EL RETURN</a:t>
            </a:r>
            <a:endParaRPr kumimoji="0" sz="4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272230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8FD3AD8-19D6-5F5F-2FB1-9A0A0846D1DB}"/>
              </a:ext>
            </a:extLst>
          </p:cNvPr>
          <p:cNvSpPr txBox="1"/>
          <p:nvPr/>
        </p:nvSpPr>
        <p:spPr>
          <a:xfrm>
            <a:off x="191386" y="1413160"/>
            <a:ext cx="88356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function </a:t>
            </a:r>
            <a:r>
              <a:rPr lang="es-MX" b="1" dirty="0">
                <a:solidFill>
                  <a:schemeClr val="tx1"/>
                </a:solidFill>
                <a:latin typeface="JetBrains Mono" panose="02000009000000000000" pitchFamily="49" charset="0"/>
              </a:rPr>
              <a:t>sumar</a:t>
            </a:r>
            <a:r>
              <a:rPr lang="es-MX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(num1, num2) {</a:t>
            </a:r>
          </a:p>
          <a:p>
            <a:r>
              <a:rPr lang="es-MX" dirty="0">
                <a:solidFill>
                  <a:schemeClr val="tx1"/>
                </a:solidFill>
                <a:latin typeface="JetBrains Mono" panose="02000009000000000000" pitchFamily="49" charset="0"/>
              </a:rPr>
              <a:t>  const suma = num1 + num2</a:t>
            </a:r>
          </a:p>
          <a:p>
            <a:r>
              <a:rPr lang="es-MX" dirty="0">
                <a:solidFill>
                  <a:schemeClr val="tx1"/>
                </a:solidFill>
                <a:latin typeface="JetBrains Mono" panose="02000009000000000000" pitchFamily="49" charset="0"/>
              </a:rPr>
              <a:t>  </a:t>
            </a:r>
            <a:r>
              <a:rPr lang="es-MX" dirty="0">
                <a:solidFill>
                  <a:srgbClr val="0070C0"/>
                </a:solidFill>
                <a:latin typeface="JetBrains Mono" panose="02000009000000000000" pitchFamily="49" charset="0"/>
              </a:rPr>
              <a:t>return</a:t>
            </a:r>
            <a:r>
              <a:rPr lang="es-MX" dirty="0">
                <a:solidFill>
                  <a:schemeClr val="tx1"/>
                </a:solidFill>
                <a:latin typeface="JetBrains Mono" panose="02000009000000000000" pitchFamily="49" charset="0"/>
              </a:rPr>
              <a:t> suma</a:t>
            </a:r>
          </a:p>
          <a:p>
            <a:r>
              <a:rPr lang="es-MX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endParaRPr lang="es-MX" dirty="0">
              <a:solidFill>
                <a:schemeClr val="tx1"/>
              </a:solidFill>
              <a:latin typeface="JetBrains Mono" panose="02000009000000000000" pitchFamily="49" charset="0"/>
            </a:endParaRPr>
          </a:p>
          <a:p>
            <a:r>
              <a:rPr lang="es-MX" dirty="0">
                <a:solidFill>
                  <a:srgbClr val="0070C0"/>
                </a:solidFill>
                <a:latin typeface="JetBrains Mono" panose="02000009000000000000" pitchFamily="49" charset="0"/>
              </a:rPr>
              <a:t>c</a:t>
            </a:r>
            <a:r>
              <a:rPr lang="es-MX" b="0" dirty="0">
                <a:solidFill>
                  <a:srgbClr val="0070C0"/>
                </a:solidFill>
                <a:effectLst/>
                <a:latin typeface="JetBrains Mono" panose="02000009000000000000" pitchFamily="49" charset="0"/>
              </a:rPr>
              <a:t>onst resultado = </a:t>
            </a:r>
            <a:r>
              <a:rPr lang="es-MX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sumar(1, 8)</a:t>
            </a:r>
          </a:p>
          <a:p>
            <a:endParaRPr lang="es-MX" dirty="0">
              <a:solidFill>
                <a:schemeClr val="tx1"/>
              </a:solidFill>
              <a:latin typeface="JetBrains Mono" panose="02000009000000000000" pitchFamily="49" charset="0"/>
            </a:endParaRPr>
          </a:p>
          <a:p>
            <a:endParaRPr lang="es-MX" dirty="0">
              <a:solidFill>
                <a:schemeClr val="tx1"/>
              </a:solidFill>
              <a:latin typeface="JetBrains Mono" panose="02000009000000000000" pitchFamily="49" charset="0"/>
            </a:endParaRPr>
          </a:p>
          <a:p>
            <a:endParaRPr lang="es-MX" b="0" dirty="0">
              <a:solidFill>
                <a:schemeClr val="tx1"/>
              </a:solidFill>
              <a:effectLst/>
              <a:latin typeface="JetBrains Mono" panose="02000009000000000000" pitchFamily="49" charset="0"/>
            </a:endParaRPr>
          </a:p>
          <a:p>
            <a:r>
              <a:rPr lang="es-MX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function </a:t>
            </a:r>
            <a:r>
              <a:rPr lang="es-MX" b="1" dirty="0">
                <a:solidFill>
                  <a:schemeClr val="tx1"/>
                </a:solidFill>
                <a:latin typeface="JetBrains Mono" panose="02000009000000000000" pitchFamily="49" charset="0"/>
              </a:rPr>
              <a:t>obtenerTotal</a:t>
            </a:r>
            <a:r>
              <a:rPr lang="es-MX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() {</a:t>
            </a:r>
          </a:p>
          <a:p>
            <a:r>
              <a:rPr lang="es-MX" dirty="0">
                <a:solidFill>
                  <a:schemeClr val="tx1"/>
                </a:solidFill>
                <a:latin typeface="JetBrains Mono" panose="02000009000000000000" pitchFamily="49" charset="0"/>
              </a:rPr>
              <a:t>  </a:t>
            </a:r>
            <a:r>
              <a:rPr lang="es-MX" dirty="0">
                <a:solidFill>
                  <a:srgbClr val="0070C0"/>
                </a:solidFill>
                <a:latin typeface="JetBrains Mono" panose="02000009000000000000" pitchFamily="49" charset="0"/>
              </a:rPr>
              <a:t>return</a:t>
            </a:r>
            <a:r>
              <a:rPr lang="es-MX" dirty="0">
                <a:solidFill>
                  <a:schemeClr val="tx1"/>
                </a:solidFill>
                <a:latin typeface="JetBrains Mono" panose="02000009000000000000" pitchFamily="49" charset="0"/>
              </a:rPr>
              <a:t> carrito.reduce((total, producto) =&gt; total + producto.precio, 0)</a:t>
            </a:r>
          </a:p>
          <a:p>
            <a:r>
              <a:rPr lang="es-MX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endParaRPr lang="es-MX" dirty="0">
              <a:solidFill>
                <a:schemeClr val="tx1"/>
              </a:solidFill>
              <a:latin typeface="JetBrains Mono" panose="02000009000000000000" pitchFamily="49" charset="0"/>
            </a:endParaRPr>
          </a:p>
          <a:p>
            <a:r>
              <a:rPr lang="es-MX" dirty="0">
                <a:solidFill>
                  <a:srgbClr val="0070C0"/>
                </a:solidFill>
                <a:latin typeface="JetBrains Mono" panose="02000009000000000000" pitchFamily="49" charset="0"/>
              </a:rPr>
              <a:t>c</a:t>
            </a:r>
            <a:r>
              <a:rPr lang="es-MX" b="0" dirty="0">
                <a:solidFill>
                  <a:srgbClr val="0070C0"/>
                </a:solidFill>
                <a:effectLst/>
                <a:latin typeface="JetBrains Mono" panose="02000009000000000000" pitchFamily="49" charset="0"/>
              </a:rPr>
              <a:t>onst total = </a:t>
            </a:r>
            <a:r>
              <a:rPr lang="es-MX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obtenerTotal()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2FB082A-61D4-9F2F-15B9-92879DF13270}"/>
              </a:ext>
            </a:extLst>
          </p:cNvPr>
          <p:cNvCxnSpPr/>
          <p:nvPr/>
        </p:nvCxnSpPr>
        <p:spPr>
          <a:xfrm>
            <a:off x="318977" y="3040921"/>
            <a:ext cx="8250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45;p25">
            <a:extLst>
              <a:ext uri="{FF2B5EF4-FFF2-40B4-BE49-F238E27FC236}">
                <a16:creationId xmlns:a16="http://schemas.microsoft.com/office/drawing/2014/main" id="{7A78FC0E-EE8E-2DE3-E8CC-6B20D58E0EB6}"/>
              </a:ext>
            </a:extLst>
          </p:cNvPr>
          <p:cNvSpPr txBox="1"/>
          <p:nvPr/>
        </p:nvSpPr>
        <p:spPr>
          <a:xfrm>
            <a:off x="1919850" y="84049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tabLst/>
              <a:defRPr/>
            </a:pPr>
            <a:r>
              <a:rPr kumimoji="0" lang="es" sz="4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ton"/>
                <a:ea typeface="Anton"/>
                <a:cs typeface="Anton"/>
                <a:sym typeface="Anton"/>
              </a:rPr>
              <a:t>EL RETURN</a:t>
            </a:r>
            <a:endParaRPr kumimoji="0" sz="4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632934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692D0B4-E758-C8B8-BEA0-8FB879DC360D}"/>
              </a:ext>
            </a:extLst>
          </p:cNvPr>
          <p:cNvSpPr txBox="1"/>
          <p:nvPr/>
        </p:nvSpPr>
        <p:spPr>
          <a:xfrm>
            <a:off x="470579" y="989100"/>
            <a:ext cx="6083717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sz="24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function saludar(nombre) {</a:t>
            </a:r>
          </a:p>
          <a:p>
            <a:r>
              <a:rPr lang="es-AR" sz="24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console.log("Hola, " + nombre)</a:t>
            </a:r>
          </a:p>
          <a:p>
            <a:r>
              <a:rPr lang="es-AR" sz="24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32CCAE-8571-3409-91B8-159531125251}"/>
              </a:ext>
            </a:extLst>
          </p:cNvPr>
          <p:cNvSpPr txBox="1"/>
          <p:nvPr/>
        </p:nvSpPr>
        <p:spPr>
          <a:xfrm>
            <a:off x="4082927" y="3692965"/>
            <a:ext cx="42659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sz="28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saludar("Fernanda“)</a:t>
            </a:r>
            <a:endParaRPr lang="es-AR" sz="2800" dirty="0"/>
          </a:p>
        </p:txBody>
      </p:sp>
      <p:sp>
        <p:nvSpPr>
          <p:cNvPr id="5" name="Google Shape;145;p25">
            <a:extLst>
              <a:ext uri="{FF2B5EF4-FFF2-40B4-BE49-F238E27FC236}">
                <a16:creationId xmlns:a16="http://schemas.microsoft.com/office/drawing/2014/main" id="{C2AE98D1-130C-05BF-F5BF-0E6355EC8B91}"/>
              </a:ext>
            </a:extLst>
          </p:cNvPr>
          <p:cNvSpPr txBox="1"/>
          <p:nvPr/>
        </p:nvSpPr>
        <p:spPr>
          <a:xfrm>
            <a:off x="162211" y="0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0" i="1" u="none" strike="noStrike" cap="non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DEFINICIÓN</a:t>
            </a:r>
            <a:endParaRPr sz="4000" b="0" i="1" u="none" strike="noStrike" cap="non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" name="Google Shape;145;p25">
            <a:extLst>
              <a:ext uri="{FF2B5EF4-FFF2-40B4-BE49-F238E27FC236}">
                <a16:creationId xmlns:a16="http://schemas.microsoft.com/office/drawing/2014/main" id="{20568B1F-3273-13DA-88A5-2E7D9D301993}"/>
              </a:ext>
            </a:extLst>
          </p:cNvPr>
          <p:cNvSpPr txBox="1"/>
          <p:nvPr/>
        </p:nvSpPr>
        <p:spPr>
          <a:xfrm>
            <a:off x="3450151" y="2754975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0" i="1" u="none" strike="noStrike" cap="non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INVOCACIÓN</a:t>
            </a:r>
            <a:endParaRPr sz="4000" b="0" i="1" u="none" strike="noStrike" cap="non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" name="Google Shape;110;p21">
            <a:extLst>
              <a:ext uri="{FF2B5EF4-FFF2-40B4-BE49-F238E27FC236}">
                <a16:creationId xmlns:a16="http://schemas.microsoft.com/office/drawing/2014/main" id="{1FA17F2F-6D5E-DB83-EAF1-8813A909C107}"/>
              </a:ext>
            </a:extLst>
          </p:cNvPr>
          <p:cNvSpPr txBox="1"/>
          <p:nvPr/>
        </p:nvSpPr>
        <p:spPr>
          <a:xfrm>
            <a:off x="908927" y="220055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" sz="3600" b="0" i="1" u="none" strike="noStrike" cap="none" dirty="0">
                <a:solidFill>
                  <a:srgbClr val="C00000"/>
                </a:solidFill>
                <a:latin typeface="Anton"/>
                <a:ea typeface="Anton"/>
                <a:cs typeface="Anton"/>
                <a:sym typeface="Anton"/>
              </a:rPr>
              <a:t>VS</a:t>
            </a:r>
            <a:endParaRPr sz="3600" b="0" i="1" u="none" strike="noStrike" cap="none" dirty="0">
              <a:solidFill>
                <a:srgbClr val="C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43537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44C65DB-A343-7669-F087-CC670A05D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8" y="1802708"/>
            <a:ext cx="3590925" cy="2114550"/>
          </a:xfrm>
          <a:prstGeom prst="rect">
            <a:avLst/>
          </a:prstGeom>
        </p:spPr>
      </p:pic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A9C76BCB-8643-448C-FF4F-59298347F699}"/>
              </a:ext>
            </a:extLst>
          </p:cNvPr>
          <p:cNvSpPr txBox="1">
            <a:spLocks/>
          </p:cNvSpPr>
          <p:nvPr/>
        </p:nvSpPr>
        <p:spPr>
          <a:xfrm>
            <a:off x="649903" y="464824"/>
            <a:ext cx="3590925" cy="973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SzPts val="2800"/>
              <a:buFont typeface="Arial"/>
              <a:buNone/>
            </a:pPr>
            <a:r>
              <a:rPr lang="es-MX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Función poco flexible.</a:t>
            </a:r>
          </a:p>
          <a:p>
            <a:pPr marL="0" indent="0">
              <a:lnSpc>
                <a:spcPct val="100000"/>
              </a:lnSpc>
              <a:buSzPts val="2800"/>
              <a:buFont typeface="Arial"/>
              <a:buNone/>
            </a:pPr>
            <a:r>
              <a:rPr lang="es-MX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utiliza parámetros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1D5A50-2908-05FD-C8CE-73F5CA5B3FA9}"/>
              </a:ext>
            </a:extLst>
          </p:cNvPr>
          <p:cNvSpPr txBox="1"/>
          <p:nvPr/>
        </p:nvSpPr>
        <p:spPr>
          <a:xfrm>
            <a:off x="183108" y="68378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dirty="0"/>
              <a:t>❌</a:t>
            </a:r>
            <a:endParaRPr lang="es-AR" sz="18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7F99963-4BED-5E5F-21DD-CA4C24323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305" y="1802708"/>
            <a:ext cx="4791075" cy="2095500"/>
          </a:xfrm>
          <a:prstGeom prst="rect">
            <a:avLst/>
          </a:prstGeom>
        </p:spPr>
      </p:pic>
      <p:sp>
        <p:nvSpPr>
          <p:cNvPr id="11" name="Google Shape;62;p14">
            <a:extLst>
              <a:ext uri="{FF2B5EF4-FFF2-40B4-BE49-F238E27FC236}">
                <a16:creationId xmlns:a16="http://schemas.microsoft.com/office/drawing/2014/main" id="{DC76A061-1F55-96E6-03F2-BA98F87172AE}"/>
              </a:ext>
            </a:extLst>
          </p:cNvPr>
          <p:cNvSpPr txBox="1">
            <a:spLocks/>
          </p:cNvSpPr>
          <p:nvPr/>
        </p:nvSpPr>
        <p:spPr>
          <a:xfrm>
            <a:off x="4823663" y="480332"/>
            <a:ext cx="3590925" cy="973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SzPts val="2800"/>
              <a:buFont typeface="Arial"/>
              <a:buNone/>
            </a:pPr>
            <a:r>
              <a:rPr lang="es-MX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Función más flexible.</a:t>
            </a:r>
          </a:p>
          <a:p>
            <a:pPr marL="0" indent="0">
              <a:lnSpc>
                <a:spcPct val="100000"/>
              </a:lnSpc>
              <a:buSzPts val="2800"/>
              <a:buFont typeface="Arial"/>
              <a:buNone/>
            </a:pPr>
            <a:r>
              <a:rPr lang="es-MX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Más reutilizable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97D7CF0-D4F8-008E-67EE-A9F8BFB91508}"/>
              </a:ext>
            </a:extLst>
          </p:cNvPr>
          <p:cNvSpPr txBox="1"/>
          <p:nvPr/>
        </p:nvSpPr>
        <p:spPr>
          <a:xfrm>
            <a:off x="4294599" y="68378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dirty="0"/>
              <a:t>✅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6123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A9C76BCB-8643-448C-FF4F-59298347F699}"/>
              </a:ext>
            </a:extLst>
          </p:cNvPr>
          <p:cNvSpPr txBox="1">
            <a:spLocks/>
          </p:cNvSpPr>
          <p:nvPr/>
        </p:nvSpPr>
        <p:spPr>
          <a:xfrm>
            <a:off x="649901" y="429243"/>
            <a:ext cx="3474836" cy="588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SzPts val="2800"/>
              <a:buNone/>
            </a:pPr>
            <a:r>
              <a:rPr lang="es-MX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Depende del scope global</a:t>
            </a:r>
          </a:p>
        </p:txBody>
      </p:sp>
      <p:sp>
        <p:nvSpPr>
          <p:cNvPr id="8" name="Google Shape;62;p14">
            <a:extLst>
              <a:ext uri="{FF2B5EF4-FFF2-40B4-BE49-F238E27FC236}">
                <a16:creationId xmlns:a16="http://schemas.microsoft.com/office/drawing/2014/main" id="{50991B1B-B2B3-908D-6F2F-3750B32D151C}"/>
              </a:ext>
            </a:extLst>
          </p:cNvPr>
          <p:cNvSpPr txBox="1">
            <a:spLocks/>
          </p:cNvSpPr>
          <p:nvPr/>
        </p:nvSpPr>
        <p:spPr>
          <a:xfrm>
            <a:off x="4903174" y="480331"/>
            <a:ext cx="3590925" cy="973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SzPts val="2800"/>
              <a:buFont typeface="Arial"/>
              <a:buNone/>
            </a:pPr>
            <a:endParaRPr lang="es-MX" sz="2400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1D5A50-2908-05FD-C8CE-73F5CA5B3FA9}"/>
              </a:ext>
            </a:extLst>
          </p:cNvPr>
          <p:cNvSpPr txBox="1"/>
          <p:nvPr/>
        </p:nvSpPr>
        <p:spPr>
          <a:xfrm>
            <a:off x="183108" y="68378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dirty="0"/>
              <a:t>❌</a:t>
            </a:r>
            <a:endParaRPr lang="es-AR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090645-91B4-7EA0-21FA-C949FE700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" y="1447547"/>
            <a:ext cx="3652915" cy="238937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B43DE0-1E21-997F-3663-0F069E61D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613" y="1639932"/>
            <a:ext cx="4346162" cy="1900906"/>
          </a:xfrm>
          <a:prstGeom prst="rect">
            <a:avLst/>
          </a:prstGeom>
        </p:spPr>
      </p:pic>
      <p:sp>
        <p:nvSpPr>
          <p:cNvPr id="11" name="Google Shape;62;p14">
            <a:extLst>
              <a:ext uri="{FF2B5EF4-FFF2-40B4-BE49-F238E27FC236}">
                <a16:creationId xmlns:a16="http://schemas.microsoft.com/office/drawing/2014/main" id="{1A581F36-F703-2EBF-F570-092A1883DD68}"/>
              </a:ext>
            </a:extLst>
          </p:cNvPr>
          <p:cNvSpPr txBox="1">
            <a:spLocks/>
          </p:cNvSpPr>
          <p:nvPr/>
        </p:nvSpPr>
        <p:spPr>
          <a:xfrm>
            <a:off x="5019265" y="480331"/>
            <a:ext cx="3590925" cy="973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SzPts val="2800"/>
              <a:buFont typeface="Arial"/>
              <a:buNone/>
            </a:pPr>
            <a:r>
              <a:rPr lang="es-MX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Independiente del scope global. Transportable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923B4C9-6F4B-7099-F6E9-6E43D8E099C3}"/>
              </a:ext>
            </a:extLst>
          </p:cNvPr>
          <p:cNvSpPr txBox="1"/>
          <p:nvPr/>
        </p:nvSpPr>
        <p:spPr>
          <a:xfrm>
            <a:off x="4490201" y="68378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dirty="0"/>
              <a:t>✅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25603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s" sz="3600" b="0" i="1" u="none" strike="noStrike" kern="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Anton"/>
                <a:ea typeface="Anton"/>
                <a:cs typeface="Anton"/>
                <a:sym typeface="Anton"/>
              </a:rPr>
              <a:t>REPASO FUNCIONES</a:t>
            </a:r>
            <a:endParaRPr kumimoji="0" sz="3600" b="0" i="1" u="none" strike="noStrike" kern="0" cap="none" spc="0" normalizeH="0" baseline="0" noProof="0" dirty="0">
              <a:ln>
                <a:noFill/>
              </a:ln>
              <a:solidFill>
                <a:srgbClr val="121212"/>
              </a:solidFill>
              <a:effectLst/>
              <a:uLnTx/>
              <a:uFillTx/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875750" y="1633175"/>
            <a:ext cx="5392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s" sz="2000" b="1" i="0" u="none" strike="noStrike" kern="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After class . </a:t>
            </a:r>
            <a:r>
              <a:rPr lang="es" sz="2000" dirty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Comisión 37485</a:t>
            </a:r>
            <a:r>
              <a:rPr kumimoji="0" lang="es" sz="2000" b="0" i="0" u="none" strike="noStrike" kern="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- Javascript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121212"/>
              </a:solidFill>
              <a:effectLst/>
              <a:uLnTx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852150" y="22093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215BC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8215BC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1919850" y="2077200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tabLst/>
              <a:defRPr/>
            </a:pPr>
            <a:r>
              <a:rPr kumimoji="0" lang="es" sz="4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ton"/>
                <a:ea typeface="Anton"/>
                <a:cs typeface="Anton"/>
                <a:sym typeface="Anton"/>
              </a:rPr>
              <a:t>EJEMPLO SCOPE</a:t>
            </a:r>
            <a:endParaRPr kumimoji="0" sz="4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A9C76BCB-8643-448C-FF4F-59298347F699}"/>
              </a:ext>
            </a:extLst>
          </p:cNvPr>
          <p:cNvSpPr txBox="1">
            <a:spLocks/>
          </p:cNvSpPr>
          <p:nvPr/>
        </p:nvSpPr>
        <p:spPr>
          <a:xfrm>
            <a:off x="636401" y="963551"/>
            <a:ext cx="3590925" cy="973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SzPts val="2800"/>
              <a:buFont typeface="Arial"/>
              <a:buNone/>
            </a:pPr>
            <a:r>
              <a:rPr lang="es-MX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respetar la cantidad de parámetros</a:t>
            </a:r>
          </a:p>
        </p:txBody>
      </p:sp>
      <p:sp>
        <p:nvSpPr>
          <p:cNvPr id="8" name="Google Shape;62;p14">
            <a:extLst>
              <a:ext uri="{FF2B5EF4-FFF2-40B4-BE49-F238E27FC236}">
                <a16:creationId xmlns:a16="http://schemas.microsoft.com/office/drawing/2014/main" id="{50991B1B-B2B3-908D-6F2F-3750B32D151C}"/>
              </a:ext>
            </a:extLst>
          </p:cNvPr>
          <p:cNvSpPr txBox="1">
            <a:spLocks/>
          </p:cNvSpPr>
          <p:nvPr/>
        </p:nvSpPr>
        <p:spPr>
          <a:xfrm>
            <a:off x="8073756" y="1265508"/>
            <a:ext cx="3590925" cy="973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SzPts val="2800"/>
              <a:buFont typeface="Arial"/>
              <a:buNone/>
            </a:pPr>
            <a:endParaRPr lang="es-MX" sz="2400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1D5A50-2908-05FD-C8CE-73F5CA5B3FA9}"/>
              </a:ext>
            </a:extLst>
          </p:cNvPr>
          <p:cNvSpPr txBox="1"/>
          <p:nvPr/>
        </p:nvSpPr>
        <p:spPr>
          <a:xfrm>
            <a:off x="183108" y="126550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dirty="0"/>
              <a:t>❌</a:t>
            </a:r>
            <a:endParaRPr lang="es-AR" sz="1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32968A1-20AB-D25B-9E3B-A861E021C699}"/>
              </a:ext>
            </a:extLst>
          </p:cNvPr>
          <p:cNvSpPr txBox="1"/>
          <p:nvPr/>
        </p:nvSpPr>
        <p:spPr>
          <a:xfrm>
            <a:off x="183108" y="238708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dirty="0"/>
              <a:t>❌</a:t>
            </a:r>
            <a:endParaRPr lang="es-AR" sz="1800" dirty="0"/>
          </a:p>
        </p:txBody>
      </p:sp>
      <p:sp>
        <p:nvSpPr>
          <p:cNvPr id="10" name="Google Shape;145;p25">
            <a:extLst>
              <a:ext uri="{FF2B5EF4-FFF2-40B4-BE49-F238E27FC236}">
                <a16:creationId xmlns:a16="http://schemas.microsoft.com/office/drawing/2014/main" id="{B0112C18-B5AB-8516-AB03-F7A917CEDB01}"/>
              </a:ext>
            </a:extLst>
          </p:cNvPr>
          <p:cNvSpPr txBox="1"/>
          <p:nvPr/>
        </p:nvSpPr>
        <p:spPr>
          <a:xfrm>
            <a:off x="1919850" y="84049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tabLst/>
              <a:defRPr/>
            </a:pPr>
            <a:r>
              <a:rPr kumimoji="0" lang="es" sz="4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ton"/>
                <a:ea typeface="Anton"/>
                <a:cs typeface="Anton"/>
                <a:sym typeface="Anton"/>
              </a:rPr>
              <a:t>COSAS QUE NO</a:t>
            </a:r>
            <a:endParaRPr kumimoji="0" sz="4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" name="Google Shape;62;p14">
            <a:extLst>
              <a:ext uri="{FF2B5EF4-FFF2-40B4-BE49-F238E27FC236}">
                <a16:creationId xmlns:a16="http://schemas.microsoft.com/office/drawing/2014/main" id="{BE4AB45B-E03F-89A9-1097-179530D3A660}"/>
              </a:ext>
            </a:extLst>
          </p:cNvPr>
          <p:cNvSpPr txBox="1">
            <a:spLocks/>
          </p:cNvSpPr>
          <p:nvPr/>
        </p:nvSpPr>
        <p:spPr>
          <a:xfrm>
            <a:off x="636400" y="2269792"/>
            <a:ext cx="3590925" cy="973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SzPts val="2800"/>
              <a:buFont typeface="Arial"/>
              <a:buNone/>
            </a:pPr>
            <a:r>
              <a:rPr lang="es-MX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Ignorar los parámetros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5498E27-FA2E-F473-3273-8D7905D0C042}"/>
              </a:ext>
            </a:extLst>
          </p:cNvPr>
          <p:cNvSpPr txBox="1"/>
          <p:nvPr/>
        </p:nvSpPr>
        <p:spPr>
          <a:xfrm>
            <a:off x="183107" y="375515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dirty="0"/>
              <a:t>❌</a:t>
            </a:r>
            <a:endParaRPr lang="es-AR" sz="1800" dirty="0"/>
          </a:p>
        </p:txBody>
      </p:sp>
      <p:sp>
        <p:nvSpPr>
          <p:cNvPr id="13" name="Google Shape;62;p14">
            <a:extLst>
              <a:ext uri="{FF2B5EF4-FFF2-40B4-BE49-F238E27FC236}">
                <a16:creationId xmlns:a16="http://schemas.microsoft.com/office/drawing/2014/main" id="{F48DE5A4-BC8A-9A29-5587-D06AE13FDB5C}"/>
              </a:ext>
            </a:extLst>
          </p:cNvPr>
          <p:cNvSpPr txBox="1">
            <a:spLocks/>
          </p:cNvSpPr>
          <p:nvPr/>
        </p:nvSpPr>
        <p:spPr>
          <a:xfrm>
            <a:off x="636399" y="3309879"/>
            <a:ext cx="3590925" cy="127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SzPts val="2800"/>
              <a:buFont typeface="Arial"/>
              <a:buNone/>
            </a:pPr>
            <a:r>
              <a:rPr lang="es-MX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Mezclar los nombres de los parámetros con las variables globales</a:t>
            </a:r>
          </a:p>
        </p:txBody>
      </p:sp>
    </p:spTree>
    <p:extLst>
      <p:ext uri="{BB962C8B-B14F-4D97-AF65-F5344CB8AC3E}">
        <p14:creationId xmlns:p14="http://schemas.microsoft.com/office/powerpoint/2010/main" val="39904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" sz="3600" b="0" i="1" u="none" strike="noStrike" cap="none" dirty="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ARROW FUNCTION</a:t>
            </a:r>
            <a:endParaRPr sz="3600" b="0" i="1" u="none" strike="noStrike" cap="none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9636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4A3A30B-2C9E-E531-9F4E-E73153F43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537" y="1409700"/>
            <a:ext cx="5114925" cy="2324100"/>
          </a:xfrm>
          <a:prstGeom prst="rect">
            <a:avLst/>
          </a:prstGeom>
        </p:spPr>
      </p:pic>
      <p:sp>
        <p:nvSpPr>
          <p:cNvPr id="6" name="Google Shape;115;p22">
            <a:extLst>
              <a:ext uri="{FF2B5EF4-FFF2-40B4-BE49-F238E27FC236}">
                <a16:creationId xmlns:a16="http://schemas.microsoft.com/office/drawing/2014/main" id="{507CF732-1E8C-45C3-D8E4-9DFB0C22B4CE}"/>
              </a:ext>
            </a:extLst>
          </p:cNvPr>
          <p:cNvSpPr txBox="1"/>
          <p:nvPr/>
        </p:nvSpPr>
        <p:spPr>
          <a:xfrm>
            <a:off x="573053" y="211878"/>
            <a:ext cx="716953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" sz="3600" b="0" i="1" u="none" strike="noStrike" cap="none" dirty="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ARROW FUNCTIONS (FUNCIÓN DE FLECHA)</a:t>
            </a:r>
            <a:endParaRPr sz="3600" b="0" i="1" u="none" strike="noStrike" cap="none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2896720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EB767BA-C604-E126-0CDA-FE6692EB19B9}"/>
              </a:ext>
            </a:extLst>
          </p:cNvPr>
          <p:cNvSpPr txBox="1"/>
          <p:nvPr/>
        </p:nvSpPr>
        <p:spPr>
          <a:xfrm>
            <a:off x="151250" y="1846544"/>
            <a:ext cx="4390946" cy="140038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s-MX" sz="1700" b="0" dirty="0">
              <a:solidFill>
                <a:schemeClr val="tx1"/>
              </a:solidFill>
              <a:effectLst/>
              <a:latin typeface="JetBrains Mono" panose="02000009000000000000" pitchFamily="49" charset="0"/>
            </a:endParaRPr>
          </a:p>
          <a:p>
            <a:r>
              <a:rPr lang="es-MX" sz="1700" b="1" dirty="0">
                <a:solidFill>
                  <a:srgbClr val="0070C0"/>
                </a:solidFill>
                <a:effectLst/>
                <a:latin typeface="JetBrains Mono" panose="02000009000000000000" pitchFamily="49" charset="0"/>
              </a:rPr>
              <a:t>function</a:t>
            </a:r>
            <a:r>
              <a:rPr lang="es-MX" sz="17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saludar(nombre) {</a:t>
            </a:r>
          </a:p>
          <a:p>
            <a:r>
              <a:rPr lang="es-MX" sz="17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console.log("Hola, " + nombre)</a:t>
            </a:r>
          </a:p>
          <a:p>
            <a:r>
              <a:rPr lang="es-MX" sz="17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endParaRPr lang="es-AR" sz="17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EE810A-4D66-3B1E-8334-AA9E5DBBCCAC}"/>
              </a:ext>
            </a:extLst>
          </p:cNvPr>
          <p:cNvSpPr txBox="1"/>
          <p:nvPr/>
        </p:nvSpPr>
        <p:spPr>
          <a:xfrm>
            <a:off x="4653665" y="1837132"/>
            <a:ext cx="4390946" cy="140038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s-MX" sz="1700" b="0" dirty="0">
              <a:solidFill>
                <a:schemeClr val="tx1"/>
              </a:solidFill>
              <a:effectLst/>
              <a:latin typeface="JetBrains Mono" panose="02000009000000000000" pitchFamily="49" charset="0"/>
            </a:endParaRPr>
          </a:p>
          <a:p>
            <a:r>
              <a:rPr lang="es-MX" sz="1700" b="1" dirty="0">
                <a:solidFill>
                  <a:srgbClr val="0070C0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es-MX" sz="17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saludar </a:t>
            </a:r>
            <a:r>
              <a:rPr lang="es-MX" sz="1700" b="1" dirty="0">
                <a:solidFill>
                  <a:srgbClr val="0070C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s-MX" sz="17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(nombre) </a:t>
            </a:r>
            <a:r>
              <a:rPr lang="es-MX" sz="1700" b="1" dirty="0">
                <a:solidFill>
                  <a:srgbClr val="0070C0"/>
                </a:solidFill>
                <a:effectLst/>
                <a:latin typeface="JetBrains Mono" panose="02000009000000000000" pitchFamily="49" charset="0"/>
              </a:rPr>
              <a:t>=&gt;</a:t>
            </a:r>
            <a:r>
              <a:rPr lang="es-MX" sz="17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{</a:t>
            </a:r>
          </a:p>
          <a:p>
            <a:r>
              <a:rPr lang="es-MX" sz="17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console.log("Hola, " + nombre)</a:t>
            </a:r>
          </a:p>
          <a:p>
            <a:r>
              <a:rPr lang="es-MX" sz="17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endParaRPr lang="es-MX" sz="1700" b="0" dirty="0">
              <a:solidFill>
                <a:schemeClr val="tx1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98B753-D9B1-65E1-7AEF-1CE4D2D6EC38}"/>
              </a:ext>
            </a:extLst>
          </p:cNvPr>
          <p:cNvSpPr txBox="1"/>
          <p:nvPr/>
        </p:nvSpPr>
        <p:spPr>
          <a:xfrm>
            <a:off x="1518119" y="735379"/>
            <a:ext cx="6107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DIFERENCIAS EN LA FORMA DE DECLARARLAS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51064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0EAE7E2-C50C-1234-C591-C79349EC78A5}"/>
              </a:ext>
            </a:extLst>
          </p:cNvPr>
          <p:cNvSpPr txBox="1"/>
          <p:nvPr/>
        </p:nvSpPr>
        <p:spPr>
          <a:xfrm>
            <a:off x="2158519" y="206157"/>
            <a:ext cx="4826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CASOS PARTICULARES DE ARROW FUNCTION</a:t>
            </a:r>
            <a:endParaRPr lang="es-AR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3EEF663-2538-EB0F-37A8-58164A2C7B2A}"/>
              </a:ext>
            </a:extLst>
          </p:cNvPr>
          <p:cNvSpPr txBox="1"/>
          <p:nvPr/>
        </p:nvSpPr>
        <p:spPr>
          <a:xfrm>
            <a:off x="367749" y="1282148"/>
            <a:ext cx="36215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 saludar = </a:t>
            </a:r>
            <a:r>
              <a:rPr lang="es-MX" b="1" dirty="0">
                <a:solidFill>
                  <a:srgbClr val="00B050"/>
                </a:solidFill>
                <a:effectLst/>
                <a:latin typeface="JetBrains Mono" panose="02000009000000000000" pitchFamily="49" charset="0"/>
              </a:rPr>
              <a:t>nombre</a:t>
            </a:r>
            <a:r>
              <a:rPr lang="es-MX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=&gt; {</a:t>
            </a:r>
          </a:p>
          <a:p>
            <a:r>
              <a:rPr lang="es-MX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console.log("Hola, " + nombre)</a:t>
            </a:r>
          </a:p>
          <a:p>
            <a:r>
              <a:rPr lang="es-MX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20BFA9-2644-3F04-7100-4F0358B3AB90}"/>
              </a:ext>
            </a:extLst>
          </p:cNvPr>
          <p:cNvSpPr txBox="1"/>
          <p:nvPr/>
        </p:nvSpPr>
        <p:spPr>
          <a:xfrm>
            <a:off x="367749" y="851654"/>
            <a:ext cx="2637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Si tiene un solo parámetro:</a:t>
            </a:r>
            <a:endParaRPr lang="es-AR" sz="1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15D0B00-16AF-EA12-0102-00B25C2D8F2D}"/>
              </a:ext>
            </a:extLst>
          </p:cNvPr>
          <p:cNvSpPr txBox="1"/>
          <p:nvPr/>
        </p:nvSpPr>
        <p:spPr>
          <a:xfrm>
            <a:off x="4383157" y="851654"/>
            <a:ext cx="279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Si tiene una sola instrucción:</a:t>
            </a:r>
            <a:endParaRPr lang="es-AR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5E7236B-6545-7FC5-85C2-FB13AD7595A0}"/>
              </a:ext>
            </a:extLst>
          </p:cNvPr>
          <p:cNvSpPr txBox="1"/>
          <p:nvPr/>
        </p:nvSpPr>
        <p:spPr>
          <a:xfrm>
            <a:off x="4383157" y="141101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 sumar = (num1, num2) =&gt; {</a:t>
            </a:r>
          </a:p>
          <a:p>
            <a:r>
              <a:rPr lang="pt-BR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const suma = sum1 + sum2</a:t>
            </a:r>
          </a:p>
          <a:p>
            <a:r>
              <a:rPr lang="pt-BR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return suma </a:t>
            </a:r>
          </a:p>
          <a:p>
            <a:r>
              <a:rPr lang="pt-BR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9196E1E-2771-9CF4-ABF2-F8CDF4CC2DBB}"/>
              </a:ext>
            </a:extLst>
          </p:cNvPr>
          <p:cNvSpPr txBox="1"/>
          <p:nvPr/>
        </p:nvSpPr>
        <p:spPr>
          <a:xfrm>
            <a:off x="4383157" y="267380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 sumar = (num1, num2) =&gt; {</a:t>
            </a:r>
          </a:p>
          <a:p>
            <a:r>
              <a:rPr lang="pt-BR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return sum1 + sum2</a:t>
            </a:r>
          </a:p>
          <a:p>
            <a:r>
              <a:rPr lang="pt-BR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C952297-72DD-1F7B-840F-F7C092B8FED5}"/>
              </a:ext>
            </a:extLst>
          </p:cNvPr>
          <p:cNvSpPr txBox="1"/>
          <p:nvPr/>
        </p:nvSpPr>
        <p:spPr>
          <a:xfrm>
            <a:off x="4383157" y="387991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 sumar = (num1, num2) =&gt; </a:t>
            </a:r>
            <a:r>
              <a:rPr lang="pt-BR" b="1" dirty="0">
                <a:solidFill>
                  <a:srgbClr val="00B050"/>
                </a:solidFill>
                <a:effectLst/>
                <a:latin typeface="JetBrains Mono" panose="02000009000000000000" pitchFamily="49" charset="0"/>
              </a:rPr>
              <a:t>sum1 + sum2</a:t>
            </a:r>
          </a:p>
        </p:txBody>
      </p:sp>
    </p:spTree>
    <p:extLst>
      <p:ext uri="{BB962C8B-B14F-4D97-AF65-F5344CB8AC3E}">
        <p14:creationId xmlns:p14="http://schemas.microsoft.com/office/powerpoint/2010/main" val="359258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1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sz="40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8" name="Google Shape;168;p28" descr="Tiger Face on Apple iOS 12.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" sz="36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</a:t>
            </a:r>
            <a:r>
              <a:rPr lang="es" sz="3600" i="1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TE AFTER</a:t>
            </a:r>
            <a:endParaRPr sz="36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4" name="Google Shape;174;p29" descr="Dizzy on Apple iOS 12.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/>
        </p:nvSpPr>
        <p:spPr>
          <a:xfrm>
            <a:off x="2054250" y="1640238"/>
            <a:ext cx="50355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¡GRACIAS POR </a:t>
            </a:r>
            <a:r>
              <a:rPr lang="es" sz="3600" i="1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PARTICIPAR DE ESTE ESPACIO</a:t>
            </a:r>
            <a:r>
              <a:rPr lang="es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!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2187450" y="650887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s" sz="4000" b="0" i="1" u="none" strike="noStrike" kern="0" cap="none" spc="0" normalizeH="0" baseline="0" noProof="0" dirty="0">
                <a:ln>
                  <a:noFill/>
                </a:ln>
                <a:solidFill>
                  <a:srgbClr val="E0FF00"/>
                </a:solidFill>
                <a:effectLst/>
                <a:uLnTx/>
                <a:uFillTx/>
                <a:latin typeface="Anton"/>
                <a:ea typeface="Anton"/>
                <a:cs typeface="Anton"/>
                <a:sym typeface="Anton"/>
              </a:rPr>
              <a:t>DISCLAIMER</a:t>
            </a:r>
            <a:endParaRPr kumimoji="0" sz="4000" b="0" i="1" u="none" strike="noStrike" kern="0" cap="none" spc="0" normalizeH="0" baseline="0" noProof="0" dirty="0">
              <a:ln>
                <a:noFill/>
              </a:ln>
              <a:solidFill>
                <a:srgbClr val="E0FF00"/>
              </a:solidFill>
              <a:effectLst/>
              <a:uLnTx/>
              <a:uFillTx/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AA7B99E-C196-A35A-778D-72283F2EC3B2}"/>
              </a:ext>
            </a:extLst>
          </p:cNvPr>
          <p:cNvSpPr txBox="1"/>
          <p:nvPr/>
        </p:nvSpPr>
        <p:spPr>
          <a:xfrm>
            <a:off x="6698974" y="2631415"/>
            <a:ext cx="1570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/>
              <a:t>😟</a:t>
            </a:r>
            <a:endParaRPr lang="es-AR" sz="5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E5E022E-E9B4-F063-6B4D-09980CE0316D}"/>
              </a:ext>
            </a:extLst>
          </p:cNvPr>
          <p:cNvSpPr txBox="1"/>
          <p:nvPr/>
        </p:nvSpPr>
        <p:spPr>
          <a:xfrm>
            <a:off x="1003852" y="2633900"/>
            <a:ext cx="11587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dirty="0"/>
              <a:t>📶</a:t>
            </a:r>
            <a:endParaRPr lang="es-AR" sz="6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7CEB57-B32D-1B6C-57AE-64E574FEC904}"/>
              </a:ext>
            </a:extLst>
          </p:cNvPr>
          <p:cNvSpPr txBox="1"/>
          <p:nvPr/>
        </p:nvSpPr>
        <p:spPr>
          <a:xfrm>
            <a:off x="3920986" y="2648839"/>
            <a:ext cx="1302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/>
              <a:t>🎤</a:t>
            </a:r>
            <a:endParaRPr lang="es-AR" sz="5400" dirty="0"/>
          </a:p>
        </p:txBody>
      </p:sp>
    </p:spTree>
    <p:extLst>
      <p:ext uri="{BB962C8B-B14F-4D97-AF65-F5344CB8AC3E}">
        <p14:creationId xmlns:p14="http://schemas.microsoft.com/office/powerpoint/2010/main" val="306784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</a:t>
            </a:r>
            <a:r>
              <a:rPr lang="es" sz="3600" i="1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EL AFTER 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Repasar funciones 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Responder dudas </a:t>
            </a:r>
            <a:endParaRPr sz="18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</a:t>
            </a:r>
            <a:r>
              <a:rPr lang="es" sz="3000" i="1">
                <a:latin typeface="Anton"/>
                <a:ea typeface="Anton"/>
                <a:cs typeface="Anton"/>
                <a:sym typeface="Anton"/>
              </a:rPr>
              <a:t>EL AFTER</a:t>
            </a:r>
            <a:endParaRPr sz="3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" sz="3600" b="0" i="1" u="none" strike="noStrike" cap="none" dirty="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REPASO FUNCIONES</a:t>
            </a:r>
            <a:endParaRPr sz="3600" b="0" i="1" u="none" strike="noStrike" cap="none" dirty="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" sz="3600" b="0" i="1" u="none" strike="noStrike" cap="none" dirty="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BREVE INTRODUCCIÓN</a:t>
            </a:r>
            <a:endParaRPr sz="3600" b="0" i="1" u="none" strike="noStrike" cap="none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8A997E4-8725-3E37-741A-A45EFEA3A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85" y="869796"/>
            <a:ext cx="5100434" cy="3060261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165CA10-1964-CB04-CDC8-DEE40726E71F}"/>
              </a:ext>
            </a:extLst>
          </p:cNvPr>
          <p:cNvCxnSpPr/>
          <p:nvPr/>
        </p:nvCxnSpPr>
        <p:spPr>
          <a:xfrm>
            <a:off x="566528" y="485773"/>
            <a:ext cx="0" cy="41719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4E40D810-E275-3C07-8A2E-357E8DAE96E7}"/>
              </a:ext>
            </a:extLst>
          </p:cNvPr>
          <p:cNvSpPr txBox="1"/>
          <p:nvPr/>
        </p:nvSpPr>
        <p:spPr>
          <a:xfrm>
            <a:off x="6076111" y="914312"/>
            <a:ext cx="249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Condicionales</a:t>
            </a:r>
            <a:endParaRPr lang="es-AR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8EA288-8840-A1CF-DC2F-45587B0A525A}"/>
              </a:ext>
            </a:extLst>
          </p:cNvPr>
          <p:cNvSpPr txBox="1"/>
          <p:nvPr/>
        </p:nvSpPr>
        <p:spPr>
          <a:xfrm>
            <a:off x="6079904" y="1699659"/>
            <a:ext cx="249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Ciclos</a:t>
            </a:r>
            <a:endParaRPr lang="es-AR" sz="2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53331A-4EA8-2DD6-AFD0-98246272A411}"/>
              </a:ext>
            </a:extLst>
          </p:cNvPr>
          <p:cNvSpPr txBox="1"/>
          <p:nvPr/>
        </p:nvSpPr>
        <p:spPr>
          <a:xfrm>
            <a:off x="6076111" y="2551536"/>
            <a:ext cx="249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Funciones</a:t>
            </a:r>
            <a:endParaRPr lang="es-AR" sz="2800" dirty="0"/>
          </a:p>
        </p:txBody>
      </p:sp>
      <p:sp>
        <p:nvSpPr>
          <p:cNvPr id="11" name="Flecha: a la izquierda, derecha y arriba 10">
            <a:extLst>
              <a:ext uri="{FF2B5EF4-FFF2-40B4-BE49-F238E27FC236}">
                <a16:creationId xmlns:a16="http://schemas.microsoft.com/office/drawing/2014/main" id="{61C4DAE2-BFFA-04EE-64FE-1A2C6DD12672}"/>
              </a:ext>
            </a:extLst>
          </p:cNvPr>
          <p:cNvSpPr/>
          <p:nvPr/>
        </p:nvSpPr>
        <p:spPr>
          <a:xfrm rot="10800000">
            <a:off x="8430043" y="914939"/>
            <a:ext cx="648815" cy="523219"/>
          </a:xfrm>
          <a:prstGeom prst="leftRightUp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lecha: curvada hacia la izquierda 13">
            <a:extLst>
              <a:ext uri="{FF2B5EF4-FFF2-40B4-BE49-F238E27FC236}">
                <a16:creationId xmlns:a16="http://schemas.microsoft.com/office/drawing/2014/main" id="{1F290FC9-B2C8-03A1-6247-8663F5C6058F}"/>
              </a:ext>
            </a:extLst>
          </p:cNvPr>
          <p:cNvSpPr/>
          <p:nvPr/>
        </p:nvSpPr>
        <p:spPr>
          <a:xfrm rot="10800000">
            <a:off x="7966051" y="2544985"/>
            <a:ext cx="309722" cy="523219"/>
          </a:xfrm>
          <a:prstGeom prst="curvedLeftArrow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3" name="Flecha: circular 12">
            <a:extLst>
              <a:ext uri="{FF2B5EF4-FFF2-40B4-BE49-F238E27FC236}">
                <a16:creationId xmlns:a16="http://schemas.microsoft.com/office/drawing/2014/main" id="{7EB496D9-2752-A2D2-620F-55487CBC8EDD}"/>
              </a:ext>
            </a:extLst>
          </p:cNvPr>
          <p:cNvSpPr/>
          <p:nvPr/>
        </p:nvSpPr>
        <p:spPr>
          <a:xfrm>
            <a:off x="7324895" y="1637174"/>
            <a:ext cx="636909" cy="585705"/>
          </a:xfrm>
          <a:prstGeom prst="circularArrow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6" name="Flecha: circular 15">
            <a:extLst>
              <a:ext uri="{FF2B5EF4-FFF2-40B4-BE49-F238E27FC236}">
                <a16:creationId xmlns:a16="http://schemas.microsoft.com/office/drawing/2014/main" id="{CD118675-B4F3-19EE-E4C7-FBACEDDB05CD}"/>
              </a:ext>
            </a:extLst>
          </p:cNvPr>
          <p:cNvSpPr/>
          <p:nvPr/>
        </p:nvSpPr>
        <p:spPr>
          <a:xfrm rot="10800000">
            <a:off x="7324895" y="1642650"/>
            <a:ext cx="636909" cy="585705"/>
          </a:xfrm>
          <a:prstGeom prst="circularArrow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1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 animBg="1"/>
      <p:bldP spid="14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0CAF3DA-84CC-AC4C-794D-EC9650FAD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090" y="167873"/>
            <a:ext cx="4809820" cy="4491752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165CA10-1964-CB04-CDC8-DEE40726E71F}"/>
              </a:ext>
            </a:extLst>
          </p:cNvPr>
          <p:cNvCxnSpPr>
            <a:cxnSpLocks/>
          </p:cNvCxnSpPr>
          <p:nvPr/>
        </p:nvCxnSpPr>
        <p:spPr>
          <a:xfrm>
            <a:off x="2604048" y="257173"/>
            <a:ext cx="0" cy="11939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4F7519D-B6BB-23A7-2761-034629DF8565}"/>
              </a:ext>
            </a:extLst>
          </p:cNvPr>
          <p:cNvCxnSpPr>
            <a:cxnSpLocks/>
          </p:cNvCxnSpPr>
          <p:nvPr/>
        </p:nvCxnSpPr>
        <p:spPr>
          <a:xfrm flipH="1">
            <a:off x="2604048" y="2824782"/>
            <a:ext cx="3309" cy="3259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DF28996-6AB5-E8E0-1DCB-58B087184CC7}"/>
              </a:ext>
            </a:extLst>
          </p:cNvPr>
          <p:cNvCxnSpPr>
            <a:cxnSpLocks/>
          </p:cNvCxnSpPr>
          <p:nvPr/>
        </p:nvCxnSpPr>
        <p:spPr>
          <a:xfrm>
            <a:off x="2604048" y="3465686"/>
            <a:ext cx="0" cy="788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echa: en U 37">
            <a:extLst>
              <a:ext uri="{FF2B5EF4-FFF2-40B4-BE49-F238E27FC236}">
                <a16:creationId xmlns:a16="http://schemas.microsoft.com/office/drawing/2014/main" id="{5A4F838B-608A-31C2-81BC-4FFE3C43D875}"/>
              </a:ext>
            </a:extLst>
          </p:cNvPr>
          <p:cNvSpPr/>
          <p:nvPr/>
        </p:nvSpPr>
        <p:spPr>
          <a:xfrm rot="16200000">
            <a:off x="1835367" y="2498087"/>
            <a:ext cx="1245826" cy="125911"/>
          </a:xfrm>
          <a:prstGeom prst="uturnArrow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D48E26FD-B4EB-01B7-658C-B07F53119195}"/>
              </a:ext>
            </a:extLst>
          </p:cNvPr>
          <p:cNvCxnSpPr>
            <a:cxnSpLocks/>
          </p:cNvCxnSpPr>
          <p:nvPr/>
        </p:nvCxnSpPr>
        <p:spPr>
          <a:xfrm>
            <a:off x="2759757" y="1943514"/>
            <a:ext cx="0" cy="541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echa: en U 41">
            <a:extLst>
              <a:ext uri="{FF2B5EF4-FFF2-40B4-BE49-F238E27FC236}">
                <a16:creationId xmlns:a16="http://schemas.microsoft.com/office/drawing/2014/main" id="{0CC1621F-42D2-CC0D-E760-780394D8B0FF}"/>
              </a:ext>
            </a:extLst>
          </p:cNvPr>
          <p:cNvSpPr/>
          <p:nvPr/>
        </p:nvSpPr>
        <p:spPr>
          <a:xfrm rot="16200000">
            <a:off x="1363328" y="3033082"/>
            <a:ext cx="2315819" cy="125912"/>
          </a:xfrm>
          <a:prstGeom prst="uturnArrow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C3092A8-849A-70DE-98B7-DDFDDB8E743E}"/>
              </a:ext>
            </a:extLst>
          </p:cNvPr>
          <p:cNvCxnSpPr>
            <a:cxnSpLocks/>
          </p:cNvCxnSpPr>
          <p:nvPr/>
        </p:nvCxnSpPr>
        <p:spPr>
          <a:xfrm>
            <a:off x="2832644" y="1943514"/>
            <a:ext cx="0" cy="541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4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997</Words>
  <Application>Microsoft Office PowerPoint</Application>
  <PresentationFormat>Presentación en pantalla (16:9)</PresentationFormat>
  <Paragraphs>178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8" baseType="lpstr">
      <vt:lpstr>Lato</vt:lpstr>
      <vt:lpstr>Lato Light</vt:lpstr>
      <vt:lpstr>Proxima Nova</vt:lpstr>
      <vt:lpstr>JetBrains Mono</vt:lpstr>
      <vt:lpstr>Helvetica Neue Light</vt:lpstr>
      <vt:lpstr>Inter</vt:lpstr>
      <vt:lpstr>Arial</vt:lpstr>
      <vt:lpstr>Helvetica Neue</vt:lpstr>
      <vt:lpstr>Anton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RIVEIRO LAUTARO MARTIN</cp:lastModifiedBy>
  <cp:revision>11</cp:revision>
  <dcterms:modified xsi:type="dcterms:W3CDTF">2022-08-02T00:16:44Z</dcterms:modified>
</cp:coreProperties>
</file>