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31" r:id="rId3"/>
    <p:sldId id="407" r:id="rId4"/>
    <p:sldId id="274" r:id="rId5"/>
    <p:sldId id="411" r:id="rId6"/>
    <p:sldId id="275" r:id="rId7"/>
    <p:sldId id="333" r:id="rId8"/>
    <p:sldId id="310" r:id="rId9"/>
    <p:sldId id="311" r:id="rId10"/>
    <p:sldId id="317" r:id="rId11"/>
    <p:sldId id="319" r:id="rId12"/>
    <p:sldId id="320" r:id="rId13"/>
    <p:sldId id="321" r:id="rId14"/>
    <p:sldId id="312" r:id="rId15"/>
    <p:sldId id="314" r:id="rId16"/>
    <p:sldId id="263" r:id="rId17"/>
    <p:sldId id="328" r:id="rId18"/>
    <p:sldId id="330" r:id="rId19"/>
    <p:sldId id="324" r:id="rId20"/>
    <p:sldId id="325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2857" autoAdjust="0"/>
  </p:normalViewPr>
  <p:slideViewPr>
    <p:cSldViewPr snapToGrid="0">
      <p:cViewPr varScale="1">
        <p:scale>
          <a:sx n="79" d="100"/>
          <a:sy n="79" d="100"/>
        </p:scale>
        <p:origin x="552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A31FB-CE13-45CA-A21F-DB13F004BEAC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4974EF87-6C7E-4C89-B0B1-FF222932C2C2}">
      <dgm:prSet custT="1"/>
      <dgm:spPr/>
      <dgm:t>
        <a:bodyPr/>
        <a:lstStyle/>
        <a:p>
          <a:pPr algn="l" rtl="0"/>
          <a:r>
            <a:rPr lang="es-AR" sz="2200" b="1" dirty="0"/>
            <a:t>Directas</a:t>
          </a:r>
          <a:r>
            <a:rPr lang="es-AR" sz="2200" dirty="0"/>
            <a:t>: mediante percepción o captación directa de atributos observables.</a:t>
          </a:r>
        </a:p>
        <a:p>
          <a:pPr algn="ctr" rtl="0"/>
          <a:endParaRPr lang="es-AR" sz="2200" b="1" dirty="0"/>
        </a:p>
        <a:p>
          <a:pPr algn="l" rtl="0"/>
          <a:r>
            <a:rPr lang="es-AR" sz="2200" b="1" dirty="0"/>
            <a:t>Indirectas: </a:t>
          </a:r>
          <a:r>
            <a:rPr lang="es-AR" sz="2200" dirty="0"/>
            <a:t>ocurre con conceptos que no tienen un referente empírico inmediato (</a:t>
          </a:r>
          <a:r>
            <a:rPr lang="es-AR" sz="2200" b="1" dirty="0"/>
            <a:t>constructos</a:t>
          </a:r>
          <a:r>
            <a:rPr lang="es-AR" sz="2200" dirty="0"/>
            <a:t>). Se deben buscar procedimientos que permitan una medición indirecta mediante manifestaciones externas, empíricas y observables (</a:t>
          </a:r>
          <a:r>
            <a:rPr lang="es-AR" sz="2200" b="1" dirty="0"/>
            <a:t>indicadores operacionales</a:t>
          </a:r>
          <a:r>
            <a:rPr lang="es-AR" sz="2200" dirty="0"/>
            <a:t>) </a:t>
          </a:r>
        </a:p>
      </dgm:t>
    </dgm:pt>
    <dgm:pt modelId="{678915DF-523A-43BD-B0F6-61E176CAA3D0}" type="parTrans" cxnId="{21303A76-BB4E-46C1-AA0D-7395E9A7574C}">
      <dgm:prSet/>
      <dgm:spPr/>
      <dgm:t>
        <a:bodyPr/>
        <a:lstStyle/>
        <a:p>
          <a:endParaRPr lang="es-ES"/>
        </a:p>
      </dgm:t>
    </dgm:pt>
    <dgm:pt modelId="{C54DF91B-5A3B-4F00-9758-98C01CF177C1}" type="sibTrans" cxnId="{21303A76-BB4E-46C1-AA0D-7395E9A7574C}">
      <dgm:prSet/>
      <dgm:spPr/>
      <dgm:t>
        <a:bodyPr/>
        <a:lstStyle/>
        <a:p>
          <a:endParaRPr lang="es-ES"/>
        </a:p>
      </dgm:t>
    </dgm:pt>
    <dgm:pt modelId="{A1292D53-C555-4C14-A481-D06B692607DF}" type="pres">
      <dgm:prSet presAssocID="{FC2A31FB-CE13-45CA-A21F-DB13F004BEAC}" presName="Name0" presStyleCnt="0">
        <dgm:presLayoutVars>
          <dgm:dir/>
          <dgm:resizeHandles val="exact"/>
        </dgm:presLayoutVars>
      </dgm:prSet>
      <dgm:spPr/>
    </dgm:pt>
    <dgm:pt modelId="{230D8E86-2451-43C6-88B1-195A8E4DD280}" type="pres">
      <dgm:prSet presAssocID="{4974EF87-6C7E-4C89-B0B1-FF222932C2C2}" presName="node" presStyleLbl="node1" presStyleIdx="0" presStyleCnt="1" custScaleY="142949">
        <dgm:presLayoutVars>
          <dgm:bulletEnabled val="1"/>
        </dgm:presLayoutVars>
      </dgm:prSet>
      <dgm:spPr/>
    </dgm:pt>
  </dgm:ptLst>
  <dgm:cxnLst>
    <dgm:cxn modelId="{F5E3C263-182F-4A86-B0AB-9BDEE76F592C}" type="presOf" srcId="{4974EF87-6C7E-4C89-B0B1-FF222932C2C2}" destId="{230D8E86-2451-43C6-88B1-195A8E4DD280}" srcOrd="0" destOrd="0" presId="urn:microsoft.com/office/officeart/2005/8/layout/process1"/>
    <dgm:cxn modelId="{21303A76-BB4E-46C1-AA0D-7395E9A7574C}" srcId="{FC2A31FB-CE13-45CA-A21F-DB13F004BEAC}" destId="{4974EF87-6C7E-4C89-B0B1-FF222932C2C2}" srcOrd="0" destOrd="0" parTransId="{678915DF-523A-43BD-B0F6-61E176CAA3D0}" sibTransId="{C54DF91B-5A3B-4F00-9758-98C01CF177C1}"/>
    <dgm:cxn modelId="{E66D1EF9-0EA6-493C-82C8-3CF08CEC26E4}" type="presOf" srcId="{FC2A31FB-CE13-45CA-A21F-DB13F004BEAC}" destId="{A1292D53-C555-4C14-A481-D06B692607DF}" srcOrd="0" destOrd="0" presId="urn:microsoft.com/office/officeart/2005/8/layout/process1"/>
    <dgm:cxn modelId="{68CD0534-92EF-47F3-952E-290148EEDE39}" type="presParOf" srcId="{A1292D53-C555-4C14-A481-D06B692607DF}" destId="{230D8E86-2451-43C6-88B1-195A8E4DD2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334C9-4462-4DA5-9068-A0A8DC08E3B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182C0F-F82A-44F1-93C1-93B5FABCB9F2}">
      <dgm:prSet/>
      <dgm:spPr/>
      <dgm:t>
        <a:bodyPr/>
        <a:lstStyle/>
        <a:p>
          <a:pPr rtl="0"/>
          <a:r>
            <a:rPr lang="es-AR" b="1"/>
            <a:t>Objetividad:</a:t>
          </a:r>
          <a:endParaRPr lang="es-AR"/>
        </a:p>
      </dgm:t>
    </dgm:pt>
    <dgm:pt modelId="{4E9A8F08-26E6-47CA-9A74-B0872F96E028}" type="parTrans" cxnId="{941A9A9C-20A1-4967-93CD-CE9B24878694}">
      <dgm:prSet/>
      <dgm:spPr/>
      <dgm:t>
        <a:bodyPr/>
        <a:lstStyle/>
        <a:p>
          <a:endParaRPr lang="es-ES"/>
        </a:p>
      </dgm:t>
    </dgm:pt>
    <dgm:pt modelId="{5650FBCA-7F7B-4FF7-AB1E-AAE3466775D2}" type="sibTrans" cxnId="{941A9A9C-20A1-4967-93CD-CE9B24878694}">
      <dgm:prSet/>
      <dgm:spPr/>
      <dgm:t>
        <a:bodyPr/>
        <a:lstStyle/>
        <a:p>
          <a:endParaRPr lang="es-ES"/>
        </a:p>
      </dgm:t>
    </dgm:pt>
    <dgm:pt modelId="{4DB62FE3-BC99-403F-A554-3851B12088F2}">
      <dgm:prSet/>
      <dgm:spPr/>
      <dgm:t>
        <a:bodyPr/>
        <a:lstStyle/>
        <a:p>
          <a:pPr rtl="0"/>
          <a:r>
            <a:rPr lang="es-AR"/>
            <a:t>permite disminuir las conjeturas de la observación subjetiva y facilita la replicabilidad.</a:t>
          </a:r>
        </a:p>
      </dgm:t>
    </dgm:pt>
    <dgm:pt modelId="{317506FC-2699-4691-B32F-E418D34BF671}" type="parTrans" cxnId="{4811CC69-EEBC-4833-ACF1-82FB4CA99D00}">
      <dgm:prSet/>
      <dgm:spPr/>
      <dgm:t>
        <a:bodyPr/>
        <a:lstStyle/>
        <a:p>
          <a:endParaRPr lang="es-ES"/>
        </a:p>
      </dgm:t>
    </dgm:pt>
    <dgm:pt modelId="{A4581FAC-1D71-44EB-9C16-C1504EC81546}" type="sibTrans" cxnId="{4811CC69-EEBC-4833-ACF1-82FB4CA99D00}">
      <dgm:prSet/>
      <dgm:spPr/>
      <dgm:t>
        <a:bodyPr/>
        <a:lstStyle/>
        <a:p>
          <a:endParaRPr lang="es-ES"/>
        </a:p>
      </dgm:t>
    </dgm:pt>
    <dgm:pt modelId="{A84AC3F0-18CA-4357-BDBD-9738DCE21B66}">
      <dgm:prSet/>
      <dgm:spPr/>
      <dgm:t>
        <a:bodyPr/>
        <a:lstStyle/>
        <a:p>
          <a:pPr rtl="0"/>
          <a:r>
            <a:rPr lang="es-AR" b="1"/>
            <a:t>Comunicación: </a:t>
          </a:r>
          <a:endParaRPr lang="es-AR"/>
        </a:p>
      </dgm:t>
    </dgm:pt>
    <dgm:pt modelId="{DE63DB21-C30F-4834-BBE4-8C978081B92A}" type="parTrans" cxnId="{7D132BDF-C50E-467A-907D-9273AF6CEA78}">
      <dgm:prSet/>
      <dgm:spPr/>
      <dgm:t>
        <a:bodyPr/>
        <a:lstStyle/>
        <a:p>
          <a:endParaRPr lang="es-ES"/>
        </a:p>
      </dgm:t>
    </dgm:pt>
    <dgm:pt modelId="{8F552031-2AC7-47AD-A351-667DD1ABC519}" type="sibTrans" cxnId="{7D132BDF-C50E-467A-907D-9273AF6CEA78}">
      <dgm:prSet/>
      <dgm:spPr/>
      <dgm:t>
        <a:bodyPr/>
        <a:lstStyle/>
        <a:p>
          <a:endParaRPr lang="es-ES"/>
        </a:p>
      </dgm:t>
    </dgm:pt>
    <dgm:pt modelId="{8FA188EF-99C4-4596-B396-BBD0C0D82828}">
      <dgm:prSet/>
      <dgm:spPr/>
      <dgm:t>
        <a:bodyPr/>
        <a:lstStyle/>
        <a:p>
          <a:pPr rtl="0"/>
          <a:r>
            <a:rPr lang="es-AR"/>
            <a:t>al disponer de medidas estandarizadas se facilita la comunicación y precisión de los datos ya que pueden ser reportados con mayor detalle que los juicios personales</a:t>
          </a:r>
        </a:p>
      </dgm:t>
    </dgm:pt>
    <dgm:pt modelId="{B9D12F39-4698-45C8-870C-23F4E0B24C32}" type="parTrans" cxnId="{040F8DE2-DFFE-4523-BB5E-07C2085E6E91}">
      <dgm:prSet/>
      <dgm:spPr/>
      <dgm:t>
        <a:bodyPr/>
        <a:lstStyle/>
        <a:p>
          <a:endParaRPr lang="es-ES"/>
        </a:p>
      </dgm:t>
    </dgm:pt>
    <dgm:pt modelId="{31F28AC4-22A6-4F5E-99FD-770BD6F5CDC0}" type="sibTrans" cxnId="{040F8DE2-DFFE-4523-BB5E-07C2085E6E91}">
      <dgm:prSet/>
      <dgm:spPr/>
      <dgm:t>
        <a:bodyPr/>
        <a:lstStyle/>
        <a:p>
          <a:endParaRPr lang="es-ES"/>
        </a:p>
      </dgm:t>
    </dgm:pt>
    <dgm:pt modelId="{F448A203-7BEB-45EA-A2B6-959A42E26BC4}">
      <dgm:prSet/>
      <dgm:spPr/>
      <dgm:t>
        <a:bodyPr/>
        <a:lstStyle/>
        <a:p>
          <a:pPr rtl="0"/>
          <a:r>
            <a:rPr lang="es-AR" b="1"/>
            <a:t>Matematización: </a:t>
          </a:r>
          <a:endParaRPr lang="es-AR"/>
        </a:p>
      </dgm:t>
    </dgm:pt>
    <dgm:pt modelId="{855E7846-9B33-4F03-9B95-E53DF725C657}" type="parTrans" cxnId="{C6344930-62CE-463C-9D10-0DDF9BDE9023}">
      <dgm:prSet/>
      <dgm:spPr/>
      <dgm:t>
        <a:bodyPr/>
        <a:lstStyle/>
        <a:p>
          <a:endParaRPr lang="es-ES"/>
        </a:p>
      </dgm:t>
    </dgm:pt>
    <dgm:pt modelId="{6BB2B43B-EC7A-4D78-8062-8EF56A7995DF}" type="sibTrans" cxnId="{C6344930-62CE-463C-9D10-0DDF9BDE9023}">
      <dgm:prSet/>
      <dgm:spPr/>
      <dgm:t>
        <a:bodyPr/>
        <a:lstStyle/>
        <a:p>
          <a:endParaRPr lang="es-ES"/>
        </a:p>
      </dgm:t>
    </dgm:pt>
    <dgm:pt modelId="{2A9ECDC8-BB7E-46E3-A42F-314D67D4C4B4}">
      <dgm:prSet/>
      <dgm:spPr/>
      <dgm:t>
        <a:bodyPr/>
        <a:lstStyle/>
        <a:p>
          <a:pPr rtl="0"/>
          <a:r>
            <a:rPr lang="es-AR"/>
            <a:t>La posibilidad de abstraer y representar mediante símbolos numéricos, permite realizar análisis lógico-matemáticos sobre los valores numéricos y obtener nueva información sobre los datos observados. </a:t>
          </a:r>
        </a:p>
      </dgm:t>
    </dgm:pt>
    <dgm:pt modelId="{236B18EE-4326-40BD-9AD9-CBAA429458E1}" type="parTrans" cxnId="{21AFB307-4F25-4AF0-A140-78E9B640C28E}">
      <dgm:prSet/>
      <dgm:spPr/>
      <dgm:t>
        <a:bodyPr/>
        <a:lstStyle/>
        <a:p>
          <a:endParaRPr lang="es-ES"/>
        </a:p>
      </dgm:t>
    </dgm:pt>
    <dgm:pt modelId="{5608ABC9-B3EA-4284-A439-C7506C48F149}" type="sibTrans" cxnId="{21AFB307-4F25-4AF0-A140-78E9B640C28E}">
      <dgm:prSet/>
      <dgm:spPr/>
      <dgm:t>
        <a:bodyPr/>
        <a:lstStyle/>
        <a:p>
          <a:endParaRPr lang="es-ES"/>
        </a:p>
      </dgm:t>
    </dgm:pt>
    <dgm:pt modelId="{F0B01FFE-7BE6-49AA-AE9C-76318D026BBE}">
      <dgm:prSet/>
      <dgm:spPr/>
      <dgm:t>
        <a:bodyPr/>
        <a:lstStyle/>
        <a:p>
          <a:pPr rtl="0"/>
          <a:r>
            <a:rPr lang="es-AR" b="1"/>
            <a:t>Eficiencia: </a:t>
          </a:r>
          <a:endParaRPr lang="es-AR"/>
        </a:p>
      </dgm:t>
    </dgm:pt>
    <dgm:pt modelId="{774B7E22-BB58-4AF8-A72F-EA20E676E27A}" type="parTrans" cxnId="{744925B0-3DBD-4881-A70C-12F63F4165A0}">
      <dgm:prSet/>
      <dgm:spPr/>
      <dgm:t>
        <a:bodyPr/>
        <a:lstStyle/>
        <a:p>
          <a:endParaRPr lang="es-ES"/>
        </a:p>
      </dgm:t>
    </dgm:pt>
    <dgm:pt modelId="{1CE99588-EC16-4A69-AFCA-67D69B3E3CEA}" type="sibTrans" cxnId="{744925B0-3DBD-4881-A70C-12F63F4165A0}">
      <dgm:prSet/>
      <dgm:spPr/>
      <dgm:t>
        <a:bodyPr/>
        <a:lstStyle/>
        <a:p>
          <a:endParaRPr lang="es-ES"/>
        </a:p>
      </dgm:t>
    </dgm:pt>
    <dgm:pt modelId="{E25BBADC-1FF3-405B-8782-74C218998E00}">
      <dgm:prSet/>
      <dgm:spPr/>
      <dgm:t>
        <a:bodyPr/>
        <a:lstStyle/>
        <a:p>
          <a:pPr rtl="0"/>
          <a:r>
            <a:rPr lang="es-AR"/>
            <a:t>Si bien el desarrollo de un buen instrumento estandarizado demanda mucho tiempo y esfuerzo, las evaluaciones mediante pruebas estandarizadas son más económicas en tiempo y dinero que las evaluaciones subjetivas. </a:t>
          </a:r>
        </a:p>
      </dgm:t>
    </dgm:pt>
    <dgm:pt modelId="{A1B4A6CA-176E-4C34-BB96-B15F507B9A5D}" type="parTrans" cxnId="{5FA615B8-DA78-459C-A8BD-F75C62AC1E41}">
      <dgm:prSet/>
      <dgm:spPr/>
      <dgm:t>
        <a:bodyPr/>
        <a:lstStyle/>
        <a:p>
          <a:endParaRPr lang="es-ES"/>
        </a:p>
      </dgm:t>
    </dgm:pt>
    <dgm:pt modelId="{982D492E-8D31-4D6A-8352-835D086F085D}" type="sibTrans" cxnId="{5FA615B8-DA78-459C-A8BD-F75C62AC1E41}">
      <dgm:prSet/>
      <dgm:spPr/>
      <dgm:t>
        <a:bodyPr/>
        <a:lstStyle/>
        <a:p>
          <a:endParaRPr lang="es-ES"/>
        </a:p>
      </dgm:t>
    </dgm:pt>
    <dgm:pt modelId="{EF28A718-129D-4C26-8530-CBC597DEF6B7}" type="pres">
      <dgm:prSet presAssocID="{3F3334C9-4462-4DA5-9068-A0A8DC08E3BA}" presName="Name0" presStyleCnt="0">
        <dgm:presLayoutVars>
          <dgm:dir/>
          <dgm:resizeHandles val="exact"/>
        </dgm:presLayoutVars>
      </dgm:prSet>
      <dgm:spPr/>
    </dgm:pt>
    <dgm:pt modelId="{45A2E0DE-7F7E-4171-9507-CC2D160FE45E}" type="pres">
      <dgm:prSet presAssocID="{2D182C0F-F82A-44F1-93C1-93B5FABCB9F2}" presName="composite" presStyleCnt="0"/>
      <dgm:spPr/>
    </dgm:pt>
    <dgm:pt modelId="{ED7DC7A2-3945-46BA-B01E-8F02E3073D6C}" type="pres">
      <dgm:prSet presAssocID="{2D182C0F-F82A-44F1-93C1-93B5FABCB9F2}" presName="rect1" presStyleLbl="trAlignAcc1" presStyleIdx="0" presStyleCnt="4">
        <dgm:presLayoutVars>
          <dgm:bulletEnabled val="1"/>
        </dgm:presLayoutVars>
      </dgm:prSet>
      <dgm:spPr/>
    </dgm:pt>
    <dgm:pt modelId="{4DAFBB5A-6426-45E7-8E60-91D81F9C04CB}" type="pres">
      <dgm:prSet presAssocID="{2D182C0F-F82A-44F1-93C1-93B5FABCB9F2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EE170C0C-3EB8-479D-8144-95DDDEEA30EC}" type="pres">
      <dgm:prSet presAssocID="{5650FBCA-7F7B-4FF7-AB1E-AAE3466775D2}" presName="sibTrans" presStyleCnt="0"/>
      <dgm:spPr/>
    </dgm:pt>
    <dgm:pt modelId="{EEE1A743-65DE-4D5C-91F8-2BEFEED78DFF}" type="pres">
      <dgm:prSet presAssocID="{A84AC3F0-18CA-4357-BDBD-9738DCE21B66}" presName="composite" presStyleCnt="0"/>
      <dgm:spPr/>
    </dgm:pt>
    <dgm:pt modelId="{7ED803CF-99D8-42A4-AF4A-7CC6983E191A}" type="pres">
      <dgm:prSet presAssocID="{A84AC3F0-18CA-4357-BDBD-9738DCE21B66}" presName="rect1" presStyleLbl="trAlignAcc1" presStyleIdx="1" presStyleCnt="4">
        <dgm:presLayoutVars>
          <dgm:bulletEnabled val="1"/>
        </dgm:presLayoutVars>
      </dgm:prSet>
      <dgm:spPr/>
    </dgm:pt>
    <dgm:pt modelId="{777C46DD-DE6E-4216-87EA-6CCA39BC5F21}" type="pres">
      <dgm:prSet presAssocID="{A84AC3F0-18CA-4357-BDBD-9738DCE21B66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F19172C7-E91D-412E-99FA-6A929C49DD61}" type="pres">
      <dgm:prSet presAssocID="{8F552031-2AC7-47AD-A351-667DD1ABC519}" presName="sibTrans" presStyleCnt="0"/>
      <dgm:spPr/>
    </dgm:pt>
    <dgm:pt modelId="{FB3BF84B-5704-4B5A-89D9-E5D89C089322}" type="pres">
      <dgm:prSet presAssocID="{F448A203-7BEB-45EA-A2B6-959A42E26BC4}" presName="composite" presStyleCnt="0"/>
      <dgm:spPr/>
    </dgm:pt>
    <dgm:pt modelId="{0F08AE92-F812-4EE8-A412-CE65C4C81CA9}" type="pres">
      <dgm:prSet presAssocID="{F448A203-7BEB-45EA-A2B6-959A42E26BC4}" presName="rect1" presStyleLbl="trAlignAcc1" presStyleIdx="2" presStyleCnt="4">
        <dgm:presLayoutVars>
          <dgm:bulletEnabled val="1"/>
        </dgm:presLayoutVars>
      </dgm:prSet>
      <dgm:spPr/>
    </dgm:pt>
    <dgm:pt modelId="{C0EC9D85-7052-42D4-9ECA-12C18AA9A530}" type="pres">
      <dgm:prSet presAssocID="{F448A203-7BEB-45EA-A2B6-959A42E26BC4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6A1AFF5-869D-4807-BB2B-437D5B8E1AE5}" type="pres">
      <dgm:prSet presAssocID="{6BB2B43B-EC7A-4D78-8062-8EF56A7995DF}" presName="sibTrans" presStyleCnt="0"/>
      <dgm:spPr/>
    </dgm:pt>
    <dgm:pt modelId="{61E57536-6229-4FAE-8EA7-BEC131989883}" type="pres">
      <dgm:prSet presAssocID="{F0B01FFE-7BE6-49AA-AE9C-76318D026BBE}" presName="composite" presStyleCnt="0"/>
      <dgm:spPr/>
    </dgm:pt>
    <dgm:pt modelId="{D43A131D-C4DC-49D6-96FC-87CB1EE813E7}" type="pres">
      <dgm:prSet presAssocID="{F0B01FFE-7BE6-49AA-AE9C-76318D026BBE}" presName="rect1" presStyleLbl="trAlignAcc1" presStyleIdx="3" presStyleCnt="4">
        <dgm:presLayoutVars>
          <dgm:bulletEnabled val="1"/>
        </dgm:presLayoutVars>
      </dgm:prSet>
      <dgm:spPr/>
    </dgm:pt>
    <dgm:pt modelId="{11916E8B-19D2-461D-B410-66DB7E0AA93B}" type="pres">
      <dgm:prSet presAssocID="{F0B01FFE-7BE6-49AA-AE9C-76318D026BBE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</dgm:pt>
  </dgm:ptLst>
  <dgm:cxnLst>
    <dgm:cxn modelId="{21AFB307-4F25-4AF0-A140-78E9B640C28E}" srcId="{F448A203-7BEB-45EA-A2B6-959A42E26BC4}" destId="{2A9ECDC8-BB7E-46E3-A42F-314D67D4C4B4}" srcOrd="0" destOrd="0" parTransId="{236B18EE-4326-40BD-9AD9-CBAA429458E1}" sibTransId="{5608ABC9-B3EA-4284-A439-C7506C48F149}"/>
    <dgm:cxn modelId="{0191FE17-DB41-47A4-B628-B4587AAB8E1A}" type="presOf" srcId="{F0B01FFE-7BE6-49AA-AE9C-76318D026BBE}" destId="{D43A131D-C4DC-49D6-96FC-87CB1EE813E7}" srcOrd="0" destOrd="0" presId="urn:microsoft.com/office/officeart/2008/layout/PictureStrips"/>
    <dgm:cxn modelId="{C6344930-62CE-463C-9D10-0DDF9BDE9023}" srcId="{3F3334C9-4462-4DA5-9068-A0A8DC08E3BA}" destId="{F448A203-7BEB-45EA-A2B6-959A42E26BC4}" srcOrd="2" destOrd="0" parTransId="{855E7846-9B33-4F03-9B95-E53DF725C657}" sibTransId="{6BB2B43B-EC7A-4D78-8062-8EF56A7995DF}"/>
    <dgm:cxn modelId="{4811CC69-EEBC-4833-ACF1-82FB4CA99D00}" srcId="{2D182C0F-F82A-44F1-93C1-93B5FABCB9F2}" destId="{4DB62FE3-BC99-403F-A554-3851B12088F2}" srcOrd="0" destOrd="0" parTransId="{317506FC-2699-4691-B32F-E418D34BF671}" sibTransId="{A4581FAC-1D71-44EB-9C16-C1504EC81546}"/>
    <dgm:cxn modelId="{6358124A-0A68-4AD5-9007-37685E818422}" type="presOf" srcId="{A84AC3F0-18CA-4357-BDBD-9738DCE21B66}" destId="{7ED803CF-99D8-42A4-AF4A-7CC6983E191A}" srcOrd="0" destOrd="0" presId="urn:microsoft.com/office/officeart/2008/layout/PictureStrips"/>
    <dgm:cxn modelId="{9F081C6E-B98D-4BE6-8DB2-E293BEC935FE}" type="presOf" srcId="{8FA188EF-99C4-4596-B396-BBD0C0D82828}" destId="{7ED803CF-99D8-42A4-AF4A-7CC6983E191A}" srcOrd="0" destOrd="1" presId="urn:microsoft.com/office/officeart/2008/layout/PictureStrips"/>
    <dgm:cxn modelId="{38C2FD91-BDD9-4D2E-B4ED-D09C86CCAE97}" type="presOf" srcId="{2D182C0F-F82A-44F1-93C1-93B5FABCB9F2}" destId="{ED7DC7A2-3945-46BA-B01E-8F02E3073D6C}" srcOrd="0" destOrd="0" presId="urn:microsoft.com/office/officeart/2008/layout/PictureStrips"/>
    <dgm:cxn modelId="{941A9A9C-20A1-4967-93CD-CE9B24878694}" srcId="{3F3334C9-4462-4DA5-9068-A0A8DC08E3BA}" destId="{2D182C0F-F82A-44F1-93C1-93B5FABCB9F2}" srcOrd="0" destOrd="0" parTransId="{4E9A8F08-26E6-47CA-9A74-B0872F96E028}" sibTransId="{5650FBCA-7F7B-4FF7-AB1E-AAE3466775D2}"/>
    <dgm:cxn modelId="{2A9727A5-056D-4B77-9653-8E04FD16000D}" type="presOf" srcId="{F448A203-7BEB-45EA-A2B6-959A42E26BC4}" destId="{0F08AE92-F812-4EE8-A412-CE65C4C81CA9}" srcOrd="0" destOrd="0" presId="urn:microsoft.com/office/officeart/2008/layout/PictureStrips"/>
    <dgm:cxn modelId="{744925B0-3DBD-4881-A70C-12F63F4165A0}" srcId="{3F3334C9-4462-4DA5-9068-A0A8DC08E3BA}" destId="{F0B01FFE-7BE6-49AA-AE9C-76318D026BBE}" srcOrd="3" destOrd="0" parTransId="{774B7E22-BB58-4AF8-A72F-EA20E676E27A}" sibTransId="{1CE99588-EC16-4A69-AFCA-67D69B3E3CEA}"/>
    <dgm:cxn modelId="{B6460CB1-665B-4B89-80B9-0DDD0A5B7A43}" type="presOf" srcId="{2A9ECDC8-BB7E-46E3-A42F-314D67D4C4B4}" destId="{0F08AE92-F812-4EE8-A412-CE65C4C81CA9}" srcOrd="0" destOrd="1" presId="urn:microsoft.com/office/officeart/2008/layout/PictureStrips"/>
    <dgm:cxn modelId="{9D623FB4-8DF8-459B-A797-F8FCC4212D72}" type="presOf" srcId="{4DB62FE3-BC99-403F-A554-3851B12088F2}" destId="{ED7DC7A2-3945-46BA-B01E-8F02E3073D6C}" srcOrd="0" destOrd="1" presId="urn:microsoft.com/office/officeart/2008/layout/PictureStrips"/>
    <dgm:cxn modelId="{5FA615B8-DA78-459C-A8BD-F75C62AC1E41}" srcId="{F0B01FFE-7BE6-49AA-AE9C-76318D026BBE}" destId="{E25BBADC-1FF3-405B-8782-74C218998E00}" srcOrd="0" destOrd="0" parTransId="{A1B4A6CA-176E-4C34-BB96-B15F507B9A5D}" sibTransId="{982D492E-8D31-4D6A-8352-835D086F085D}"/>
    <dgm:cxn modelId="{7D132BDF-C50E-467A-907D-9273AF6CEA78}" srcId="{3F3334C9-4462-4DA5-9068-A0A8DC08E3BA}" destId="{A84AC3F0-18CA-4357-BDBD-9738DCE21B66}" srcOrd="1" destOrd="0" parTransId="{DE63DB21-C30F-4834-BBE4-8C978081B92A}" sibTransId="{8F552031-2AC7-47AD-A351-667DD1ABC519}"/>
    <dgm:cxn modelId="{80A1ADE1-1629-49B3-B37A-1F8C58213AB2}" type="presOf" srcId="{3F3334C9-4462-4DA5-9068-A0A8DC08E3BA}" destId="{EF28A718-129D-4C26-8530-CBC597DEF6B7}" srcOrd="0" destOrd="0" presId="urn:microsoft.com/office/officeart/2008/layout/PictureStrips"/>
    <dgm:cxn modelId="{040F8DE2-DFFE-4523-BB5E-07C2085E6E91}" srcId="{A84AC3F0-18CA-4357-BDBD-9738DCE21B66}" destId="{8FA188EF-99C4-4596-B396-BBD0C0D82828}" srcOrd="0" destOrd="0" parTransId="{B9D12F39-4698-45C8-870C-23F4E0B24C32}" sibTransId="{31F28AC4-22A6-4F5E-99FD-770BD6F5CDC0}"/>
    <dgm:cxn modelId="{F0AC0CF0-A78F-4EB4-896C-7F02197D6984}" type="presOf" srcId="{E25BBADC-1FF3-405B-8782-74C218998E00}" destId="{D43A131D-C4DC-49D6-96FC-87CB1EE813E7}" srcOrd="0" destOrd="1" presId="urn:microsoft.com/office/officeart/2008/layout/PictureStrips"/>
    <dgm:cxn modelId="{EE270EF3-4A89-416D-91F4-DBF5CD5FA599}" type="presParOf" srcId="{EF28A718-129D-4C26-8530-CBC597DEF6B7}" destId="{45A2E0DE-7F7E-4171-9507-CC2D160FE45E}" srcOrd="0" destOrd="0" presId="urn:microsoft.com/office/officeart/2008/layout/PictureStrips"/>
    <dgm:cxn modelId="{BC4F8968-8E6C-4A5F-AB34-DE28961609C2}" type="presParOf" srcId="{45A2E0DE-7F7E-4171-9507-CC2D160FE45E}" destId="{ED7DC7A2-3945-46BA-B01E-8F02E3073D6C}" srcOrd="0" destOrd="0" presId="urn:microsoft.com/office/officeart/2008/layout/PictureStrips"/>
    <dgm:cxn modelId="{2BB0F331-CDCD-4EE7-811F-5F4727AEA7E7}" type="presParOf" srcId="{45A2E0DE-7F7E-4171-9507-CC2D160FE45E}" destId="{4DAFBB5A-6426-45E7-8E60-91D81F9C04CB}" srcOrd="1" destOrd="0" presId="urn:microsoft.com/office/officeart/2008/layout/PictureStrips"/>
    <dgm:cxn modelId="{F38EA713-7EC2-49E6-B93D-AD7BBF740B70}" type="presParOf" srcId="{EF28A718-129D-4C26-8530-CBC597DEF6B7}" destId="{EE170C0C-3EB8-479D-8144-95DDDEEA30EC}" srcOrd="1" destOrd="0" presId="urn:microsoft.com/office/officeart/2008/layout/PictureStrips"/>
    <dgm:cxn modelId="{B6A4FD78-F559-4EFB-9FCF-A7109BB8BD75}" type="presParOf" srcId="{EF28A718-129D-4C26-8530-CBC597DEF6B7}" destId="{EEE1A743-65DE-4D5C-91F8-2BEFEED78DFF}" srcOrd="2" destOrd="0" presId="urn:microsoft.com/office/officeart/2008/layout/PictureStrips"/>
    <dgm:cxn modelId="{ED932FAD-0BC1-4BB5-AAC8-3E191F38834E}" type="presParOf" srcId="{EEE1A743-65DE-4D5C-91F8-2BEFEED78DFF}" destId="{7ED803CF-99D8-42A4-AF4A-7CC6983E191A}" srcOrd="0" destOrd="0" presId="urn:microsoft.com/office/officeart/2008/layout/PictureStrips"/>
    <dgm:cxn modelId="{48F0A351-0ED6-48C7-B307-F173FB626216}" type="presParOf" srcId="{EEE1A743-65DE-4D5C-91F8-2BEFEED78DFF}" destId="{777C46DD-DE6E-4216-87EA-6CCA39BC5F21}" srcOrd="1" destOrd="0" presId="urn:microsoft.com/office/officeart/2008/layout/PictureStrips"/>
    <dgm:cxn modelId="{75F0B51B-F8E2-4446-894A-6E4230BB7EA2}" type="presParOf" srcId="{EF28A718-129D-4C26-8530-CBC597DEF6B7}" destId="{F19172C7-E91D-412E-99FA-6A929C49DD61}" srcOrd="3" destOrd="0" presId="urn:microsoft.com/office/officeart/2008/layout/PictureStrips"/>
    <dgm:cxn modelId="{55F423C6-66C0-4463-9C53-31CACF8EC95D}" type="presParOf" srcId="{EF28A718-129D-4C26-8530-CBC597DEF6B7}" destId="{FB3BF84B-5704-4B5A-89D9-E5D89C089322}" srcOrd="4" destOrd="0" presId="urn:microsoft.com/office/officeart/2008/layout/PictureStrips"/>
    <dgm:cxn modelId="{83E6F352-F4F2-4D20-906B-2AC95F9F1DA2}" type="presParOf" srcId="{FB3BF84B-5704-4B5A-89D9-E5D89C089322}" destId="{0F08AE92-F812-4EE8-A412-CE65C4C81CA9}" srcOrd="0" destOrd="0" presId="urn:microsoft.com/office/officeart/2008/layout/PictureStrips"/>
    <dgm:cxn modelId="{DB14FEBC-2B15-4CAB-9A31-7D3502D09191}" type="presParOf" srcId="{FB3BF84B-5704-4B5A-89D9-E5D89C089322}" destId="{C0EC9D85-7052-42D4-9ECA-12C18AA9A530}" srcOrd="1" destOrd="0" presId="urn:microsoft.com/office/officeart/2008/layout/PictureStrips"/>
    <dgm:cxn modelId="{F1D8F8B9-B2AD-4C2F-B166-E761947AC352}" type="presParOf" srcId="{EF28A718-129D-4C26-8530-CBC597DEF6B7}" destId="{96A1AFF5-869D-4807-BB2B-437D5B8E1AE5}" srcOrd="5" destOrd="0" presId="urn:microsoft.com/office/officeart/2008/layout/PictureStrips"/>
    <dgm:cxn modelId="{C792057A-8DAA-4538-963B-7613B7A60880}" type="presParOf" srcId="{EF28A718-129D-4C26-8530-CBC597DEF6B7}" destId="{61E57536-6229-4FAE-8EA7-BEC131989883}" srcOrd="6" destOrd="0" presId="urn:microsoft.com/office/officeart/2008/layout/PictureStrips"/>
    <dgm:cxn modelId="{44D8AC71-C387-4ACC-82B9-BE2BB5CB66DE}" type="presParOf" srcId="{61E57536-6229-4FAE-8EA7-BEC131989883}" destId="{D43A131D-C4DC-49D6-96FC-87CB1EE813E7}" srcOrd="0" destOrd="0" presId="urn:microsoft.com/office/officeart/2008/layout/PictureStrips"/>
    <dgm:cxn modelId="{A3CF3096-8050-4152-9850-4E9D59E5BBCC}" type="presParOf" srcId="{61E57536-6229-4FAE-8EA7-BEC131989883}" destId="{11916E8B-19D2-461D-B410-66DB7E0AA93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D8E86-2451-43C6-88B1-195A8E4DD280}">
      <dsp:nvSpPr>
        <dsp:cNvPr id="0" name=""/>
        <dsp:cNvSpPr/>
      </dsp:nvSpPr>
      <dsp:spPr>
        <a:xfrm>
          <a:off x="2671" y="0"/>
          <a:ext cx="5465817" cy="469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dirty="0"/>
            <a:t>Directas</a:t>
          </a:r>
          <a:r>
            <a:rPr lang="es-AR" sz="2200" kern="1200" dirty="0"/>
            <a:t>: mediante percepción o captación directa de atributos observables.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200" b="1" kern="1200" dirty="0"/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b="1" kern="1200" dirty="0"/>
            <a:t>Indirectas: </a:t>
          </a:r>
          <a:r>
            <a:rPr lang="es-AR" sz="2200" kern="1200" dirty="0"/>
            <a:t>ocurre con conceptos que no tienen un referente empírico inmediato (</a:t>
          </a:r>
          <a:r>
            <a:rPr lang="es-AR" sz="2200" b="1" kern="1200" dirty="0"/>
            <a:t>constructos</a:t>
          </a:r>
          <a:r>
            <a:rPr lang="es-AR" sz="2200" kern="1200" dirty="0"/>
            <a:t>). Se deben buscar procedimientos que permitan una medición indirecta mediante manifestaciones externas, empíricas y observables (</a:t>
          </a:r>
          <a:r>
            <a:rPr lang="es-AR" sz="2200" b="1" kern="1200" dirty="0"/>
            <a:t>indicadores operacionales</a:t>
          </a:r>
          <a:r>
            <a:rPr lang="es-AR" sz="2200" kern="1200" dirty="0"/>
            <a:t>) </a:t>
          </a:r>
        </a:p>
      </dsp:txBody>
      <dsp:txXfrm>
        <a:off x="140112" y="137441"/>
        <a:ext cx="5190935" cy="4417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DC7A2-3945-46BA-B01E-8F02E3073D6C}">
      <dsp:nvSpPr>
        <dsp:cNvPr id="0" name=""/>
        <dsp:cNvSpPr/>
      </dsp:nvSpPr>
      <dsp:spPr>
        <a:xfrm>
          <a:off x="235636" y="1408709"/>
          <a:ext cx="5541704" cy="17317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94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/>
            <a:t>Objetividad:</a:t>
          </a:r>
          <a:endParaRPr lang="es-AR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/>
            <a:t>permite disminuir las conjeturas de la observación subjetiva y facilita la replicabilidad.</a:t>
          </a:r>
        </a:p>
      </dsp:txBody>
      <dsp:txXfrm>
        <a:off x="235636" y="1408709"/>
        <a:ext cx="5541704" cy="1731782"/>
      </dsp:txXfrm>
    </dsp:sp>
    <dsp:sp modelId="{4DAFBB5A-6426-45E7-8E60-91D81F9C04CB}">
      <dsp:nvSpPr>
        <dsp:cNvPr id="0" name=""/>
        <dsp:cNvSpPr/>
      </dsp:nvSpPr>
      <dsp:spPr>
        <a:xfrm>
          <a:off x="4731" y="1158563"/>
          <a:ext cx="1212247" cy="1818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803CF-99D8-42A4-AF4A-7CC6983E191A}">
      <dsp:nvSpPr>
        <dsp:cNvPr id="0" name=""/>
        <dsp:cNvSpPr/>
      </dsp:nvSpPr>
      <dsp:spPr>
        <a:xfrm>
          <a:off x="6323345" y="1408709"/>
          <a:ext cx="5541704" cy="17317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94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/>
            <a:t>Comunicación: </a:t>
          </a:r>
          <a:endParaRPr lang="es-AR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/>
            <a:t>al disponer de medidas estandarizadas se facilita la comunicación y precisión de los datos ya que pueden ser reportados con mayor detalle que los juicios personales</a:t>
          </a:r>
        </a:p>
      </dsp:txBody>
      <dsp:txXfrm>
        <a:off x="6323345" y="1408709"/>
        <a:ext cx="5541704" cy="1731782"/>
      </dsp:txXfrm>
    </dsp:sp>
    <dsp:sp modelId="{777C46DD-DE6E-4216-87EA-6CCA39BC5F21}">
      <dsp:nvSpPr>
        <dsp:cNvPr id="0" name=""/>
        <dsp:cNvSpPr/>
      </dsp:nvSpPr>
      <dsp:spPr>
        <a:xfrm>
          <a:off x="6092441" y="1158563"/>
          <a:ext cx="1212247" cy="181837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8AE92-F812-4EE8-A412-CE65C4C81CA9}">
      <dsp:nvSpPr>
        <dsp:cNvPr id="0" name=""/>
        <dsp:cNvSpPr/>
      </dsp:nvSpPr>
      <dsp:spPr>
        <a:xfrm>
          <a:off x="235636" y="3588831"/>
          <a:ext cx="5541704" cy="17317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94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/>
            <a:t>Matematización: </a:t>
          </a:r>
          <a:endParaRPr lang="es-AR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/>
            <a:t>La posibilidad de abstraer y representar mediante símbolos numéricos, permite realizar análisis lógico-matemáticos sobre los valores numéricos y obtener nueva información sobre los datos observados. </a:t>
          </a:r>
        </a:p>
      </dsp:txBody>
      <dsp:txXfrm>
        <a:off x="235636" y="3588831"/>
        <a:ext cx="5541704" cy="1731782"/>
      </dsp:txXfrm>
    </dsp:sp>
    <dsp:sp modelId="{C0EC9D85-7052-42D4-9ECA-12C18AA9A530}">
      <dsp:nvSpPr>
        <dsp:cNvPr id="0" name=""/>
        <dsp:cNvSpPr/>
      </dsp:nvSpPr>
      <dsp:spPr>
        <a:xfrm>
          <a:off x="4731" y="3338684"/>
          <a:ext cx="1212247" cy="1818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A131D-C4DC-49D6-96FC-87CB1EE813E7}">
      <dsp:nvSpPr>
        <dsp:cNvPr id="0" name=""/>
        <dsp:cNvSpPr/>
      </dsp:nvSpPr>
      <dsp:spPr>
        <a:xfrm>
          <a:off x="6323345" y="3588831"/>
          <a:ext cx="5541704" cy="17317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94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/>
            <a:t>Eficiencia: </a:t>
          </a:r>
          <a:endParaRPr lang="es-AR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/>
            <a:t>Si bien el desarrollo de un buen instrumento estandarizado demanda mucho tiempo y esfuerzo, las evaluaciones mediante pruebas estandarizadas son más económicas en tiempo y dinero que las evaluaciones subjetivas. </a:t>
          </a:r>
        </a:p>
      </dsp:txBody>
      <dsp:txXfrm>
        <a:off x="6323345" y="3588831"/>
        <a:ext cx="5541704" cy="1731782"/>
      </dsp:txXfrm>
    </dsp:sp>
    <dsp:sp modelId="{11916E8B-19D2-461D-B410-66DB7E0AA93B}">
      <dsp:nvSpPr>
        <dsp:cNvPr id="0" name=""/>
        <dsp:cNvSpPr/>
      </dsp:nvSpPr>
      <dsp:spPr>
        <a:xfrm>
          <a:off x="6092441" y="3338684"/>
          <a:ext cx="1212247" cy="181837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s-ES"/>
              <a:pPr/>
              <a:t>26/03/2021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s-ES"/>
              <a:pPr/>
              <a:t>26/03/2021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CC618-1612-4006-BA88-6FA1E4F99C2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38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CC618-1612-4006-BA88-6FA1E4F99C2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22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9866-50E1-ED44-8D8E-161585DE7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8DBD71-88DA-A54D-A841-C7E197520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22E3C-12DF-2540-9FE2-34CF6D1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7F0AA-98CF-434E-84CB-3644381F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753F8-CE41-5145-94A7-CEEE32B4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2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E6B4-F728-444C-A30E-80034E8D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60DD5-D708-B14D-BFE2-AF42DABC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59A7B-3924-4447-868D-A4CB7767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AD5B3-9B03-714A-95BD-7E04533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178F4-1EF3-D04A-BF12-05D60848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1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BCEF9A-1E45-D243-A414-E491A923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AD9CD2-380B-724F-8EBE-286AE5C2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5CCE-E9B1-D445-9168-1B0BC1C6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72246C-F7A7-5544-99C5-70737F16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E5F8C-AC6D-424A-9934-CBB1DF5D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3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42F6D-FCAF-164E-8363-D325849A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0F1A-9F75-4C46-82A3-0463761C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7FBF9-5E57-654E-B27E-F2543395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F6F7F-535C-1141-872B-A3BA31A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35464-1D7E-764E-8056-E33DC06B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4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AD695-CD99-0045-A14E-2528A058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863FE-8E1F-1B46-9064-E78A6F56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8CDED-83E6-D34F-BD32-37BFEA7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E1CA1-9043-A24E-BE1F-1AFD710B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44A75-BDED-C141-A928-40FB18E0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0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0DE93-0621-DC4E-B61C-5C13B731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B283F-5553-2A43-833A-D756ED83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1FAD2-FD7A-DA42-9638-E017216C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23131-8DD1-1044-83AF-6851CD9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86E12-47F7-7946-A732-0D153C44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ABC9A-982D-174D-AA97-1FC0327E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6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E436-B31F-D14C-9DFB-5DB4EF1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23CB9-9A60-DC45-852E-F8BEDD06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A5D7C-7D8C-7541-A161-9B423350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99313A-2AB7-C24C-85AE-B67AD1C55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F34D30-7F68-4249-9750-F5059822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5BC459-6761-2940-8781-2555BFB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CBDF81-B6CD-9F41-8918-65553B4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B891C-1937-954F-B36B-A6317AB4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0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89866-E908-C540-AE61-0CC6B6C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FE2C9B-06E8-EC4A-A1E3-C3B52176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2AFFE1-B94B-7A4C-B340-0A2B7858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6FB021-789F-9A4F-B414-00186D7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0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081C0A-C056-D142-AE45-5D228B3F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EC820-99FB-5E49-B524-2B678C00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C64AC-6400-DF49-A744-D7C30693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6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6B5F-61B5-9B4A-B9B0-5D8E954B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C86FE-924D-A34B-A0C9-9A25CEE7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EB7C69-3421-4A42-89FC-32870324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34AC1-1308-BF48-8192-783989E4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862ED8-1505-3D4E-B78A-053E7D8D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AF00F-1914-A844-B9EC-273158EC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8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35BF-D5D6-6748-BF1C-F1B05F95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C30036-72F2-C54F-9B7F-947FDF19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4BC3EA-FC0B-4F4B-B517-09281410D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3E9CF-4117-694E-9ECC-03576FA3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4E4FB-1153-F54A-976D-6C981C00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69B03-2640-9241-87CA-9594D729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26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93A7AB-479C-C548-B757-4DB1D075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25669-9C1B-A043-B346-113FEC76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5A710-1B2E-084E-BEED-7A0056E3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s-ES" smtClean="0"/>
              <a:pPr/>
              <a:t>26/03/2021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77B-AB52-6842-96AF-5FCB0E738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3FAFE-58C9-6D48-9AA7-B85093E4C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0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9145" y="1404245"/>
            <a:ext cx="9144000" cy="238760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noProof="1"/>
              <a:t>Psicoestadistica (B)</a:t>
            </a:r>
            <a:br>
              <a:rPr lang="es-ES" noProof="1"/>
            </a:br>
            <a:r>
              <a:rPr lang="es-ES" sz="3500" b="0" noProof="1"/>
              <a:t>Universidad Siglo 21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3485" y="3965456"/>
            <a:ext cx="8519886" cy="1655762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s-ES" sz="2600" noProof="1"/>
              <a:t>Dr. Mauricio Zalazar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noProof="1"/>
              <a:t>mauricio.zalazar@ues21.edu.ar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9" y="1404245"/>
            <a:ext cx="2489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 descr="Resultado de imagen para du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79" y="2242759"/>
            <a:ext cx="23971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contenido 1"/>
          <p:cNvSpPr txBox="1">
            <a:spLocks/>
          </p:cNvSpPr>
          <p:nvPr/>
        </p:nvSpPr>
        <p:spPr bwMode="auto">
          <a:xfrm>
            <a:off x="586317" y="2934608"/>
            <a:ext cx="791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3000" dirty="0"/>
              <a:t> He deseado besar a otra(s) persona(s) además de mi pareja</a:t>
            </a:r>
          </a:p>
        </p:txBody>
      </p:sp>
    </p:spTree>
    <p:extLst>
      <p:ext uri="{BB962C8B-B14F-4D97-AF65-F5344CB8AC3E}">
        <p14:creationId xmlns:p14="http://schemas.microsoft.com/office/powerpoint/2010/main" val="4000351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 descr="Resultado de imagen para du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79" y="2242759"/>
            <a:ext cx="23971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contenido 1"/>
          <p:cNvSpPr txBox="1">
            <a:spLocks/>
          </p:cNvSpPr>
          <p:nvPr/>
        </p:nvSpPr>
        <p:spPr bwMode="auto">
          <a:xfrm>
            <a:off x="634697" y="2878893"/>
            <a:ext cx="7918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3000" dirty="0"/>
              <a:t> He coqueteado con otra(s) persona(s) además de mi pareja</a:t>
            </a:r>
          </a:p>
        </p:txBody>
      </p:sp>
    </p:spTree>
    <p:extLst>
      <p:ext uri="{BB962C8B-B14F-4D97-AF65-F5344CB8AC3E}">
        <p14:creationId xmlns:p14="http://schemas.microsoft.com/office/powerpoint/2010/main" val="2713054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 descr="Resultado de imagen para du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79" y="2242759"/>
            <a:ext cx="23971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contenido 1"/>
          <p:cNvSpPr txBox="1">
            <a:spLocks/>
          </p:cNvSpPr>
          <p:nvPr/>
        </p:nvSpPr>
        <p:spPr bwMode="auto">
          <a:xfrm>
            <a:off x="189593" y="3014814"/>
            <a:ext cx="855284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3000" dirty="0"/>
              <a:t> He deseado abrazar apasionadamente a otra(s) persona(s) además de mi pareja</a:t>
            </a:r>
          </a:p>
        </p:txBody>
      </p:sp>
    </p:spTree>
    <p:extLst>
      <p:ext uri="{BB962C8B-B14F-4D97-AF65-F5344CB8AC3E}">
        <p14:creationId xmlns:p14="http://schemas.microsoft.com/office/powerpoint/2010/main" val="2577797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Marcador de contenido 1"/>
          <p:cNvSpPr>
            <a:spLocks noGrp="1"/>
          </p:cNvSpPr>
          <p:nvPr>
            <p:ph sz="half" idx="4294967295"/>
          </p:nvPr>
        </p:nvSpPr>
        <p:spPr>
          <a:xfrm>
            <a:off x="682171" y="1391557"/>
            <a:ext cx="6372225" cy="4598988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2100" dirty="0"/>
              <a:t>Implica la violación o trasgresión a un pacto implícito o explícito de exclusividad en la pareja (</a:t>
            </a:r>
            <a:r>
              <a:rPr lang="es-AR" altLang="es-AR" sz="2100" dirty="0">
                <a:solidFill>
                  <a:srgbClr val="FF0000"/>
                </a:solidFill>
              </a:rPr>
              <a:t>Pittman, 1989</a:t>
            </a:r>
            <a:r>
              <a:rPr lang="es-AR" altLang="es-AR" sz="2100" dirty="0"/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2100" dirty="0"/>
              <a:t>La conducta romántica y sexual que se da fuera de una relación convenida de pareja entre miembros casados o no y que cohabitan o no, y quienes tienen una expectativa de mantener una relación formal con exclusividad sexual en sus relaciones iniciales (</a:t>
            </a:r>
            <a:r>
              <a:rPr lang="es-AR" altLang="es-AR" sz="2100" dirty="0">
                <a:solidFill>
                  <a:srgbClr val="FF0000"/>
                </a:solidFill>
              </a:rPr>
              <a:t>Afifi, Falato &amp; Weiner, 2001</a:t>
            </a:r>
            <a:r>
              <a:rPr lang="es-AR" altLang="es-AR" sz="2100" dirty="0"/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2100" dirty="0"/>
              <a:t>Hecho de engañar al cónyuge, violando una cláusula del contrato inicial, pues la infidelidad tiene que ver con el sentido de propiedad que varía según la cultura (</a:t>
            </a:r>
            <a:r>
              <a:rPr lang="es-AR" altLang="es-AR" sz="2100" dirty="0">
                <a:solidFill>
                  <a:srgbClr val="FF0000"/>
                </a:solidFill>
              </a:rPr>
              <a:t>Williamson, 1977</a:t>
            </a:r>
            <a:r>
              <a:rPr lang="es-AR" altLang="es-AR" sz="2100" dirty="0"/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2100" dirty="0"/>
              <a:t>Infidelidad sexual ≠ Infidelidad emocional</a:t>
            </a:r>
          </a:p>
        </p:txBody>
      </p:sp>
      <p:sp>
        <p:nvSpPr>
          <p:cNvPr id="3" name="Flecha derecha 2"/>
          <p:cNvSpPr/>
          <p:nvPr/>
        </p:nvSpPr>
        <p:spPr>
          <a:xfrm>
            <a:off x="7484836" y="3365840"/>
            <a:ext cx="1322387" cy="627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8437" name="Marcador de texto 3"/>
          <p:cNvSpPr txBox="1">
            <a:spLocks/>
          </p:cNvSpPr>
          <p:nvPr/>
        </p:nvSpPr>
        <p:spPr bwMode="auto">
          <a:xfrm rot="-5400000">
            <a:off x="7086600" y="2827338"/>
            <a:ext cx="5764213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es-AR" altLang="es-AR" sz="5000" dirty="0"/>
              <a:t>Definición Teórica</a:t>
            </a:r>
          </a:p>
          <a:p>
            <a:pPr marL="0" indent="0" algn="ctr">
              <a:buNone/>
            </a:pPr>
            <a:endParaRPr lang="es-AR" altLang="es-AR" sz="3500" dirty="0"/>
          </a:p>
        </p:txBody>
      </p:sp>
    </p:spTree>
    <p:extLst>
      <p:ext uri="{BB962C8B-B14F-4D97-AF65-F5344CB8AC3E}">
        <p14:creationId xmlns:p14="http://schemas.microsoft.com/office/powerpoint/2010/main" val="11980121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Marcador de texto 3"/>
          <p:cNvSpPr txBox="1">
            <a:spLocks/>
          </p:cNvSpPr>
          <p:nvPr/>
        </p:nvSpPr>
        <p:spPr bwMode="auto">
          <a:xfrm>
            <a:off x="3533775" y="477838"/>
            <a:ext cx="5078413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es-AR" altLang="es-AR" sz="5000"/>
              <a:t>Conducta Infiel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17" y="3468324"/>
            <a:ext cx="5785149" cy="30044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02" y="1514475"/>
            <a:ext cx="5133702" cy="1800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6581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729468" y="1828800"/>
            <a:ext cx="5565227" cy="45117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AR" sz="2000" dirty="0"/>
              <a:t>Comparar una cantidad con su respectiva unidad, con el fin de averiguar cuántas veces la segunda está contenida en la primera (RAE). </a:t>
            </a:r>
          </a:p>
          <a:p>
            <a:pPr>
              <a:spcBef>
                <a:spcPts val="0"/>
              </a:spcBef>
            </a:pPr>
            <a:r>
              <a:rPr lang="es-AR" sz="2000" dirty="0"/>
              <a:t>La asignación de números a objetos o fenómenos, de acuerdo a ciertas reglas. </a:t>
            </a:r>
            <a:r>
              <a:rPr lang="es-AR" sz="2000" i="1" dirty="0"/>
              <a:t>Stevens</a:t>
            </a:r>
            <a:r>
              <a:rPr lang="es-AR" sz="2000" dirty="0"/>
              <a:t>.</a:t>
            </a:r>
          </a:p>
          <a:p>
            <a:pPr>
              <a:spcBef>
                <a:spcPts val="0"/>
              </a:spcBef>
            </a:pPr>
            <a:r>
              <a:rPr lang="es-AR" sz="2000" dirty="0"/>
              <a:t>Observación de propiedades cuantitativas, tales como frecuencias o concentraciones (Bunge y Ardila, 2002).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023328" y="1757686"/>
            <a:ext cx="4666594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AR" sz="2000" dirty="0"/>
              <a:t>¿Inteligencia?</a:t>
            </a:r>
          </a:p>
          <a:p>
            <a:pPr marL="228600" indent="-228600" algn="ctr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AR" sz="2000" dirty="0"/>
              <a:t>¿Motivación?</a:t>
            </a:r>
          </a:p>
          <a:p>
            <a:pPr marL="228600" indent="-228600" algn="ctr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AR" sz="2000" dirty="0"/>
              <a:t>¿Memoria?</a:t>
            </a:r>
          </a:p>
          <a:p>
            <a:pPr marL="228600" indent="-228600" algn="ctr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AR" sz="2000" dirty="0"/>
              <a:t>¿Autoeficacia?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57" y="4367089"/>
            <a:ext cx="3332928" cy="193253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1" y="3946801"/>
            <a:ext cx="3421671" cy="2098307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1D028BB-4D53-4079-87B7-085BB9B09A1B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Medición y… ¿psicología?</a:t>
            </a:r>
            <a:endParaRPr lang="es-AR" sz="28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DA417D1-74D0-473E-B95C-59CBAF39016A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4238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1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0747" y="2002749"/>
            <a:ext cx="5944964" cy="2726713"/>
          </a:xfrm>
        </p:spPr>
        <p:txBody>
          <a:bodyPr>
            <a:normAutofit fontScale="90000"/>
          </a:bodyPr>
          <a:lstStyle/>
          <a:p>
            <a:r>
              <a:rPr lang="es-AR" sz="8000" dirty="0">
                <a:solidFill>
                  <a:schemeClr val="tx2"/>
                </a:solidFill>
              </a:rPr>
              <a:t>¿Es posible medir en Psicología?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82C819-F2CA-49EE-BB18-9E17A587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5" y="787915"/>
            <a:ext cx="3113768" cy="47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3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69086"/>
              </p:ext>
            </p:extLst>
          </p:nvPr>
        </p:nvGraphicFramePr>
        <p:xfrm>
          <a:off x="910772" y="1442122"/>
          <a:ext cx="5471160" cy="469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ultado de imagen para sintomas de ansied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39" y="1060178"/>
            <a:ext cx="4775018" cy="50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72634FD-1312-4D11-918C-814BCB79B791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Medición directa vs. indirecta</a:t>
            </a:r>
            <a:endParaRPr lang="es-AR" sz="28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A1AE090-7DD9-44D5-BC71-960E1BCE689E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4857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44" y="1669363"/>
            <a:ext cx="6908075" cy="3519274"/>
          </a:xfrm>
        </p:spPr>
        <p:txBody>
          <a:bodyPr>
            <a:normAutofit/>
          </a:bodyPr>
          <a:lstStyle/>
          <a:p>
            <a:r>
              <a:rPr lang="es-AR" sz="8000" b="1" dirty="0">
                <a:solidFill>
                  <a:schemeClr val="tx2"/>
                </a:solidFill>
              </a:rPr>
              <a:t>¿Vale la pena medir atributos psicológicos?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60A4CD-20AA-451D-B25B-0222F1C6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19" y="1113935"/>
            <a:ext cx="2993420" cy="44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933294"/>
              </p:ext>
            </p:extLst>
          </p:nvPr>
        </p:nvGraphicFramePr>
        <p:xfrm>
          <a:off x="209490" y="378823"/>
          <a:ext cx="11869782" cy="6479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4207236-3BCE-43A9-B73F-528135F473C0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Ventajas de medir</a:t>
            </a:r>
            <a:endParaRPr lang="es-AR" sz="28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ADF14B-0174-49EB-9CB6-4DD6AA690C75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33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979" y="2694302"/>
            <a:ext cx="6438290" cy="19440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Licenciado y Doctor en Psicología, Maestrando en Neurociencias</a:t>
            </a:r>
          </a:p>
          <a:p>
            <a:pPr algn="just"/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Docente e investigador</a:t>
            </a:r>
          </a:p>
          <a:p>
            <a:pPr algn="just"/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Psicoterapeuta Clínico (Cognitivo Conductual, </a:t>
            </a:r>
            <a:r>
              <a:rPr lang="es-A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MP</a:t>
            </a: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: 12065).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9A1350-54F7-45AE-9713-14895DFF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34" y="1753833"/>
            <a:ext cx="2650292" cy="2653058"/>
          </a:xfrm>
          <a:prstGeom prst="ellipse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03DCE38-8573-461F-B72A-90A14A58FEE4}"/>
              </a:ext>
            </a:extLst>
          </p:cNvPr>
          <p:cNvSpPr txBox="1">
            <a:spLocks/>
          </p:cNvSpPr>
          <p:nvPr/>
        </p:nvSpPr>
        <p:spPr>
          <a:xfrm>
            <a:off x="1336555" y="1827994"/>
            <a:ext cx="6438290" cy="97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600" dirty="0">
                <a:latin typeface="Calibri" panose="020F0502020204030204" pitchFamily="34" charset="0"/>
                <a:cs typeface="Calibri" panose="020F0502020204030204" pitchFamily="34" charset="0"/>
              </a:rPr>
              <a:t>así es Brad Pitt, yo soy su profesor Mauricio (es lo que hay).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1124B25-C0FF-4300-8C9F-A8E67E1DC1E1}"/>
              </a:ext>
            </a:extLst>
          </p:cNvPr>
          <p:cNvSpPr txBox="1">
            <a:spLocks/>
          </p:cNvSpPr>
          <p:nvPr/>
        </p:nvSpPr>
        <p:spPr>
          <a:xfrm>
            <a:off x="1228979" y="1440876"/>
            <a:ext cx="6438290" cy="91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sz="2600" dirty="0">
                <a:latin typeface="Calibri" panose="020F0502020204030204" pitchFamily="34" charset="0"/>
                <a:cs typeface="Calibri" panose="020F0502020204030204" pitchFamily="34" charset="0"/>
              </a:rPr>
              <a:t>Elegante, sofisticado, adinerado, y exitoso…</a:t>
            </a:r>
          </a:p>
        </p:txBody>
      </p:sp>
    </p:spTree>
    <p:extLst>
      <p:ext uri="{BB962C8B-B14F-4D97-AF65-F5344CB8AC3E}">
        <p14:creationId xmlns:p14="http://schemas.microsoft.com/office/powerpoint/2010/main" val="40498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1053" y="1530609"/>
            <a:ext cx="5677582" cy="4203235"/>
          </a:xfrm>
        </p:spPr>
        <p:txBody>
          <a:bodyPr>
            <a:normAutofit lnSpcReduction="10000"/>
          </a:bodyPr>
          <a:lstStyle/>
          <a:p>
            <a:pPr algn="just"/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Viernes (</a:t>
            </a:r>
            <a:r>
              <a:rPr lang="es-AR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a 15 </a:t>
            </a:r>
            <a:r>
              <a:rPr lang="es-AR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s-AR" sz="2800" dirty="0">
                <a:latin typeface="Calibri" panose="020F0502020204030204" pitchFamily="34" charset="0"/>
                <a:cs typeface="Calibri" panose="020F0502020204030204" pitchFamily="34" charset="0"/>
              </a:rPr>
              <a:t>¿Asistencia?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Nota de Proceso: compuesta por 3 de 4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TPs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aprobados con calificación de 5 o más + 3 de 4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aprobadas con nota de 5 o más + actividad práctica propuesta por el docente con una calificación de 5 o más.</a:t>
            </a:r>
          </a:p>
          <a:p>
            <a:pPr algn="just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Parciales: 2 parciales aprobados con nota 5 o más</a:t>
            </a:r>
            <a:endParaRPr lang="es-A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Resultado de imagen para Hide the Pain Har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60" y="1327383"/>
            <a:ext cx="4203233" cy="420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E8DCE77-2C37-409E-AF26-79F4C7A1295E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Cursado</a:t>
            </a:r>
            <a:endParaRPr lang="es-AR" sz="2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8A7E3CB-879E-4FA1-9DE1-7E686A33550B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198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4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694926" y="1428749"/>
            <a:ext cx="6752188" cy="4269007"/>
          </a:xfrm>
        </p:spPr>
        <p:txBody>
          <a:bodyPr>
            <a:noAutofit/>
          </a:bodyPr>
          <a:lstStyle/>
          <a:p>
            <a:pPr algn="l"/>
            <a:r>
              <a:rPr lang="es-ES" sz="1600" b="1" i="0" dirty="0">
                <a:solidFill>
                  <a:srgbClr val="333333"/>
                </a:solidFill>
                <a:effectLst/>
              </a:rPr>
              <a:t>Módulo 1: Fundamentos epistemológicos y metodológicos de la medición en el comportamiento humano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1.1. La Problemática de la Medición en Psicología. Concepto de Medición. Los símbolos numéricos y su empleo en la medición. Variables y Niveles de Medición. Escalas Nominales. Escalas Ordinales. Escalas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Intervalares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Escalas proporcionales.</a:t>
            </a:r>
          </a:p>
          <a:p>
            <a:pPr marL="0" indent="0" algn="l"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1.2. El uso de estadística en Psicología. Áreas de la Estadística.</a:t>
            </a:r>
          </a:p>
          <a:p>
            <a:pPr marL="0" indent="0" algn="l"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1.3. Estadística descriptiva e Inferencial en psicología: Ejemplos y Aplicaciones.</a:t>
            </a:r>
          </a:p>
          <a:p>
            <a:pPr marL="0" indent="0" algn="l">
              <a:buNone/>
            </a:pP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33333"/>
                </a:solidFill>
                <a:effectLst/>
              </a:rPr>
              <a:t>Módulo 2: Estadística descriptiva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s-ES" sz="1600" b="0" i="0" dirty="0">
                <a:solidFill>
                  <a:srgbClr val="333333"/>
                </a:solidFill>
                <a:effectLst/>
              </a:rPr>
              <a:t>2.1. Organización de Datos: Análisis de Frecuencia y Representaciones Gráficas. Expresión Resumida de la Información. Medidas de Posición. Medidas de Dispersión. Medidas de Distribución. Relaciones entre variables: coeficientes de asociación y correlación.</a:t>
            </a:r>
          </a:p>
          <a:p>
            <a:pPr algn="l"/>
            <a:r>
              <a:rPr lang="es-ES" sz="1600" b="0" i="0" dirty="0">
                <a:solidFill>
                  <a:srgbClr val="333333"/>
                </a:solidFill>
                <a:effectLst/>
              </a:rPr>
              <a:t>2.2. Aplicaciones con Software Estadístico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" y="1428749"/>
            <a:ext cx="3487751" cy="426900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75550FC-732E-418D-9B16-856825DB463C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Contenidos</a:t>
            </a:r>
            <a:endParaRPr lang="es-AR" sz="28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7D58C07-4534-4A41-AC0C-FE48568B5A7A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247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643835" y="1717524"/>
            <a:ext cx="6617797" cy="3923695"/>
          </a:xfrm>
        </p:spPr>
        <p:txBody>
          <a:bodyPr>
            <a:noAutofit/>
          </a:bodyPr>
          <a:lstStyle/>
          <a:p>
            <a:pPr algn="just"/>
            <a:r>
              <a:rPr lang="es-ES" sz="1600" b="1" dirty="0">
                <a:latin typeface="Calibri" panose="020F0502020204030204" pitchFamily="34" charset="0"/>
              </a:rPr>
              <a:t>Módulo 3: Estadística inferencial</a:t>
            </a:r>
          </a:p>
          <a:p>
            <a:pPr marL="0" indent="0" algn="just">
              <a:buNone/>
            </a:pPr>
            <a:r>
              <a:rPr lang="es-ES" sz="1600" dirty="0">
                <a:latin typeface="Calibri" panose="020F0502020204030204" pitchFamily="34" charset="0"/>
              </a:rPr>
              <a:t>3.1. Bases Probabilísticas para la inferencia estadística. Técnicas de Muestreo. Estimación de Parámetros. Prueba de hipótesis. Comparación entre Grupos. Comparación entre dos grupos: prueba T para muestras independientes y relacionadas. Comparación para más de dos grupos: Análisis de Varianza. Estadística paramétrica y no paramétrica.</a:t>
            </a:r>
          </a:p>
          <a:p>
            <a:pPr marL="0" indent="0" algn="just">
              <a:buNone/>
            </a:pPr>
            <a:endParaRPr lang="es-ES" sz="1600" dirty="0">
              <a:latin typeface="Calibri" panose="020F0502020204030204" pitchFamily="34" charset="0"/>
            </a:endParaRPr>
          </a:p>
          <a:p>
            <a:pPr algn="just"/>
            <a:r>
              <a:rPr lang="es-ES" sz="1600" b="1" dirty="0">
                <a:latin typeface="Calibri" panose="020F0502020204030204" pitchFamily="34" charset="0"/>
              </a:rPr>
              <a:t>Módulo 4: Aplicaciones estadísticas</a:t>
            </a:r>
          </a:p>
          <a:p>
            <a:pPr marL="0" indent="0" algn="just">
              <a:buNone/>
            </a:pPr>
            <a:r>
              <a:rPr lang="es-ES" sz="1600" dirty="0">
                <a:latin typeface="Calibri" panose="020F0502020204030204" pitchFamily="34" charset="0"/>
              </a:rPr>
              <a:t>4.1. Aplicaciones con Software Estadístico</a:t>
            </a:r>
            <a:endParaRPr lang="es-AR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" y="1428749"/>
            <a:ext cx="3487751" cy="426900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75550FC-732E-418D-9B16-856825DB463C}"/>
              </a:ext>
            </a:extLst>
          </p:cNvPr>
          <p:cNvSpPr txBox="1">
            <a:spLocks/>
          </p:cNvSpPr>
          <p:nvPr/>
        </p:nvSpPr>
        <p:spPr>
          <a:xfrm>
            <a:off x="483065" y="645459"/>
            <a:ext cx="8690273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s-ES" sz="2800" dirty="0"/>
              <a:t>Contenidos</a:t>
            </a:r>
            <a:endParaRPr lang="es-AR" sz="28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7D58C07-4534-4A41-AC0C-FE48568B5A7A}"/>
              </a:ext>
            </a:extLst>
          </p:cNvPr>
          <p:cNvCxnSpPr>
            <a:cxnSpLocks/>
          </p:cNvCxnSpPr>
          <p:nvPr/>
        </p:nvCxnSpPr>
        <p:spPr>
          <a:xfrm>
            <a:off x="0" y="1129553"/>
            <a:ext cx="247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86" y="1451429"/>
            <a:ext cx="4677229" cy="110308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ES" sz="3600" b="1" dirty="0"/>
              <a:t>¿Es posible realizar mediciones?</a:t>
            </a:r>
            <a:br>
              <a:rPr lang="es-ES" sz="3600" b="1" dirty="0"/>
            </a:br>
            <a:endParaRPr lang="es-ES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A4BA71-4940-4D46-92F9-7DB633B1D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" r="3347"/>
          <a:stretch/>
        </p:blipFill>
        <p:spPr>
          <a:xfrm>
            <a:off x="5152571" y="1763598"/>
            <a:ext cx="6003870" cy="3642973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7211BE84-D0E0-564C-B910-B660D20050AD}"/>
              </a:ext>
            </a:extLst>
          </p:cNvPr>
          <p:cNvSpPr txBox="1">
            <a:spLocks/>
          </p:cNvSpPr>
          <p:nvPr/>
        </p:nvSpPr>
        <p:spPr>
          <a:xfrm>
            <a:off x="518885" y="2569030"/>
            <a:ext cx="4677229" cy="1632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§"/>
            </a:pPr>
            <a:r>
              <a:rPr lang="es-ES" sz="3200" b="1" dirty="0"/>
              <a:t>¿Para qué las realizamos?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5B4A8E1-18DD-4640-865F-ACD7D60E91A4}"/>
              </a:ext>
            </a:extLst>
          </p:cNvPr>
          <p:cNvSpPr txBox="1">
            <a:spLocks/>
          </p:cNvSpPr>
          <p:nvPr/>
        </p:nvSpPr>
        <p:spPr>
          <a:xfrm>
            <a:off x="518884" y="4296229"/>
            <a:ext cx="4677229" cy="129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§"/>
            </a:pPr>
            <a:r>
              <a:rPr lang="es-ES" sz="3200" b="1" dirty="0"/>
              <a:t>¿Son exactas?</a:t>
            </a:r>
          </a:p>
        </p:txBody>
      </p:sp>
    </p:spTree>
    <p:extLst>
      <p:ext uri="{BB962C8B-B14F-4D97-AF65-F5344CB8AC3E}">
        <p14:creationId xmlns:p14="http://schemas.microsoft.com/office/powerpoint/2010/main" val="30656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texto 3"/>
          <p:cNvSpPr txBox="1">
            <a:spLocks/>
          </p:cNvSpPr>
          <p:nvPr/>
        </p:nvSpPr>
        <p:spPr bwMode="auto">
          <a:xfrm>
            <a:off x="1824038" y="3051175"/>
            <a:ext cx="3200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es-AR" altLang="es-AR" sz="5000"/>
              <a:t>Infidelidad</a:t>
            </a:r>
          </a:p>
        </p:txBody>
      </p:sp>
      <p:pic>
        <p:nvPicPr>
          <p:cNvPr id="16387" name="Picture 4" descr="Resultado de imagen para infidelidad cuer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4843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6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 txBox="1">
            <a:spLocks/>
          </p:cNvSpPr>
          <p:nvPr/>
        </p:nvSpPr>
        <p:spPr bwMode="auto">
          <a:xfrm>
            <a:off x="754743" y="2971725"/>
            <a:ext cx="77263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3000" dirty="0"/>
              <a:t> He tenido sexo con otra(s) persona(s) además de mi pareja</a:t>
            </a:r>
          </a:p>
        </p:txBody>
      </p:sp>
      <p:pic>
        <p:nvPicPr>
          <p:cNvPr id="17411" name="Picture 2" descr="Resultado de imagen para du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79" y="2242759"/>
            <a:ext cx="23971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153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 descr="Resultado de imagen para du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79" y="2242759"/>
            <a:ext cx="23971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contenido 1"/>
          <p:cNvSpPr txBox="1">
            <a:spLocks/>
          </p:cNvSpPr>
          <p:nvPr/>
        </p:nvSpPr>
        <p:spPr bwMode="auto">
          <a:xfrm>
            <a:off x="1070127" y="3071813"/>
            <a:ext cx="79184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265113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44767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593725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776288" indent="-1365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12334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16906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21478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2605088" indent="-136525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s-AR" altLang="es-AR" sz="3000" dirty="0"/>
              <a:t> He tenido aventuras amorosas</a:t>
            </a:r>
          </a:p>
        </p:txBody>
      </p:sp>
    </p:spTree>
    <p:extLst>
      <p:ext uri="{BB962C8B-B14F-4D97-AF65-F5344CB8AC3E}">
        <p14:creationId xmlns:p14="http://schemas.microsoft.com/office/powerpoint/2010/main" val="135046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802</Words>
  <Application>Microsoft Office PowerPoint</Application>
  <PresentationFormat>Panorámica</PresentationFormat>
  <Paragraphs>68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Wingdings</vt:lpstr>
      <vt:lpstr>Tema de Office</vt:lpstr>
      <vt:lpstr>Psicoestadistica (B) Universidad Siglo 21</vt:lpstr>
      <vt:lpstr>Presentación de PowerPoint</vt:lpstr>
      <vt:lpstr>Presentación de PowerPoint</vt:lpstr>
      <vt:lpstr>Presentación de PowerPoint</vt:lpstr>
      <vt:lpstr>Presentación de PowerPoint</vt:lpstr>
      <vt:lpstr>¿Es posible realizar mediciones?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¿Es posible medir en Psicología?</vt:lpstr>
      <vt:lpstr>Presentación de PowerPoint</vt:lpstr>
      <vt:lpstr>¿Vale la pena medir atributos psicológicos?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2013-08-22T19:08:00Z</dcterms:created>
  <dcterms:modified xsi:type="dcterms:W3CDTF">2021-03-26T12:13:01Z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