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7"/>
  </p:notesMasterIdLst>
  <p:handoutMasterIdLst>
    <p:handoutMasterId r:id="rId28"/>
  </p:handoutMasterIdLst>
  <p:sldIdLst>
    <p:sldId id="331" r:id="rId3"/>
    <p:sldId id="328" r:id="rId4"/>
    <p:sldId id="424" r:id="rId5"/>
    <p:sldId id="412" r:id="rId6"/>
    <p:sldId id="257" r:id="rId7"/>
    <p:sldId id="418" r:id="rId8"/>
    <p:sldId id="419" r:id="rId9"/>
    <p:sldId id="420" r:id="rId10"/>
    <p:sldId id="421" r:id="rId11"/>
    <p:sldId id="423" r:id="rId12"/>
    <p:sldId id="425" r:id="rId13"/>
    <p:sldId id="427" r:id="rId14"/>
    <p:sldId id="426" r:id="rId15"/>
    <p:sldId id="267" r:id="rId16"/>
    <p:sldId id="268" r:id="rId17"/>
    <p:sldId id="293" r:id="rId18"/>
    <p:sldId id="326" r:id="rId19"/>
    <p:sldId id="269" r:id="rId20"/>
    <p:sldId id="300" r:id="rId21"/>
    <p:sldId id="415" r:id="rId22"/>
    <p:sldId id="270" r:id="rId23"/>
    <p:sldId id="428" r:id="rId24"/>
    <p:sldId id="297" r:id="rId25"/>
    <p:sldId id="298" r:id="rId2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3" autoAdjust="0"/>
    <p:restoredTop sz="92857" autoAdjust="0"/>
  </p:normalViewPr>
  <p:slideViewPr>
    <p:cSldViewPr snapToGrid="0">
      <p:cViewPr varScale="1">
        <p:scale>
          <a:sx n="79" d="100"/>
          <a:sy n="79" d="100"/>
        </p:scale>
        <p:origin x="552" y="29"/>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s-ES"/>
              <a:pPr/>
              <a:t>09/04/2021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pPr/>
              <a:t>‹Nº›</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s-ES"/>
              <a:pPr/>
              <a:t>09/04/2021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pPr/>
              <a:t>‹Nº›</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Tipo</a:t>
            </a:r>
            <a:r>
              <a:rPr lang="es-AR" baseline="0" dirty="0"/>
              <a:t> de carrera estudias:</a:t>
            </a:r>
          </a:p>
          <a:p>
            <a:r>
              <a:rPr lang="es-AR" baseline="0" dirty="0"/>
              <a:t>Psicología</a:t>
            </a:r>
          </a:p>
          <a:p>
            <a:r>
              <a:rPr lang="es-AR" baseline="0" dirty="0"/>
              <a:t>Medicina</a:t>
            </a:r>
          </a:p>
          <a:p>
            <a:r>
              <a:rPr lang="es-AR" baseline="0" dirty="0"/>
              <a:t>Publicidad </a:t>
            </a:r>
          </a:p>
          <a:p>
            <a:r>
              <a:rPr lang="es-AR" baseline="0" dirty="0"/>
              <a:t>RRHH</a:t>
            </a:r>
          </a:p>
          <a:p>
            <a:r>
              <a:rPr lang="es-AR" baseline="0" dirty="0"/>
              <a:t>Abogacía</a:t>
            </a:r>
          </a:p>
          <a:p>
            <a:r>
              <a:rPr lang="es-AR" baseline="0" dirty="0"/>
              <a:t>Otros:……….</a:t>
            </a:r>
            <a:endParaRPr lang="en-US" dirty="0"/>
          </a:p>
        </p:txBody>
      </p:sp>
      <p:sp>
        <p:nvSpPr>
          <p:cNvPr id="4" name="3 Marcador de número de diapositiva"/>
          <p:cNvSpPr>
            <a:spLocks noGrp="1"/>
          </p:cNvSpPr>
          <p:nvPr>
            <p:ph type="sldNum" sz="quarter" idx="10"/>
          </p:nvPr>
        </p:nvSpPr>
        <p:spPr/>
        <p:txBody>
          <a:bodyPr/>
          <a:lstStyle/>
          <a:p>
            <a:fld id="{5907EE7F-073B-4041-AE93-6CD5861F0ABE}" type="slidenum">
              <a:rPr lang="es-AR" smtClean="0"/>
              <a:t>14</a:t>
            </a:fld>
            <a:endParaRPr lang="es-AR"/>
          </a:p>
        </p:txBody>
      </p:sp>
    </p:spTree>
    <p:extLst>
      <p:ext uri="{BB962C8B-B14F-4D97-AF65-F5344CB8AC3E}">
        <p14:creationId xmlns:p14="http://schemas.microsoft.com/office/powerpoint/2010/main" val="19838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5907EE7F-073B-4041-AE93-6CD5861F0ABE}" type="slidenum">
              <a:rPr lang="es-AR" smtClean="0"/>
              <a:t>16</a:t>
            </a:fld>
            <a:endParaRPr lang="es-AR"/>
          </a:p>
        </p:txBody>
      </p:sp>
    </p:spTree>
    <p:extLst>
      <p:ext uri="{BB962C8B-B14F-4D97-AF65-F5344CB8AC3E}">
        <p14:creationId xmlns:p14="http://schemas.microsoft.com/office/powerpoint/2010/main" val="360392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59866-50E1-ED44-8D8E-161585DE71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E8DBD71-88DA-A54D-A841-C7E19752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4622E3C-12DF-2540-9FE2-34CF6D1B3BE7}"/>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B187F0AA-98CF-434E-84CB-3644381FC59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33753F8-CE41-5145-94A7-CEEE32B43562}"/>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204025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1E6B4-F728-444C-A30E-80034E8D092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6260DD5-D708-B14D-BFE2-AF42DABCB65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D459A7B-3924-4447-868D-A4CB77678CCE}"/>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2F6AD5B3-9B03-714A-95BD-7E04533CFDC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FE178F4-1EF3-D04A-BF12-05D60848A398}"/>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423318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BCEF9A-1E45-D243-A414-E491A92317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BAD9CD2-380B-724F-8EBE-286AE5C2DAE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8265CCE-E9B1-D445-9168-1B0BC1C6CE31}"/>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1872246C-F7A7-5544-99C5-70737F1607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6E5F8C-AC6D-424A-9934-CBB1DF5DCF39}"/>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5730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42F6D-FCAF-164E-8363-D325849A517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F760F1A-9F75-4C46-82A3-0463761C24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887FBF9-5E57-654E-B27E-F2543395512B}"/>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598F6F7F-535C-1141-872B-A3BA31ACE3C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C35464-1D7E-764E-8056-E33DC06B8C38}"/>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116413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AD695-CD99-0045-A14E-2528A058F28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6A863FE-8E1F-1B46-9064-E78A6F56C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CE8CDED-83E6-D34F-BD32-37BFEA722349}"/>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CE9E1CA1-9043-A24E-BE1F-1AFD710B991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9244A75-BDED-C141-A928-40FB18E035D2}"/>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9920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0DE93-0621-DC4E-B61C-5C13B73143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1DB283F-5553-2A43-833A-D756ED83E5D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FF1FAD2-FD7A-DA42-9638-E017216CA7D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8623131-8DD1-1044-83AF-6851CD930136}"/>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6" name="Marcador de pie de página 5">
            <a:extLst>
              <a:ext uri="{FF2B5EF4-FFF2-40B4-BE49-F238E27FC236}">
                <a16:creationId xmlns:a16="http://schemas.microsoft.com/office/drawing/2014/main" id="{39486E12-47F7-7946-A732-0D153C4482F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4DABC9A-982D-174D-AA97-1FC0327E524D}"/>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326362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1E436-B31F-D14C-9DFB-5DB4EF14C4F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5923CB9-9A60-DC45-852E-F8BEDD060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AA5D7C-7D8C-7541-A161-9B423350B62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4799313A-2AB7-C24C-85AE-B67AD1C55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2F34D30-7F68-4249-9750-F505982279F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D5BC459-6761-2940-8781-2555BFBE8081}"/>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8" name="Marcador de pie de página 7">
            <a:extLst>
              <a:ext uri="{FF2B5EF4-FFF2-40B4-BE49-F238E27FC236}">
                <a16:creationId xmlns:a16="http://schemas.microsoft.com/office/drawing/2014/main" id="{1DCBDF81-B6CD-9F41-8918-65553B49ABB1}"/>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49B891C-1937-954F-B36B-A6317AB4045C}"/>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5690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89866-E908-C540-AE61-0CC6B6C5B0E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4FE2C9B-06E8-EC4A-A1E3-C3B52176BD90}"/>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4" name="Marcador de pie de página 3">
            <a:extLst>
              <a:ext uri="{FF2B5EF4-FFF2-40B4-BE49-F238E27FC236}">
                <a16:creationId xmlns:a16="http://schemas.microsoft.com/office/drawing/2014/main" id="{9A2AFFE1-B94B-7A4C-B340-0A2B7858BB3D}"/>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36FB021-789F-9A4F-B414-00186D7776B8}"/>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38840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081C0A-C056-D142-AE45-5D228B3F6013}"/>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3" name="Marcador de pie de página 2">
            <a:extLst>
              <a:ext uri="{FF2B5EF4-FFF2-40B4-BE49-F238E27FC236}">
                <a16:creationId xmlns:a16="http://schemas.microsoft.com/office/drawing/2014/main" id="{7C8EC820-99FB-5E49-B524-2B678C0040C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15C64AC-6400-DF49-A744-D7C306939020}"/>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47169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26B5F-61B5-9B4A-B9B0-5D8E954BB4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DDC86FE-924D-A34B-A0C9-9A25CEE74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DEB7C69-3421-4A42-89FC-32870324B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C34AC1-1308-BF48-8192-783989E49977}"/>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6" name="Marcador de pie de página 5">
            <a:extLst>
              <a:ext uri="{FF2B5EF4-FFF2-40B4-BE49-F238E27FC236}">
                <a16:creationId xmlns:a16="http://schemas.microsoft.com/office/drawing/2014/main" id="{B4862ED8-1505-3D4E-B78A-053E7D8D615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02AF00F-1914-A844-B9EC-273158EC771A}"/>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205184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335BF-D5D6-6748-BF1C-F1B05F9545D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FC30036-72F2-C54F-9B7F-947FDF199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B4BC3EA-FC0B-4F4B-B517-09281410D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13E9CF-4117-694E-9ECC-03576FA3CE72}"/>
              </a:ext>
            </a:extLst>
          </p:cNvPr>
          <p:cNvSpPr>
            <a:spLocks noGrp="1"/>
          </p:cNvSpPr>
          <p:nvPr>
            <p:ph type="dt" sz="half" idx="10"/>
          </p:nvPr>
        </p:nvSpPr>
        <p:spPr/>
        <p:txBody>
          <a:bodyPr/>
          <a:lstStyle/>
          <a:p>
            <a:fld id="{2CCFE9AC-F15C-4FA0-A6F1-298829FA691D}" type="datetimeFigureOut">
              <a:rPr lang="es-ES" smtClean="0"/>
              <a:pPr/>
              <a:t>09/04/2021</a:t>
            </a:fld>
            <a:endParaRPr lang="es-ES"/>
          </a:p>
        </p:txBody>
      </p:sp>
      <p:sp>
        <p:nvSpPr>
          <p:cNvPr id="6" name="Marcador de pie de página 5">
            <a:extLst>
              <a:ext uri="{FF2B5EF4-FFF2-40B4-BE49-F238E27FC236}">
                <a16:creationId xmlns:a16="http://schemas.microsoft.com/office/drawing/2014/main" id="{D1F4E4FB-1153-F54A-976D-6C981C004F2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5D69B03-2640-9241-87CA-9594D7295AD0}"/>
              </a:ext>
            </a:extLst>
          </p:cNvPr>
          <p:cNvSpPr>
            <a:spLocks noGrp="1"/>
          </p:cNvSpPr>
          <p:nvPr>
            <p:ph type="sldNum" sz="quarter" idx="12"/>
          </p:nvPr>
        </p:nvSpPr>
        <p:spPr/>
        <p:txBody>
          <a:bodyPr/>
          <a:lstStyle/>
          <a:p>
            <a:fld id="{BD266BE7-899D-4075-917F-DBDE33B6B692}" type="slidenum">
              <a:rPr lang="es-AR" smtClean="0"/>
              <a:pPr/>
              <a:t>‹Nº›</a:t>
            </a:fld>
            <a:endParaRPr lang="es-AR"/>
          </a:p>
        </p:txBody>
      </p:sp>
    </p:spTree>
    <p:extLst>
      <p:ext uri="{BB962C8B-B14F-4D97-AF65-F5344CB8AC3E}">
        <p14:creationId xmlns:p14="http://schemas.microsoft.com/office/powerpoint/2010/main" val="272260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93A7AB-479C-C548-B757-4DB1D0757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4D25669-9C1B-A043-B346-113FEC765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915A710-1B2E-084E-BEED-7A0056E3B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FE9AC-F15C-4FA0-A6F1-298829FA691D}" type="datetimeFigureOut">
              <a:rPr lang="es-ES" smtClean="0"/>
              <a:pPr/>
              <a:t>09/04/2021</a:t>
            </a:fld>
            <a:endParaRPr lang="es-ES"/>
          </a:p>
        </p:txBody>
      </p:sp>
      <p:sp>
        <p:nvSpPr>
          <p:cNvPr id="5" name="Marcador de pie de página 4">
            <a:extLst>
              <a:ext uri="{FF2B5EF4-FFF2-40B4-BE49-F238E27FC236}">
                <a16:creationId xmlns:a16="http://schemas.microsoft.com/office/drawing/2014/main" id="{3B64677B-AB52-6842-96AF-5FCB0E738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B93FAFE-58C9-6D48-9AA7-B85093E4C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66BE7-899D-4075-917F-DBDE33B6B692}" type="slidenum">
              <a:rPr lang="es-AR" smtClean="0"/>
              <a:pPr/>
              <a:t>‹Nº›</a:t>
            </a:fld>
            <a:endParaRPr lang="es-AR"/>
          </a:p>
        </p:txBody>
      </p:sp>
    </p:spTree>
    <p:extLst>
      <p:ext uri="{BB962C8B-B14F-4D97-AF65-F5344CB8AC3E}">
        <p14:creationId xmlns:p14="http://schemas.microsoft.com/office/powerpoint/2010/main" val="1216063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99145" y="1404245"/>
            <a:ext cx="9144000" cy="2387600"/>
          </a:xfrm>
        </p:spPr>
        <p:txBody>
          <a:bodyPr>
            <a:normAutofit/>
          </a:bodyPr>
          <a:lstStyle/>
          <a:p>
            <a:pPr algn="l" defTabSz="914400">
              <a:lnSpc>
                <a:spcPct val="90000"/>
              </a:lnSpc>
              <a:spcBef>
                <a:spcPts val="0"/>
              </a:spcBef>
              <a:buNone/>
            </a:pPr>
            <a:r>
              <a:rPr lang="es-ES" noProof="1"/>
              <a:t>Psicoestadistica (B)</a:t>
            </a:r>
            <a:br>
              <a:rPr lang="es-ES" noProof="1"/>
            </a:br>
            <a:r>
              <a:rPr lang="es-ES" sz="3500" b="0" noProof="1"/>
              <a:t>Universidad Siglo 21</a:t>
            </a:r>
          </a:p>
        </p:txBody>
      </p:sp>
      <p:sp>
        <p:nvSpPr>
          <p:cNvPr id="3" name="Subtítulo 2"/>
          <p:cNvSpPr>
            <a:spLocks noGrp="1"/>
          </p:cNvSpPr>
          <p:nvPr>
            <p:ph type="subTitle" idx="1"/>
          </p:nvPr>
        </p:nvSpPr>
        <p:spPr>
          <a:xfrm>
            <a:off x="3033485" y="3965456"/>
            <a:ext cx="8519886" cy="1655762"/>
          </a:xfrm>
        </p:spPr>
        <p:txBody>
          <a:bodyPr>
            <a:normAutofit/>
          </a:bodyPr>
          <a:lstStyle/>
          <a:p>
            <a:pPr marL="0" indent="0" algn="l">
              <a:spcBef>
                <a:spcPts val="0"/>
              </a:spcBef>
              <a:buNone/>
            </a:pPr>
            <a:r>
              <a:rPr lang="es-ES" sz="2600" noProof="1"/>
              <a:t>Dr. Mauricio Zalazar</a:t>
            </a:r>
          </a:p>
          <a:p>
            <a:pPr marL="0" indent="0" algn="l">
              <a:spcBef>
                <a:spcPts val="0"/>
              </a:spcBef>
              <a:buNone/>
            </a:pPr>
            <a:r>
              <a:rPr lang="es-ES" noProof="1"/>
              <a:t>mauricio.zalazar@ues21.edu.ar</a:t>
            </a:r>
          </a:p>
        </p:txBody>
      </p:sp>
      <p:pic>
        <p:nvPicPr>
          <p:cNvPr id="5" name="Imagen 4"/>
          <p:cNvPicPr>
            <a:picLocks noChangeAspect="1"/>
          </p:cNvPicPr>
          <p:nvPr/>
        </p:nvPicPr>
        <p:blipFill>
          <a:blip r:embed="rId2"/>
          <a:stretch>
            <a:fillRect/>
          </a:stretch>
        </p:blipFill>
        <p:spPr>
          <a:xfrm>
            <a:off x="264969" y="1404245"/>
            <a:ext cx="2489200" cy="3263900"/>
          </a:xfrm>
          <a:prstGeom prst="rect">
            <a:avLst/>
          </a:prstGeom>
        </p:spPr>
      </p:pic>
    </p:spTree>
    <p:extLst>
      <p:ext uri="{BB962C8B-B14F-4D97-AF65-F5344CB8AC3E}">
        <p14:creationId xmlns:p14="http://schemas.microsoft.com/office/powerpoint/2010/main" val="51639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Condiciones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2 Marcador de contenido">
            <a:extLst>
              <a:ext uri="{FF2B5EF4-FFF2-40B4-BE49-F238E27FC236}">
                <a16:creationId xmlns:a16="http://schemas.microsoft.com/office/drawing/2014/main" id="{C21E226C-16C8-4CEB-9917-2C02C887C6C4}"/>
              </a:ext>
            </a:extLst>
          </p:cNvPr>
          <p:cNvSpPr>
            <a:spLocks noGrp="1"/>
          </p:cNvSpPr>
          <p:nvPr>
            <p:ph idx="1"/>
          </p:nvPr>
        </p:nvSpPr>
        <p:spPr>
          <a:xfrm>
            <a:off x="1115181" y="1411514"/>
            <a:ext cx="6635080" cy="4876800"/>
          </a:xfrm>
        </p:spPr>
        <p:txBody>
          <a:bodyPr/>
          <a:lstStyle/>
          <a:p>
            <a:pPr>
              <a:buFont typeface="Wingdings" panose="05000000000000000000" pitchFamily="2" charset="2"/>
              <a:buChar char="§"/>
            </a:pPr>
            <a:r>
              <a:rPr lang="es-AR" b="1" dirty="0"/>
              <a:t>Cada uno de los valores que puede asumir la variable se denomina «Categoría». </a:t>
            </a:r>
            <a:r>
              <a:rPr lang="es-AR" dirty="0"/>
              <a:t>Éstas categorías deben indicarse para cada variable. Ejemplo, en la variable sexo las categorías son varón y mujer.</a:t>
            </a:r>
          </a:p>
          <a:p>
            <a:pPr>
              <a:buFont typeface="Wingdings" panose="05000000000000000000" pitchFamily="2" charset="2"/>
              <a:buChar char="§"/>
            </a:pPr>
            <a:r>
              <a:rPr lang="es-AR" dirty="0">
                <a:solidFill>
                  <a:srgbClr val="FF0000"/>
                </a:solidFill>
              </a:rPr>
              <a:t>Dos</a:t>
            </a:r>
            <a:r>
              <a:rPr lang="es-AR" dirty="0"/>
              <a:t> propiedades que las categorías deben cumplir:</a:t>
            </a:r>
          </a:p>
          <a:p>
            <a:endParaRPr lang="es-AR" dirty="0">
              <a:highlight>
                <a:srgbClr val="FFFF00"/>
              </a:highlight>
            </a:endParaRPr>
          </a:p>
          <a:p>
            <a:pPr lvl="1"/>
            <a:r>
              <a:rPr lang="es-AR" dirty="0">
                <a:highlight>
                  <a:srgbClr val="FFFF00"/>
                </a:highlight>
              </a:rPr>
              <a:t>Excluyentes entre sí</a:t>
            </a:r>
          </a:p>
          <a:p>
            <a:pPr lvl="1"/>
            <a:r>
              <a:rPr lang="es-AR" dirty="0">
                <a:highlight>
                  <a:srgbClr val="FFFF00"/>
                </a:highlight>
              </a:rPr>
              <a:t>Exhaustividad</a:t>
            </a:r>
          </a:p>
        </p:txBody>
      </p:sp>
      <p:sp>
        <p:nvSpPr>
          <p:cNvPr id="5" name="2 Marcador de contenido">
            <a:extLst>
              <a:ext uri="{FF2B5EF4-FFF2-40B4-BE49-F238E27FC236}">
                <a16:creationId xmlns:a16="http://schemas.microsoft.com/office/drawing/2014/main" id="{62601915-46AE-459A-888D-F9CB57FBF5AB}"/>
              </a:ext>
            </a:extLst>
          </p:cNvPr>
          <p:cNvSpPr txBox="1">
            <a:spLocks/>
          </p:cNvSpPr>
          <p:nvPr/>
        </p:nvSpPr>
        <p:spPr>
          <a:xfrm>
            <a:off x="4884057" y="4199466"/>
            <a:ext cx="6635080" cy="782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1200" dirty="0"/>
              <a:t>Excluyentes: cada categoría de la variable debe dejar sin posibilidad de seleccionar otra opción. Por ejemplo, si en un instrumento evalúa el género de película preferido y las categorías que propone son «ciencia ficción, thriller y drama», dichas categorías no son excluyentes ya que hay películas de ciencia ficción que a su vez son thrillers.</a:t>
            </a:r>
          </a:p>
          <a:p>
            <a:endParaRPr lang="es-AR" sz="1200" dirty="0"/>
          </a:p>
        </p:txBody>
      </p:sp>
      <p:sp>
        <p:nvSpPr>
          <p:cNvPr id="6" name="2 Marcador de contenido">
            <a:extLst>
              <a:ext uri="{FF2B5EF4-FFF2-40B4-BE49-F238E27FC236}">
                <a16:creationId xmlns:a16="http://schemas.microsoft.com/office/drawing/2014/main" id="{C4982A2F-70F7-40FE-95CC-DECE3D6C6BA3}"/>
              </a:ext>
            </a:extLst>
          </p:cNvPr>
          <p:cNvSpPr txBox="1">
            <a:spLocks/>
          </p:cNvSpPr>
          <p:nvPr/>
        </p:nvSpPr>
        <p:spPr>
          <a:xfrm>
            <a:off x="4922762" y="5302551"/>
            <a:ext cx="6635080" cy="1247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sz="1200" dirty="0"/>
              <a:t>Exhaustividad: todas las posibles respuestas a la variable estudiada deben estar contempladas por las categorías propuestas. </a:t>
            </a:r>
          </a:p>
          <a:p>
            <a:pPr marL="0" indent="0">
              <a:buFont typeface="Arial" panose="020B0604020202020204" pitchFamily="34" charset="0"/>
              <a:buNone/>
            </a:pPr>
            <a:r>
              <a:rPr lang="es-AR" sz="1200" dirty="0"/>
              <a:t>Cuando no se sabe de antemano cuantas respuestas posibles se agrega la categoría «Otros».</a:t>
            </a:r>
          </a:p>
        </p:txBody>
      </p:sp>
    </p:spTree>
    <p:extLst>
      <p:ext uri="{BB962C8B-B14F-4D97-AF65-F5344CB8AC3E}">
        <p14:creationId xmlns:p14="http://schemas.microsoft.com/office/powerpoint/2010/main" val="1563428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Identificando errores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2 Marcador de contenido">
            <a:extLst>
              <a:ext uri="{FF2B5EF4-FFF2-40B4-BE49-F238E27FC236}">
                <a16:creationId xmlns:a16="http://schemas.microsoft.com/office/drawing/2014/main" id="{F57B49C1-7546-4378-A467-37A07A7DC277}"/>
              </a:ext>
            </a:extLst>
          </p:cNvPr>
          <p:cNvSpPr>
            <a:spLocks noGrp="1"/>
          </p:cNvSpPr>
          <p:nvPr>
            <p:ph idx="1"/>
          </p:nvPr>
        </p:nvSpPr>
        <p:spPr>
          <a:xfrm>
            <a:off x="483065" y="1901371"/>
            <a:ext cx="6793430" cy="4339914"/>
          </a:xfrm>
        </p:spPr>
        <p:txBody>
          <a:bodyPr>
            <a:normAutofit/>
          </a:bodyPr>
          <a:lstStyle/>
          <a:p>
            <a:pPr marL="514350" indent="-514350">
              <a:buFont typeface="+mj-lt"/>
              <a:buAutoNum type="arabicPeriod"/>
            </a:pPr>
            <a:r>
              <a:rPr lang="es-AR" sz="2200" dirty="0"/>
              <a:t>Variable: horas de estudio, categorías 1-2 horas; 2-3 horas; +3 horas.</a:t>
            </a:r>
          </a:p>
          <a:p>
            <a:pPr marL="514350" indent="-514350">
              <a:buFont typeface="+mj-lt"/>
              <a:buAutoNum type="arabicPeriod"/>
            </a:pPr>
            <a:r>
              <a:rPr lang="es-AR" sz="2200" dirty="0"/>
              <a:t>Variable: actividades que realiza en su trabajo como secretario/a; categorías: organización de los horarios; recepción de paquetes e invitados; ambientación de los espacios; otras (especificar)</a:t>
            </a:r>
          </a:p>
          <a:p>
            <a:pPr marL="514350" indent="-514350">
              <a:buFont typeface="+mj-lt"/>
              <a:buAutoNum type="arabicPeriod"/>
            </a:pPr>
            <a:r>
              <a:rPr lang="es-AR" sz="2200" dirty="0"/>
              <a:t>Variable: nivel educativo. Categorías: primario completo, secundario completo, terciario completo.</a:t>
            </a:r>
          </a:p>
        </p:txBody>
      </p:sp>
      <p:sp>
        <p:nvSpPr>
          <p:cNvPr id="10" name="5 CuadroTexto">
            <a:extLst>
              <a:ext uri="{FF2B5EF4-FFF2-40B4-BE49-F238E27FC236}">
                <a16:creationId xmlns:a16="http://schemas.microsoft.com/office/drawing/2014/main" id="{D628EA46-64B1-43EA-92AB-314B28A77701}"/>
              </a:ext>
            </a:extLst>
          </p:cNvPr>
          <p:cNvSpPr txBox="1"/>
          <p:nvPr/>
        </p:nvSpPr>
        <p:spPr>
          <a:xfrm>
            <a:off x="7804882" y="2002672"/>
            <a:ext cx="3848678" cy="369332"/>
          </a:xfrm>
          <a:prstGeom prst="rect">
            <a:avLst/>
          </a:prstGeom>
          <a:noFill/>
        </p:spPr>
        <p:txBody>
          <a:bodyPr wrap="square" rtlCol="0">
            <a:spAutoFit/>
          </a:bodyPr>
          <a:lstStyle/>
          <a:p>
            <a:r>
              <a:rPr lang="es-AR" b="1" i="1" dirty="0"/>
              <a:t>Exhaustividad, menos de 1 hora </a:t>
            </a:r>
          </a:p>
        </p:txBody>
      </p:sp>
      <p:sp>
        <p:nvSpPr>
          <p:cNvPr id="11" name="6 CuadroTexto">
            <a:extLst>
              <a:ext uri="{FF2B5EF4-FFF2-40B4-BE49-F238E27FC236}">
                <a16:creationId xmlns:a16="http://schemas.microsoft.com/office/drawing/2014/main" id="{B0645F49-8BE0-4A01-AE24-A528B42DB660}"/>
              </a:ext>
            </a:extLst>
          </p:cNvPr>
          <p:cNvSpPr txBox="1"/>
          <p:nvPr/>
        </p:nvSpPr>
        <p:spPr>
          <a:xfrm>
            <a:off x="8391143" y="3021220"/>
            <a:ext cx="2088232" cy="369332"/>
          </a:xfrm>
          <a:prstGeom prst="rect">
            <a:avLst/>
          </a:prstGeom>
          <a:noFill/>
        </p:spPr>
        <p:txBody>
          <a:bodyPr wrap="square" rtlCol="0">
            <a:spAutoFit/>
          </a:bodyPr>
          <a:lstStyle/>
          <a:p>
            <a:r>
              <a:rPr lang="es-AR" b="1" i="1" dirty="0"/>
              <a:t>Excluyentes entre sí</a:t>
            </a:r>
          </a:p>
        </p:txBody>
      </p:sp>
      <p:sp>
        <p:nvSpPr>
          <p:cNvPr id="12" name="7 CuadroTexto">
            <a:extLst>
              <a:ext uri="{FF2B5EF4-FFF2-40B4-BE49-F238E27FC236}">
                <a16:creationId xmlns:a16="http://schemas.microsoft.com/office/drawing/2014/main" id="{C68D33F1-8DB4-4AF0-BCE2-76A1F9312AAF}"/>
              </a:ext>
            </a:extLst>
          </p:cNvPr>
          <p:cNvSpPr txBox="1"/>
          <p:nvPr/>
        </p:nvSpPr>
        <p:spPr>
          <a:xfrm>
            <a:off x="7625100" y="4175291"/>
            <a:ext cx="3620318" cy="369332"/>
          </a:xfrm>
          <a:prstGeom prst="rect">
            <a:avLst/>
          </a:prstGeom>
          <a:noFill/>
        </p:spPr>
        <p:txBody>
          <a:bodyPr wrap="square" rtlCol="0">
            <a:spAutoFit/>
          </a:bodyPr>
          <a:lstStyle/>
          <a:p>
            <a:r>
              <a:rPr lang="es-AR" b="1" i="1" dirty="0"/>
              <a:t>Exhaustividad, primario incompleto</a:t>
            </a:r>
          </a:p>
        </p:txBody>
      </p:sp>
    </p:spTree>
    <p:extLst>
      <p:ext uri="{BB962C8B-B14F-4D97-AF65-F5344CB8AC3E}">
        <p14:creationId xmlns:p14="http://schemas.microsoft.com/office/powerpoint/2010/main" val="3107689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Niveles de medición</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2 Marcador de contenido">
            <a:extLst>
              <a:ext uri="{FF2B5EF4-FFF2-40B4-BE49-F238E27FC236}">
                <a16:creationId xmlns:a16="http://schemas.microsoft.com/office/drawing/2014/main" id="{E01E2172-B454-46E5-B020-C5E2E80B3786}"/>
              </a:ext>
            </a:extLst>
          </p:cNvPr>
          <p:cNvSpPr>
            <a:spLocks noGrp="1"/>
          </p:cNvSpPr>
          <p:nvPr>
            <p:ph idx="1"/>
          </p:nvPr>
        </p:nvSpPr>
        <p:spPr>
          <a:xfrm>
            <a:off x="573314" y="1469571"/>
            <a:ext cx="4366381" cy="4876800"/>
          </a:xfrm>
        </p:spPr>
        <p:txBody>
          <a:bodyPr>
            <a:normAutofit fontScale="92500" lnSpcReduction="10000"/>
          </a:bodyPr>
          <a:lstStyle/>
          <a:p>
            <a:r>
              <a:rPr lang="es-AR" dirty="0"/>
              <a:t>«Medir es asignar números a los objetos según cierta regla, de manera que los números asignados en la medición, no representen propiamente cantidades, sino relaciones»</a:t>
            </a:r>
          </a:p>
          <a:p>
            <a:endParaRPr lang="es-AR" dirty="0"/>
          </a:p>
          <a:p>
            <a:r>
              <a:rPr lang="es-AR" dirty="0"/>
              <a:t>El nivel de medición de una variable estará representado por el significado que tengan los símbolos numéricos que se asignen a las categorías</a:t>
            </a:r>
          </a:p>
        </p:txBody>
      </p:sp>
      <p:graphicFrame>
        <p:nvGraphicFramePr>
          <p:cNvPr id="14" name="3 Tabla">
            <a:extLst>
              <a:ext uri="{FF2B5EF4-FFF2-40B4-BE49-F238E27FC236}">
                <a16:creationId xmlns:a16="http://schemas.microsoft.com/office/drawing/2014/main" id="{F00FAC28-73BE-4A1A-B9E0-5B221348987B}"/>
              </a:ext>
            </a:extLst>
          </p:cNvPr>
          <p:cNvGraphicFramePr>
            <a:graphicFrameLocks noGrp="1"/>
          </p:cNvGraphicFramePr>
          <p:nvPr>
            <p:extLst>
              <p:ext uri="{D42A27DB-BD31-4B8C-83A1-F6EECF244321}">
                <p14:modId xmlns:p14="http://schemas.microsoft.com/office/powerpoint/2010/main" val="60812465"/>
              </p:ext>
            </p:extLst>
          </p:nvPr>
        </p:nvGraphicFramePr>
        <p:xfrm>
          <a:off x="5213046" y="1702525"/>
          <a:ext cx="6487888" cy="3627120"/>
        </p:xfrm>
        <a:graphic>
          <a:graphicData uri="http://schemas.openxmlformats.org/drawingml/2006/table">
            <a:tbl>
              <a:tblPr firstRow="1" bandRow="1">
                <a:tableStyleId>{5C22544A-7EE6-4342-B048-85BDC9FD1C3A}</a:tableStyleId>
              </a:tblPr>
              <a:tblGrid>
                <a:gridCol w="1621972">
                  <a:extLst>
                    <a:ext uri="{9D8B030D-6E8A-4147-A177-3AD203B41FA5}">
                      <a16:colId xmlns:a16="http://schemas.microsoft.com/office/drawing/2014/main" val="20000"/>
                    </a:ext>
                  </a:extLst>
                </a:gridCol>
                <a:gridCol w="1621972">
                  <a:extLst>
                    <a:ext uri="{9D8B030D-6E8A-4147-A177-3AD203B41FA5}">
                      <a16:colId xmlns:a16="http://schemas.microsoft.com/office/drawing/2014/main" val="20001"/>
                    </a:ext>
                  </a:extLst>
                </a:gridCol>
                <a:gridCol w="1621972">
                  <a:extLst>
                    <a:ext uri="{9D8B030D-6E8A-4147-A177-3AD203B41FA5}">
                      <a16:colId xmlns:a16="http://schemas.microsoft.com/office/drawing/2014/main" val="20002"/>
                    </a:ext>
                  </a:extLst>
                </a:gridCol>
                <a:gridCol w="1621972">
                  <a:extLst>
                    <a:ext uri="{9D8B030D-6E8A-4147-A177-3AD203B41FA5}">
                      <a16:colId xmlns:a16="http://schemas.microsoft.com/office/drawing/2014/main" val="20003"/>
                    </a:ext>
                  </a:extLst>
                </a:gridCol>
              </a:tblGrid>
              <a:tr h="370840">
                <a:tc>
                  <a:txBody>
                    <a:bodyPr/>
                    <a:lstStyle/>
                    <a:p>
                      <a:pPr algn="ctr"/>
                      <a:r>
                        <a:rPr lang="es-AR" sz="1600" dirty="0"/>
                        <a:t>Nivel de medición</a:t>
                      </a:r>
                    </a:p>
                  </a:txBody>
                  <a:tcPr/>
                </a:tc>
                <a:tc>
                  <a:txBody>
                    <a:bodyPr/>
                    <a:lstStyle/>
                    <a:p>
                      <a:pPr algn="ctr"/>
                      <a:r>
                        <a:rPr lang="es-AR" sz="1600" dirty="0"/>
                        <a:t>Significado</a:t>
                      </a:r>
                      <a:r>
                        <a:rPr lang="es-AR" sz="1600" baseline="0" dirty="0"/>
                        <a:t> de los números</a:t>
                      </a:r>
                      <a:endParaRPr lang="es-AR" sz="1600" dirty="0"/>
                    </a:p>
                  </a:txBody>
                  <a:tcPr/>
                </a:tc>
                <a:tc>
                  <a:txBody>
                    <a:bodyPr/>
                    <a:lstStyle/>
                    <a:p>
                      <a:pPr algn="ctr"/>
                      <a:r>
                        <a:rPr lang="es-AR" sz="1600" dirty="0"/>
                        <a:t>Requisitos para cambiar los números</a:t>
                      </a:r>
                    </a:p>
                  </a:txBody>
                  <a:tcPr/>
                </a:tc>
                <a:tc>
                  <a:txBody>
                    <a:bodyPr/>
                    <a:lstStyle/>
                    <a:p>
                      <a:pPr algn="ctr"/>
                      <a:r>
                        <a:rPr lang="es-AR" sz="1600" dirty="0"/>
                        <a:t>Ubicación del cero</a:t>
                      </a:r>
                    </a:p>
                  </a:txBody>
                  <a:tcPr/>
                </a:tc>
                <a:extLst>
                  <a:ext uri="{0D108BD9-81ED-4DB2-BD59-A6C34878D82A}">
                    <a16:rowId xmlns:a16="http://schemas.microsoft.com/office/drawing/2014/main" val="10000"/>
                  </a:ext>
                </a:extLst>
              </a:tr>
              <a:tr h="370840">
                <a:tc>
                  <a:txBody>
                    <a:bodyPr/>
                    <a:lstStyle/>
                    <a:p>
                      <a:pPr algn="ctr"/>
                      <a:r>
                        <a:rPr lang="es-AR" sz="1600" dirty="0"/>
                        <a:t>Nominal</a:t>
                      </a:r>
                    </a:p>
                  </a:txBody>
                  <a:tcPr/>
                </a:tc>
                <a:tc>
                  <a:txBody>
                    <a:bodyPr/>
                    <a:lstStyle/>
                    <a:p>
                      <a:pPr algn="ctr"/>
                      <a:r>
                        <a:rPr lang="es-AR" sz="1600" dirty="0"/>
                        <a:t>Distinguen</a:t>
                      </a:r>
                    </a:p>
                  </a:txBody>
                  <a:tcPr/>
                </a:tc>
                <a:tc>
                  <a:txBody>
                    <a:bodyPr/>
                    <a:lstStyle/>
                    <a:p>
                      <a:pPr algn="ctr"/>
                      <a:r>
                        <a:rPr lang="es-AR" sz="1600" dirty="0"/>
                        <a:t>Que no se repita el mismo número</a:t>
                      </a:r>
                    </a:p>
                  </a:txBody>
                  <a:tcPr/>
                </a:tc>
                <a:tc>
                  <a:txBody>
                    <a:bodyPr/>
                    <a:lstStyle/>
                    <a:p>
                      <a:pPr algn="ctr"/>
                      <a:r>
                        <a:rPr lang="es-AR" sz="1600" dirty="0"/>
                        <a:t>Sin significado</a:t>
                      </a:r>
                    </a:p>
                  </a:txBody>
                  <a:tcPr/>
                </a:tc>
                <a:extLst>
                  <a:ext uri="{0D108BD9-81ED-4DB2-BD59-A6C34878D82A}">
                    <a16:rowId xmlns:a16="http://schemas.microsoft.com/office/drawing/2014/main" val="10001"/>
                  </a:ext>
                </a:extLst>
              </a:tr>
              <a:tr h="370840">
                <a:tc>
                  <a:txBody>
                    <a:bodyPr/>
                    <a:lstStyle/>
                    <a:p>
                      <a:pPr algn="ctr"/>
                      <a:r>
                        <a:rPr lang="es-AR" sz="1600" dirty="0"/>
                        <a:t>Ordinal</a:t>
                      </a:r>
                    </a:p>
                  </a:txBody>
                  <a:tcPr/>
                </a:tc>
                <a:tc>
                  <a:txBody>
                    <a:bodyPr/>
                    <a:lstStyle/>
                    <a:p>
                      <a:pPr algn="ctr"/>
                      <a:r>
                        <a:rPr lang="es-AR" sz="1600" dirty="0"/>
                        <a:t>Expresan orden</a:t>
                      </a:r>
                    </a:p>
                  </a:txBody>
                  <a:tcPr/>
                </a:tc>
                <a:tc>
                  <a:txBody>
                    <a:bodyPr/>
                    <a:lstStyle/>
                    <a:p>
                      <a:pPr algn="ctr"/>
                      <a:r>
                        <a:rPr lang="es-AR" sz="1600" dirty="0"/>
                        <a:t>Que respete</a:t>
                      </a:r>
                      <a:r>
                        <a:rPr lang="es-AR" sz="1600" baseline="0" dirty="0"/>
                        <a:t> el mismo orden</a:t>
                      </a:r>
                      <a:endParaRPr lang="es-AR" sz="1600" dirty="0"/>
                    </a:p>
                  </a:txBody>
                  <a:tcPr/>
                </a:tc>
                <a:tc>
                  <a:txBody>
                    <a:bodyPr/>
                    <a:lstStyle/>
                    <a:p>
                      <a:pPr algn="ctr"/>
                      <a:r>
                        <a:rPr lang="es-AR" sz="1600" dirty="0"/>
                        <a:t>Sin significado</a:t>
                      </a:r>
                    </a:p>
                  </a:txBody>
                  <a:tcPr/>
                </a:tc>
                <a:extLst>
                  <a:ext uri="{0D108BD9-81ED-4DB2-BD59-A6C34878D82A}">
                    <a16:rowId xmlns:a16="http://schemas.microsoft.com/office/drawing/2014/main" val="10002"/>
                  </a:ext>
                </a:extLst>
              </a:tr>
              <a:tr h="370840">
                <a:tc>
                  <a:txBody>
                    <a:bodyPr/>
                    <a:lstStyle/>
                    <a:p>
                      <a:pPr algn="ctr"/>
                      <a:r>
                        <a:rPr lang="es-AR" sz="1600" dirty="0" err="1"/>
                        <a:t>Intervalar</a:t>
                      </a:r>
                      <a:endParaRPr lang="es-AR" sz="1600" dirty="0"/>
                    </a:p>
                  </a:txBody>
                  <a:tcPr/>
                </a:tc>
                <a:tc>
                  <a:txBody>
                    <a:bodyPr/>
                    <a:lstStyle/>
                    <a:p>
                      <a:pPr algn="ctr"/>
                      <a:r>
                        <a:rPr lang="es-AR" sz="1600" dirty="0"/>
                        <a:t>Reflejan</a:t>
                      </a:r>
                      <a:r>
                        <a:rPr lang="es-AR" sz="1600" baseline="0" dirty="0"/>
                        <a:t> proporcionalidad de las distancias</a:t>
                      </a:r>
                      <a:endParaRPr lang="es-AR" sz="1600" dirty="0"/>
                    </a:p>
                  </a:txBody>
                  <a:tcPr/>
                </a:tc>
                <a:tc>
                  <a:txBody>
                    <a:bodyPr/>
                    <a:lstStyle/>
                    <a:p>
                      <a:pPr algn="ctr"/>
                      <a:r>
                        <a:rPr lang="es-AR" sz="1600" dirty="0"/>
                        <a:t>y=</a:t>
                      </a:r>
                      <a:r>
                        <a:rPr lang="es-AR" sz="1600" baseline="0" dirty="0"/>
                        <a:t> b</a:t>
                      </a:r>
                      <a:r>
                        <a:rPr lang="es-AR" sz="1600" baseline="-25000" dirty="0"/>
                        <a:t>0 </a:t>
                      </a:r>
                      <a:r>
                        <a:rPr lang="es-AR" sz="1600" baseline="0" dirty="0"/>
                        <a:t>+b</a:t>
                      </a:r>
                      <a:r>
                        <a:rPr lang="es-AR" sz="1600" baseline="-25000" dirty="0"/>
                        <a:t>1</a:t>
                      </a:r>
                      <a:r>
                        <a:rPr lang="es-AR" sz="1600" baseline="0" dirty="0"/>
                        <a:t>*x</a:t>
                      </a:r>
                      <a:endParaRPr lang="es-AR" sz="1600" baseline="-25000" dirty="0"/>
                    </a:p>
                  </a:txBody>
                  <a:tcPr/>
                </a:tc>
                <a:tc>
                  <a:txBody>
                    <a:bodyPr/>
                    <a:lstStyle/>
                    <a:p>
                      <a:pPr algn="ctr"/>
                      <a:r>
                        <a:rPr lang="es-AR" sz="1600" dirty="0"/>
                        <a:t>Arbitrario</a:t>
                      </a:r>
                    </a:p>
                  </a:txBody>
                  <a:tcPr/>
                </a:tc>
                <a:extLst>
                  <a:ext uri="{0D108BD9-81ED-4DB2-BD59-A6C34878D82A}">
                    <a16:rowId xmlns:a16="http://schemas.microsoft.com/office/drawing/2014/main" val="10003"/>
                  </a:ext>
                </a:extLst>
              </a:tr>
              <a:tr h="370840">
                <a:tc>
                  <a:txBody>
                    <a:bodyPr/>
                    <a:lstStyle/>
                    <a:p>
                      <a:pPr algn="ctr"/>
                      <a:r>
                        <a:rPr lang="es-AR" sz="1600" dirty="0"/>
                        <a:t>Proporcional</a:t>
                      </a:r>
                    </a:p>
                  </a:txBody>
                  <a:tcPr/>
                </a:tc>
                <a:tc>
                  <a:txBody>
                    <a:bodyPr/>
                    <a:lstStyle/>
                    <a:p>
                      <a:pPr algn="ctr"/>
                      <a:r>
                        <a:rPr lang="es-AR" sz="1600" dirty="0"/>
                        <a:t>Proporcionalidad de los valores</a:t>
                      </a:r>
                    </a:p>
                  </a:txBody>
                  <a:tcPr/>
                </a:tc>
                <a:tc>
                  <a:txBody>
                    <a:bodyPr/>
                    <a:lstStyle/>
                    <a:p>
                      <a:pPr algn="ctr"/>
                      <a:r>
                        <a:rPr lang="es-AR" sz="1600" dirty="0"/>
                        <a:t>Y=b</a:t>
                      </a:r>
                      <a:r>
                        <a:rPr lang="es-AR" sz="1600" baseline="-25000" dirty="0"/>
                        <a:t>1</a:t>
                      </a:r>
                      <a:r>
                        <a:rPr lang="es-AR" sz="1600" dirty="0"/>
                        <a:t>*x</a:t>
                      </a:r>
                    </a:p>
                  </a:txBody>
                  <a:tcPr/>
                </a:tc>
                <a:tc>
                  <a:txBody>
                    <a:bodyPr/>
                    <a:lstStyle/>
                    <a:p>
                      <a:pPr algn="ctr"/>
                      <a:r>
                        <a:rPr lang="es-AR" sz="1600" dirty="0"/>
                        <a:t>Absoluto (indica ausencia)</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5234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00705" y="1498600"/>
            <a:ext cx="6563072" cy="4876800"/>
          </a:xfrm>
        </p:spPr>
        <p:txBody>
          <a:bodyPr/>
          <a:lstStyle/>
          <a:p>
            <a:r>
              <a:rPr lang="es-AR" dirty="0"/>
              <a:t>Categorías que son </a:t>
            </a:r>
            <a:r>
              <a:rPr lang="es-AR" dirty="0">
                <a:solidFill>
                  <a:srgbClr val="FF0000"/>
                </a:solidFill>
              </a:rPr>
              <a:t>simplemente nombres</a:t>
            </a:r>
            <a:r>
              <a:rPr lang="es-AR" dirty="0"/>
              <a:t>, y la única función es </a:t>
            </a:r>
            <a:r>
              <a:rPr lang="es-AR" dirty="0">
                <a:solidFill>
                  <a:srgbClr val="FF0000"/>
                </a:solidFill>
              </a:rPr>
              <a:t>diferenciar una categoría de otra</a:t>
            </a:r>
            <a:r>
              <a:rPr lang="es-AR" dirty="0"/>
              <a:t>. Ejemplos de variables nominales: sexo, nombre de la institución a la que asiste, preferencias musicales. </a:t>
            </a:r>
          </a:p>
          <a:p>
            <a:r>
              <a:rPr lang="es-AR" dirty="0"/>
              <a:t>Las categorías de las variables nominales se codifican de manera que a cada categoría se le asigna un número, que tendrá importancia en el análisis y en la organización de los datos. Por ejemplo: </a:t>
            </a:r>
          </a:p>
        </p:txBody>
      </p:sp>
      <p:graphicFrame>
        <p:nvGraphicFramePr>
          <p:cNvPr id="4" name="3 Tabla"/>
          <p:cNvGraphicFramePr>
            <a:graphicFrameLocks noGrp="1"/>
          </p:cNvGraphicFramePr>
          <p:nvPr>
            <p:extLst>
              <p:ext uri="{D42A27DB-BD31-4B8C-83A1-F6EECF244321}">
                <p14:modId xmlns:p14="http://schemas.microsoft.com/office/powerpoint/2010/main" val="2538963166"/>
              </p:ext>
            </p:extLst>
          </p:nvPr>
        </p:nvGraphicFramePr>
        <p:xfrm>
          <a:off x="8623857" y="2660073"/>
          <a:ext cx="2232248" cy="165696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651128">
                <a:tc>
                  <a:txBody>
                    <a:bodyPr/>
                    <a:lstStyle/>
                    <a:p>
                      <a:pPr algn="ctr"/>
                      <a:r>
                        <a:rPr lang="es-AR" sz="1600" dirty="0"/>
                        <a:t>Código</a:t>
                      </a:r>
                    </a:p>
                  </a:txBody>
                  <a:tcPr/>
                </a:tc>
                <a:tc>
                  <a:txBody>
                    <a:bodyPr/>
                    <a:lstStyle/>
                    <a:p>
                      <a:pPr algn="ctr"/>
                      <a:r>
                        <a:rPr lang="es-AR" sz="1600" dirty="0"/>
                        <a:t>Preferencia musical</a:t>
                      </a:r>
                    </a:p>
                  </a:txBody>
                  <a:tcPr/>
                </a:tc>
                <a:extLst>
                  <a:ext uri="{0D108BD9-81ED-4DB2-BD59-A6C34878D82A}">
                    <a16:rowId xmlns:a16="http://schemas.microsoft.com/office/drawing/2014/main" val="10000"/>
                  </a:ext>
                </a:extLst>
              </a:tr>
              <a:tr h="221744">
                <a:tc>
                  <a:txBody>
                    <a:bodyPr/>
                    <a:lstStyle/>
                    <a:p>
                      <a:pPr algn="ctr"/>
                      <a:r>
                        <a:rPr lang="es-AR" sz="1600" dirty="0"/>
                        <a:t>1</a:t>
                      </a:r>
                    </a:p>
                  </a:txBody>
                  <a:tcPr/>
                </a:tc>
                <a:tc>
                  <a:txBody>
                    <a:bodyPr/>
                    <a:lstStyle/>
                    <a:p>
                      <a:pPr algn="ctr"/>
                      <a:r>
                        <a:rPr lang="es-AR" sz="1600" dirty="0"/>
                        <a:t>Cumbia</a:t>
                      </a:r>
                    </a:p>
                  </a:txBody>
                  <a:tcPr/>
                </a:tc>
                <a:extLst>
                  <a:ext uri="{0D108BD9-81ED-4DB2-BD59-A6C34878D82A}">
                    <a16:rowId xmlns:a16="http://schemas.microsoft.com/office/drawing/2014/main" val="10001"/>
                  </a:ext>
                </a:extLst>
              </a:tr>
              <a:tr h="221744">
                <a:tc>
                  <a:txBody>
                    <a:bodyPr/>
                    <a:lstStyle/>
                    <a:p>
                      <a:pPr algn="ctr"/>
                      <a:r>
                        <a:rPr lang="es-AR" sz="1600" dirty="0"/>
                        <a:t>2</a:t>
                      </a:r>
                    </a:p>
                  </a:txBody>
                  <a:tcPr/>
                </a:tc>
                <a:tc>
                  <a:txBody>
                    <a:bodyPr/>
                    <a:lstStyle/>
                    <a:p>
                      <a:pPr algn="ctr"/>
                      <a:r>
                        <a:rPr lang="es-AR" sz="1600" dirty="0"/>
                        <a:t>Electrónica</a:t>
                      </a:r>
                    </a:p>
                  </a:txBody>
                  <a:tcPr/>
                </a:tc>
                <a:extLst>
                  <a:ext uri="{0D108BD9-81ED-4DB2-BD59-A6C34878D82A}">
                    <a16:rowId xmlns:a16="http://schemas.microsoft.com/office/drawing/2014/main" val="10002"/>
                  </a:ext>
                </a:extLst>
              </a:tr>
              <a:tr h="221744">
                <a:tc>
                  <a:txBody>
                    <a:bodyPr/>
                    <a:lstStyle/>
                    <a:p>
                      <a:pPr algn="ctr"/>
                      <a:r>
                        <a:rPr lang="es-AR" sz="1600" dirty="0"/>
                        <a:t>3</a:t>
                      </a:r>
                    </a:p>
                  </a:txBody>
                  <a:tcPr/>
                </a:tc>
                <a:tc>
                  <a:txBody>
                    <a:bodyPr/>
                    <a:lstStyle/>
                    <a:p>
                      <a:pPr algn="ctr"/>
                      <a:r>
                        <a:rPr lang="es-AR" sz="1600" dirty="0"/>
                        <a:t>Rock</a:t>
                      </a:r>
                    </a:p>
                  </a:txBody>
                  <a:tcPr/>
                </a:tc>
                <a:extLst>
                  <a:ext uri="{0D108BD9-81ED-4DB2-BD59-A6C34878D82A}">
                    <a16:rowId xmlns:a16="http://schemas.microsoft.com/office/drawing/2014/main" val="10003"/>
                  </a:ext>
                </a:extLst>
              </a:tr>
            </a:tbl>
          </a:graphicData>
        </a:graphic>
      </p:graphicFrame>
      <p:sp>
        <p:nvSpPr>
          <p:cNvPr id="8" name="Marcador de contenido 2">
            <a:extLst>
              <a:ext uri="{FF2B5EF4-FFF2-40B4-BE49-F238E27FC236}">
                <a16:creationId xmlns:a16="http://schemas.microsoft.com/office/drawing/2014/main" id="{C80F0E00-1F36-44C5-8EE9-FC8DFD3C740E}"/>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Nivel Nominal</a:t>
            </a:r>
            <a:endParaRPr lang="es-AR" sz="2800" dirty="0"/>
          </a:p>
        </p:txBody>
      </p:sp>
      <p:cxnSp>
        <p:nvCxnSpPr>
          <p:cNvPr id="9" name="Conector recto 8">
            <a:extLst>
              <a:ext uri="{FF2B5EF4-FFF2-40B4-BE49-F238E27FC236}">
                <a16:creationId xmlns:a16="http://schemas.microsoft.com/office/drawing/2014/main" id="{84F3174A-94BF-4300-A1BE-3A39CCF84178}"/>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4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453" y="3084792"/>
            <a:ext cx="2290722" cy="1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776" y="1716330"/>
            <a:ext cx="2672862" cy="132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ipse 3"/>
          <p:cNvSpPr/>
          <p:nvPr/>
        </p:nvSpPr>
        <p:spPr>
          <a:xfrm>
            <a:off x="976329" y="1452344"/>
            <a:ext cx="3579222" cy="3725385"/>
          </a:xfrm>
          <a:prstGeom prst="ellipse">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s-AR">
              <a:ln w="0"/>
              <a:solidFill>
                <a:schemeClr val="accent1"/>
              </a:solidFill>
              <a:effectLst>
                <a:outerShdw blurRad="38100" dist="25400" dir="5400000" algn="ctr" rotWithShape="0">
                  <a:srgbClr val="6E747A">
                    <a:alpha val="43000"/>
                  </a:srgbClr>
                </a:outerShdw>
              </a:effectLst>
            </a:endParaRPr>
          </a:p>
        </p:txBody>
      </p:sp>
      <p:sp>
        <p:nvSpPr>
          <p:cNvPr id="6" name="Elipse 5"/>
          <p:cNvSpPr/>
          <p:nvPr/>
        </p:nvSpPr>
        <p:spPr>
          <a:xfrm>
            <a:off x="6863322" y="1452344"/>
            <a:ext cx="3750715" cy="3725385"/>
          </a:xfrm>
          <a:prstGeom prst="ellipse">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s-AR" dirty="0">
              <a:ln w="0"/>
              <a:solidFill>
                <a:schemeClr val="accent1"/>
              </a:solidFill>
              <a:effectLst>
                <a:outerShdw blurRad="38100" dist="25400" dir="5400000" algn="ctr" rotWithShape="0">
                  <a:srgbClr val="6E747A">
                    <a:alpha val="43000"/>
                  </a:srgbClr>
                </a:outerShdw>
              </a:effectLst>
            </a:endParaRPr>
          </a:p>
        </p:txBody>
      </p:sp>
      <p:sp>
        <p:nvSpPr>
          <p:cNvPr id="7" name="CuadroTexto 6"/>
          <p:cNvSpPr txBox="1"/>
          <p:nvPr/>
        </p:nvSpPr>
        <p:spPr>
          <a:xfrm>
            <a:off x="7531867" y="5271256"/>
            <a:ext cx="2442592" cy="461665"/>
          </a:xfrm>
          <a:prstGeom prst="rect">
            <a:avLst/>
          </a:prstGeom>
          <a:noFill/>
        </p:spPr>
        <p:txBody>
          <a:bodyPr wrap="none" rtlCol="0">
            <a:spAutoFit/>
          </a:bodyPr>
          <a:lstStyle/>
          <a:p>
            <a:r>
              <a:rPr lang="es-AR" sz="2400" b="1" dirty="0"/>
              <a:t>Sistema Empírico </a:t>
            </a:r>
          </a:p>
        </p:txBody>
      </p:sp>
      <p:sp>
        <p:nvSpPr>
          <p:cNvPr id="8" name="CuadroTexto 7"/>
          <p:cNvSpPr txBox="1"/>
          <p:nvPr/>
        </p:nvSpPr>
        <p:spPr>
          <a:xfrm>
            <a:off x="1490142" y="5238212"/>
            <a:ext cx="2551596" cy="461665"/>
          </a:xfrm>
          <a:prstGeom prst="rect">
            <a:avLst/>
          </a:prstGeom>
          <a:noFill/>
        </p:spPr>
        <p:txBody>
          <a:bodyPr wrap="none" rtlCol="0">
            <a:spAutoFit/>
          </a:bodyPr>
          <a:lstStyle/>
          <a:p>
            <a:r>
              <a:rPr lang="es-AR" sz="2400" b="1" dirty="0"/>
              <a:t>Sistema Numérico</a:t>
            </a:r>
            <a:r>
              <a:rPr lang="es-AR" sz="1400" dirty="0"/>
              <a:t> </a:t>
            </a:r>
          </a:p>
        </p:txBody>
      </p:sp>
      <p:sp>
        <p:nvSpPr>
          <p:cNvPr id="9" name="Rectángulo 8"/>
          <p:cNvSpPr/>
          <p:nvPr/>
        </p:nvSpPr>
        <p:spPr>
          <a:xfrm>
            <a:off x="2079065" y="3315036"/>
            <a:ext cx="393056" cy="584775"/>
          </a:xfrm>
          <a:prstGeom prst="rect">
            <a:avLst/>
          </a:prstGeom>
        </p:spPr>
        <p:txBody>
          <a:bodyPr wrap="none">
            <a:spAutoFit/>
          </a:bodyPr>
          <a:lstStyle/>
          <a:p>
            <a:r>
              <a:rPr lang="es-AR" sz="3200" b="1" dirty="0">
                <a:solidFill>
                  <a:schemeClr val="accent1">
                    <a:lumMod val="50000"/>
                  </a:schemeClr>
                </a:solidFill>
              </a:rPr>
              <a:t>4</a:t>
            </a:r>
            <a:endParaRPr lang="es-AR" sz="3200" dirty="0">
              <a:solidFill>
                <a:schemeClr val="accent1">
                  <a:lumMod val="50000"/>
                </a:schemeClr>
              </a:solidFill>
            </a:endParaRPr>
          </a:p>
        </p:txBody>
      </p:sp>
      <p:sp>
        <p:nvSpPr>
          <p:cNvPr id="11" name="Rectángulo 10"/>
          <p:cNvSpPr/>
          <p:nvPr/>
        </p:nvSpPr>
        <p:spPr>
          <a:xfrm>
            <a:off x="1882537" y="1818051"/>
            <a:ext cx="393056" cy="584775"/>
          </a:xfrm>
          <a:prstGeom prst="rect">
            <a:avLst/>
          </a:prstGeom>
        </p:spPr>
        <p:txBody>
          <a:bodyPr wrap="none">
            <a:spAutoFit/>
          </a:bodyPr>
          <a:lstStyle/>
          <a:p>
            <a:r>
              <a:rPr lang="es-AR" sz="3200" b="1" dirty="0">
                <a:solidFill>
                  <a:schemeClr val="accent1">
                    <a:lumMod val="50000"/>
                  </a:schemeClr>
                </a:solidFill>
              </a:rPr>
              <a:t>1</a:t>
            </a:r>
            <a:endParaRPr lang="es-AR" sz="3200" dirty="0">
              <a:solidFill>
                <a:schemeClr val="accent1">
                  <a:lumMod val="50000"/>
                </a:schemeClr>
              </a:solidFill>
            </a:endParaRPr>
          </a:p>
        </p:txBody>
      </p:sp>
      <p:sp>
        <p:nvSpPr>
          <p:cNvPr id="20" name="Rectángulo 19"/>
          <p:cNvSpPr/>
          <p:nvPr/>
        </p:nvSpPr>
        <p:spPr>
          <a:xfrm>
            <a:off x="2625883" y="2273063"/>
            <a:ext cx="393056" cy="584775"/>
          </a:xfrm>
          <a:prstGeom prst="rect">
            <a:avLst/>
          </a:prstGeom>
        </p:spPr>
        <p:txBody>
          <a:bodyPr wrap="none">
            <a:spAutoFit/>
          </a:bodyPr>
          <a:lstStyle/>
          <a:p>
            <a:r>
              <a:rPr lang="es-AR" sz="3200" b="1" dirty="0">
                <a:solidFill>
                  <a:schemeClr val="accent1">
                    <a:lumMod val="50000"/>
                  </a:schemeClr>
                </a:solidFill>
              </a:rPr>
              <a:t>2</a:t>
            </a:r>
          </a:p>
        </p:txBody>
      </p:sp>
      <p:sp>
        <p:nvSpPr>
          <p:cNvPr id="21" name="Rectángulo 20"/>
          <p:cNvSpPr/>
          <p:nvPr/>
        </p:nvSpPr>
        <p:spPr>
          <a:xfrm>
            <a:off x="1744966" y="2809504"/>
            <a:ext cx="393056" cy="584775"/>
          </a:xfrm>
          <a:prstGeom prst="rect">
            <a:avLst/>
          </a:prstGeom>
        </p:spPr>
        <p:txBody>
          <a:bodyPr wrap="none">
            <a:spAutoFit/>
          </a:bodyPr>
          <a:lstStyle/>
          <a:p>
            <a:r>
              <a:rPr lang="es-AR" sz="3200" b="1" dirty="0">
                <a:solidFill>
                  <a:schemeClr val="accent1">
                    <a:lumMod val="50000"/>
                  </a:schemeClr>
                </a:solidFill>
              </a:rPr>
              <a:t>3</a:t>
            </a:r>
          </a:p>
        </p:txBody>
      </p:sp>
      <p:cxnSp>
        <p:nvCxnSpPr>
          <p:cNvPr id="5" name="Conector recto de flecha 4"/>
          <p:cNvCxnSpPr/>
          <p:nvPr/>
        </p:nvCxnSpPr>
        <p:spPr>
          <a:xfrm flipH="1">
            <a:off x="2935422" y="2199829"/>
            <a:ext cx="5001031" cy="36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endCxn id="21" idx="3"/>
          </p:cNvCxnSpPr>
          <p:nvPr/>
        </p:nvCxnSpPr>
        <p:spPr>
          <a:xfrm flipH="1">
            <a:off x="2138022" y="2505730"/>
            <a:ext cx="5798432" cy="596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a:off x="2275593" y="1893929"/>
            <a:ext cx="5782813" cy="21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H="1">
            <a:off x="2472121" y="2871746"/>
            <a:ext cx="5464333" cy="73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uadroTexto 28"/>
          <p:cNvSpPr txBox="1"/>
          <p:nvPr/>
        </p:nvSpPr>
        <p:spPr>
          <a:xfrm>
            <a:off x="4752694" y="1323812"/>
            <a:ext cx="1922193" cy="477054"/>
          </a:xfrm>
          <a:prstGeom prst="rect">
            <a:avLst/>
          </a:prstGeom>
          <a:noFill/>
        </p:spPr>
        <p:txBody>
          <a:bodyPr wrap="none" rtlCol="0">
            <a:spAutoFit/>
          </a:bodyPr>
          <a:lstStyle/>
          <a:p>
            <a:pPr algn="ctr"/>
            <a:r>
              <a:rPr lang="es-AR" sz="2500" b="1" dirty="0" err="1">
                <a:solidFill>
                  <a:schemeClr val="accent1">
                    <a:lumMod val="50000"/>
                  </a:schemeClr>
                </a:solidFill>
              </a:rPr>
              <a:t>Distintividad</a:t>
            </a:r>
            <a:r>
              <a:rPr lang="es-AR" dirty="0"/>
              <a:t> </a:t>
            </a:r>
          </a:p>
        </p:txBody>
      </p:sp>
      <p:sp>
        <p:nvSpPr>
          <p:cNvPr id="30" name="Rectángulo 8"/>
          <p:cNvSpPr/>
          <p:nvPr/>
        </p:nvSpPr>
        <p:spPr>
          <a:xfrm>
            <a:off x="3240391" y="3655694"/>
            <a:ext cx="393056" cy="584775"/>
          </a:xfrm>
          <a:prstGeom prst="rect">
            <a:avLst/>
          </a:prstGeom>
        </p:spPr>
        <p:txBody>
          <a:bodyPr wrap="none">
            <a:spAutoFit/>
          </a:bodyPr>
          <a:lstStyle/>
          <a:p>
            <a:r>
              <a:rPr lang="es-AR" sz="3200" b="1" dirty="0">
                <a:solidFill>
                  <a:schemeClr val="accent1">
                    <a:lumMod val="50000"/>
                  </a:schemeClr>
                </a:solidFill>
              </a:rPr>
              <a:t>5</a:t>
            </a:r>
            <a:endParaRPr lang="es-AR" sz="3200" dirty="0">
              <a:solidFill>
                <a:schemeClr val="accent1">
                  <a:lumMod val="50000"/>
                </a:schemeClr>
              </a:solidFill>
            </a:endParaRPr>
          </a:p>
        </p:txBody>
      </p:sp>
      <p:sp>
        <p:nvSpPr>
          <p:cNvPr id="31" name="Rectángulo 8"/>
          <p:cNvSpPr/>
          <p:nvPr/>
        </p:nvSpPr>
        <p:spPr>
          <a:xfrm>
            <a:off x="1673252" y="3808093"/>
            <a:ext cx="393056" cy="584775"/>
          </a:xfrm>
          <a:prstGeom prst="rect">
            <a:avLst/>
          </a:prstGeom>
        </p:spPr>
        <p:txBody>
          <a:bodyPr wrap="none">
            <a:spAutoFit/>
          </a:bodyPr>
          <a:lstStyle/>
          <a:p>
            <a:r>
              <a:rPr lang="es-AR" sz="3200" b="1" dirty="0">
                <a:solidFill>
                  <a:schemeClr val="accent1">
                    <a:lumMod val="50000"/>
                  </a:schemeClr>
                </a:solidFill>
              </a:rPr>
              <a:t>6</a:t>
            </a:r>
            <a:endParaRPr lang="es-AR" sz="3200" dirty="0">
              <a:solidFill>
                <a:schemeClr val="accent1">
                  <a:lumMod val="50000"/>
                </a:schemeClr>
              </a:solidFill>
            </a:endParaRPr>
          </a:p>
        </p:txBody>
      </p:sp>
      <p:sp>
        <p:nvSpPr>
          <p:cNvPr id="32" name="Rectángulo 8"/>
          <p:cNvSpPr/>
          <p:nvPr/>
        </p:nvSpPr>
        <p:spPr>
          <a:xfrm>
            <a:off x="1925632" y="4263914"/>
            <a:ext cx="393056" cy="584775"/>
          </a:xfrm>
          <a:prstGeom prst="rect">
            <a:avLst/>
          </a:prstGeom>
        </p:spPr>
        <p:txBody>
          <a:bodyPr wrap="none">
            <a:spAutoFit/>
          </a:bodyPr>
          <a:lstStyle/>
          <a:p>
            <a:r>
              <a:rPr lang="es-AR" sz="3200" b="1" dirty="0">
                <a:solidFill>
                  <a:schemeClr val="accent1">
                    <a:lumMod val="50000"/>
                  </a:schemeClr>
                </a:solidFill>
              </a:rPr>
              <a:t>7</a:t>
            </a:r>
            <a:endParaRPr lang="es-AR" sz="3200" dirty="0">
              <a:solidFill>
                <a:schemeClr val="accent1">
                  <a:lumMod val="50000"/>
                </a:schemeClr>
              </a:solidFill>
            </a:endParaRPr>
          </a:p>
        </p:txBody>
      </p:sp>
      <p:sp>
        <p:nvSpPr>
          <p:cNvPr id="33" name="Rectángulo 8"/>
          <p:cNvSpPr/>
          <p:nvPr/>
        </p:nvSpPr>
        <p:spPr>
          <a:xfrm>
            <a:off x="2721125" y="4558223"/>
            <a:ext cx="393056" cy="584775"/>
          </a:xfrm>
          <a:prstGeom prst="rect">
            <a:avLst/>
          </a:prstGeom>
        </p:spPr>
        <p:txBody>
          <a:bodyPr wrap="none">
            <a:spAutoFit/>
          </a:bodyPr>
          <a:lstStyle/>
          <a:p>
            <a:r>
              <a:rPr lang="es-AR" sz="3200" b="1" dirty="0">
                <a:solidFill>
                  <a:schemeClr val="accent1">
                    <a:lumMod val="50000"/>
                  </a:schemeClr>
                </a:solidFill>
              </a:rPr>
              <a:t>8</a:t>
            </a:r>
            <a:endParaRPr lang="es-AR" sz="3200" dirty="0">
              <a:solidFill>
                <a:schemeClr val="accent1">
                  <a:lumMod val="50000"/>
                </a:schemeClr>
              </a:solidFill>
            </a:endParaRPr>
          </a:p>
        </p:txBody>
      </p:sp>
      <p:sp>
        <p:nvSpPr>
          <p:cNvPr id="34" name="Rectángulo 8"/>
          <p:cNvSpPr/>
          <p:nvPr/>
        </p:nvSpPr>
        <p:spPr>
          <a:xfrm>
            <a:off x="3430703" y="4209001"/>
            <a:ext cx="393056" cy="584775"/>
          </a:xfrm>
          <a:prstGeom prst="rect">
            <a:avLst/>
          </a:prstGeom>
        </p:spPr>
        <p:txBody>
          <a:bodyPr wrap="none">
            <a:spAutoFit/>
          </a:bodyPr>
          <a:lstStyle/>
          <a:p>
            <a:r>
              <a:rPr lang="es-AR" sz="3200" b="1" dirty="0">
                <a:solidFill>
                  <a:schemeClr val="accent1">
                    <a:lumMod val="50000"/>
                  </a:schemeClr>
                </a:solidFill>
              </a:rPr>
              <a:t>9</a:t>
            </a:r>
            <a:endParaRPr lang="es-AR" sz="3200" dirty="0">
              <a:solidFill>
                <a:schemeClr val="accent1">
                  <a:lumMod val="50000"/>
                </a:schemeClr>
              </a:solidFill>
            </a:endParaRPr>
          </a:p>
        </p:txBody>
      </p:sp>
      <p:cxnSp>
        <p:nvCxnSpPr>
          <p:cNvPr id="35" name="Conector recto de flecha 24"/>
          <p:cNvCxnSpPr/>
          <p:nvPr/>
        </p:nvCxnSpPr>
        <p:spPr>
          <a:xfrm flipH="1">
            <a:off x="3627231" y="3239584"/>
            <a:ext cx="4431175" cy="70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24"/>
          <p:cNvCxnSpPr/>
          <p:nvPr/>
        </p:nvCxnSpPr>
        <p:spPr>
          <a:xfrm flipH="1">
            <a:off x="2066308" y="3593832"/>
            <a:ext cx="5924039" cy="506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24"/>
          <p:cNvCxnSpPr>
            <a:stCxn id="1029" idx="1"/>
          </p:cNvCxnSpPr>
          <p:nvPr/>
        </p:nvCxnSpPr>
        <p:spPr>
          <a:xfrm flipH="1">
            <a:off x="2275594" y="3896130"/>
            <a:ext cx="5660859" cy="605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24"/>
          <p:cNvCxnSpPr/>
          <p:nvPr/>
        </p:nvCxnSpPr>
        <p:spPr>
          <a:xfrm flipH="1">
            <a:off x="3114181" y="4198759"/>
            <a:ext cx="4974672" cy="651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24"/>
          <p:cNvCxnSpPr>
            <a:endCxn id="34" idx="3"/>
          </p:cNvCxnSpPr>
          <p:nvPr/>
        </p:nvCxnSpPr>
        <p:spPr>
          <a:xfrm flipH="1">
            <a:off x="3823759" y="4501388"/>
            <a:ext cx="41126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9465176" y="1323812"/>
            <a:ext cx="2086707" cy="369332"/>
          </a:xfrm>
          <a:prstGeom prst="rect">
            <a:avLst/>
          </a:prstGeom>
          <a:noFill/>
        </p:spPr>
        <p:txBody>
          <a:bodyPr wrap="square" rtlCol="0">
            <a:spAutoFit/>
          </a:bodyPr>
          <a:lstStyle/>
          <a:p>
            <a:r>
              <a:rPr lang="es-AR" b="1" dirty="0">
                <a:latin typeface="Arial Narrow" pitchFamily="34" charset="0"/>
              </a:rPr>
              <a:t>¿Son exhaustivas?</a:t>
            </a:r>
          </a:p>
        </p:txBody>
      </p:sp>
      <p:sp>
        <p:nvSpPr>
          <p:cNvPr id="50" name="49 CuadroTexto"/>
          <p:cNvSpPr txBox="1"/>
          <p:nvPr/>
        </p:nvSpPr>
        <p:spPr>
          <a:xfrm>
            <a:off x="9476899" y="1668400"/>
            <a:ext cx="2086707" cy="369332"/>
          </a:xfrm>
          <a:prstGeom prst="rect">
            <a:avLst/>
          </a:prstGeom>
          <a:noFill/>
        </p:spPr>
        <p:txBody>
          <a:bodyPr wrap="square" rtlCol="0">
            <a:spAutoFit/>
          </a:bodyPr>
          <a:lstStyle/>
          <a:p>
            <a:r>
              <a:rPr lang="es-AR" b="1" dirty="0">
                <a:latin typeface="Arial Narrow" pitchFamily="34" charset="0"/>
              </a:rPr>
              <a:t>¿Son excluyentes?</a:t>
            </a:r>
          </a:p>
        </p:txBody>
      </p:sp>
    </p:spTree>
    <p:extLst>
      <p:ext uri="{BB962C8B-B14F-4D97-AF65-F5344CB8AC3E}">
        <p14:creationId xmlns:p14="http://schemas.microsoft.com/office/powerpoint/2010/main" val="352470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42"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20095" y="1469572"/>
            <a:ext cx="6635080" cy="4876800"/>
          </a:xfrm>
        </p:spPr>
        <p:txBody>
          <a:bodyPr/>
          <a:lstStyle/>
          <a:p>
            <a:r>
              <a:rPr lang="es-AR" dirty="0"/>
              <a:t>Los números asignados a las categorías cumplen dos funciones. Por un lado, permiten </a:t>
            </a:r>
            <a:r>
              <a:rPr lang="es-AR" dirty="0">
                <a:solidFill>
                  <a:srgbClr val="FF0000"/>
                </a:solidFill>
              </a:rPr>
              <a:t>diferenciar categorías</a:t>
            </a:r>
            <a:r>
              <a:rPr lang="es-AR" b="1" dirty="0"/>
              <a:t> </a:t>
            </a:r>
            <a:r>
              <a:rPr lang="es-AR" dirty="0"/>
              <a:t>(como en el nivel nominal) y también permiten reflejar el </a:t>
            </a:r>
            <a:r>
              <a:rPr lang="es-AR" dirty="0">
                <a:solidFill>
                  <a:srgbClr val="FF0000"/>
                </a:solidFill>
              </a:rPr>
              <a:t>orden</a:t>
            </a:r>
            <a:r>
              <a:rPr lang="es-AR" dirty="0"/>
              <a:t> de las categorías.</a:t>
            </a:r>
          </a:p>
          <a:p>
            <a:r>
              <a:rPr lang="es-AR" dirty="0"/>
              <a:t>El orden de las categorías nos permite identificar que categorías presentan en mayor o menor medida la variable estudiada. Ejemplo, la variable intensidad de dolor de cabeza percibido</a:t>
            </a:r>
          </a:p>
        </p:txBody>
      </p:sp>
      <p:graphicFrame>
        <p:nvGraphicFramePr>
          <p:cNvPr id="5" name="4 Tabla"/>
          <p:cNvGraphicFramePr>
            <a:graphicFrameLocks noGrp="1"/>
          </p:cNvGraphicFramePr>
          <p:nvPr>
            <p:extLst>
              <p:ext uri="{D42A27DB-BD31-4B8C-83A1-F6EECF244321}">
                <p14:modId xmlns:p14="http://schemas.microsoft.com/office/powerpoint/2010/main" val="3019431240"/>
              </p:ext>
            </p:extLst>
          </p:nvPr>
        </p:nvGraphicFramePr>
        <p:xfrm>
          <a:off x="8267179" y="2551381"/>
          <a:ext cx="2399928" cy="1854200"/>
        </p:xfrm>
        <a:graphic>
          <a:graphicData uri="http://schemas.openxmlformats.org/drawingml/2006/table">
            <a:tbl>
              <a:tblPr firstRow="1" bandRow="1">
                <a:tableStyleId>{5C22544A-7EE6-4342-B048-85BDC9FD1C3A}</a:tableStyleId>
              </a:tblPr>
              <a:tblGrid>
                <a:gridCol w="81575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tblGrid>
              <a:tr h="370840">
                <a:tc>
                  <a:txBody>
                    <a:bodyPr/>
                    <a:lstStyle/>
                    <a:p>
                      <a:r>
                        <a:rPr lang="es-AR" sz="1600" dirty="0"/>
                        <a:t>Código</a:t>
                      </a:r>
                    </a:p>
                  </a:txBody>
                  <a:tcPr/>
                </a:tc>
                <a:tc>
                  <a:txBody>
                    <a:bodyPr/>
                    <a:lstStyle/>
                    <a:p>
                      <a:r>
                        <a:rPr lang="es-AR" sz="1600" dirty="0"/>
                        <a:t>Dolor de cabeza</a:t>
                      </a:r>
                    </a:p>
                  </a:txBody>
                  <a:tcPr/>
                </a:tc>
                <a:extLst>
                  <a:ext uri="{0D108BD9-81ED-4DB2-BD59-A6C34878D82A}">
                    <a16:rowId xmlns:a16="http://schemas.microsoft.com/office/drawing/2014/main" val="10000"/>
                  </a:ext>
                </a:extLst>
              </a:tr>
              <a:tr h="370840">
                <a:tc>
                  <a:txBody>
                    <a:bodyPr/>
                    <a:lstStyle/>
                    <a:p>
                      <a:pPr algn="ctr"/>
                      <a:r>
                        <a:rPr lang="es-AR" sz="1600" dirty="0"/>
                        <a:t>0</a:t>
                      </a:r>
                    </a:p>
                  </a:txBody>
                  <a:tcPr/>
                </a:tc>
                <a:tc>
                  <a:txBody>
                    <a:bodyPr/>
                    <a:lstStyle/>
                    <a:p>
                      <a:pPr algn="ctr"/>
                      <a:r>
                        <a:rPr lang="es-AR" sz="1600" dirty="0"/>
                        <a:t>Nulo</a:t>
                      </a:r>
                    </a:p>
                  </a:txBody>
                  <a:tcPr/>
                </a:tc>
                <a:extLst>
                  <a:ext uri="{0D108BD9-81ED-4DB2-BD59-A6C34878D82A}">
                    <a16:rowId xmlns:a16="http://schemas.microsoft.com/office/drawing/2014/main" val="10001"/>
                  </a:ext>
                </a:extLst>
              </a:tr>
              <a:tr h="370840">
                <a:tc>
                  <a:txBody>
                    <a:bodyPr/>
                    <a:lstStyle/>
                    <a:p>
                      <a:pPr algn="ctr"/>
                      <a:r>
                        <a:rPr lang="es-AR" sz="1600" dirty="0"/>
                        <a:t>1</a:t>
                      </a:r>
                    </a:p>
                  </a:txBody>
                  <a:tcPr/>
                </a:tc>
                <a:tc>
                  <a:txBody>
                    <a:bodyPr/>
                    <a:lstStyle/>
                    <a:p>
                      <a:pPr algn="ctr"/>
                      <a:r>
                        <a:rPr lang="es-AR" sz="1600" dirty="0"/>
                        <a:t>Leve</a:t>
                      </a:r>
                    </a:p>
                  </a:txBody>
                  <a:tcPr/>
                </a:tc>
                <a:extLst>
                  <a:ext uri="{0D108BD9-81ED-4DB2-BD59-A6C34878D82A}">
                    <a16:rowId xmlns:a16="http://schemas.microsoft.com/office/drawing/2014/main" val="10002"/>
                  </a:ext>
                </a:extLst>
              </a:tr>
              <a:tr h="370840">
                <a:tc>
                  <a:txBody>
                    <a:bodyPr/>
                    <a:lstStyle/>
                    <a:p>
                      <a:pPr algn="ctr"/>
                      <a:r>
                        <a:rPr lang="es-AR" sz="1600" dirty="0"/>
                        <a:t>2</a:t>
                      </a:r>
                    </a:p>
                  </a:txBody>
                  <a:tcPr/>
                </a:tc>
                <a:tc>
                  <a:txBody>
                    <a:bodyPr/>
                    <a:lstStyle/>
                    <a:p>
                      <a:pPr algn="ctr"/>
                      <a:r>
                        <a:rPr lang="es-AR" sz="1600" dirty="0"/>
                        <a:t>Moderado</a:t>
                      </a:r>
                    </a:p>
                  </a:txBody>
                  <a:tcPr/>
                </a:tc>
                <a:extLst>
                  <a:ext uri="{0D108BD9-81ED-4DB2-BD59-A6C34878D82A}">
                    <a16:rowId xmlns:a16="http://schemas.microsoft.com/office/drawing/2014/main" val="10003"/>
                  </a:ext>
                </a:extLst>
              </a:tr>
              <a:tr h="370840">
                <a:tc>
                  <a:txBody>
                    <a:bodyPr/>
                    <a:lstStyle/>
                    <a:p>
                      <a:pPr algn="ctr"/>
                      <a:r>
                        <a:rPr lang="es-AR" sz="1600" dirty="0"/>
                        <a:t>3</a:t>
                      </a:r>
                    </a:p>
                  </a:txBody>
                  <a:tcPr/>
                </a:tc>
                <a:tc>
                  <a:txBody>
                    <a:bodyPr/>
                    <a:lstStyle/>
                    <a:p>
                      <a:pPr algn="ctr"/>
                      <a:r>
                        <a:rPr lang="es-AR" sz="1600" dirty="0"/>
                        <a:t>Fuerte</a:t>
                      </a:r>
                    </a:p>
                  </a:txBody>
                  <a:tcPr/>
                </a:tc>
                <a:extLst>
                  <a:ext uri="{0D108BD9-81ED-4DB2-BD59-A6C34878D82A}">
                    <a16:rowId xmlns:a16="http://schemas.microsoft.com/office/drawing/2014/main" val="10004"/>
                  </a:ext>
                </a:extLst>
              </a:tr>
            </a:tbl>
          </a:graphicData>
        </a:graphic>
      </p:graphicFrame>
      <p:sp>
        <p:nvSpPr>
          <p:cNvPr id="8" name="Marcador de contenido 2">
            <a:extLst>
              <a:ext uri="{FF2B5EF4-FFF2-40B4-BE49-F238E27FC236}">
                <a16:creationId xmlns:a16="http://schemas.microsoft.com/office/drawing/2014/main" id="{0F9E253D-34D6-447C-A78F-E93E14F7AD8C}"/>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Nivel Ordinal</a:t>
            </a:r>
            <a:endParaRPr lang="es-AR" sz="2800" dirty="0"/>
          </a:p>
        </p:txBody>
      </p:sp>
      <p:cxnSp>
        <p:nvCxnSpPr>
          <p:cNvPr id="9" name="Conector recto 8">
            <a:extLst>
              <a:ext uri="{FF2B5EF4-FFF2-40B4-BE49-F238E27FC236}">
                <a16:creationId xmlns:a16="http://schemas.microsoft.com/office/drawing/2014/main" id="{B54E8E39-4DF5-48DC-9EEA-264BE1D83BDA}"/>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65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5658" y="1307913"/>
            <a:ext cx="71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lipse 3"/>
          <p:cNvSpPr/>
          <p:nvPr/>
        </p:nvSpPr>
        <p:spPr>
          <a:xfrm>
            <a:off x="1106957" y="1553944"/>
            <a:ext cx="3579222" cy="3725385"/>
          </a:xfrm>
          <a:prstGeom prst="ellipse">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s-AR">
              <a:ln w="0"/>
              <a:solidFill>
                <a:schemeClr val="accent1"/>
              </a:solidFill>
              <a:effectLst>
                <a:outerShdw blurRad="38100" dist="25400" dir="5400000" algn="ctr" rotWithShape="0">
                  <a:srgbClr val="6E747A">
                    <a:alpha val="43000"/>
                  </a:srgbClr>
                </a:outerShdw>
              </a:effectLst>
            </a:endParaRPr>
          </a:p>
        </p:txBody>
      </p:sp>
      <p:sp>
        <p:nvSpPr>
          <p:cNvPr id="6" name="Elipse 5"/>
          <p:cNvSpPr/>
          <p:nvPr/>
        </p:nvSpPr>
        <p:spPr>
          <a:xfrm>
            <a:off x="7580101" y="1553944"/>
            <a:ext cx="3579222" cy="3725385"/>
          </a:xfrm>
          <a:prstGeom prst="ellipse">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s-AR" dirty="0">
              <a:ln w="0"/>
              <a:solidFill>
                <a:schemeClr val="accent1"/>
              </a:solidFill>
              <a:effectLst>
                <a:outerShdw blurRad="38100" dist="25400" dir="5400000" algn="ctr" rotWithShape="0">
                  <a:srgbClr val="6E747A">
                    <a:alpha val="43000"/>
                  </a:srgbClr>
                </a:outerShdw>
              </a:effectLst>
            </a:endParaRPr>
          </a:p>
        </p:txBody>
      </p:sp>
      <p:sp>
        <p:nvSpPr>
          <p:cNvPr id="7" name="CuadroTexto 6"/>
          <p:cNvSpPr txBox="1"/>
          <p:nvPr/>
        </p:nvSpPr>
        <p:spPr>
          <a:xfrm>
            <a:off x="8236922" y="5372856"/>
            <a:ext cx="2442592" cy="461665"/>
          </a:xfrm>
          <a:prstGeom prst="rect">
            <a:avLst/>
          </a:prstGeom>
          <a:noFill/>
        </p:spPr>
        <p:txBody>
          <a:bodyPr wrap="none" rtlCol="0">
            <a:spAutoFit/>
          </a:bodyPr>
          <a:lstStyle/>
          <a:p>
            <a:r>
              <a:rPr lang="es-AR" sz="2400" b="1" dirty="0"/>
              <a:t>Sistema Empírico </a:t>
            </a:r>
          </a:p>
        </p:txBody>
      </p:sp>
      <p:sp>
        <p:nvSpPr>
          <p:cNvPr id="8" name="CuadroTexto 7"/>
          <p:cNvSpPr txBox="1"/>
          <p:nvPr/>
        </p:nvSpPr>
        <p:spPr>
          <a:xfrm>
            <a:off x="1620770" y="5339812"/>
            <a:ext cx="2551596" cy="461665"/>
          </a:xfrm>
          <a:prstGeom prst="rect">
            <a:avLst/>
          </a:prstGeom>
          <a:noFill/>
        </p:spPr>
        <p:txBody>
          <a:bodyPr wrap="none" rtlCol="0">
            <a:spAutoFit/>
          </a:bodyPr>
          <a:lstStyle/>
          <a:p>
            <a:r>
              <a:rPr lang="es-AR" sz="2400" b="1" dirty="0"/>
              <a:t>Sistema Numérico</a:t>
            </a:r>
            <a:r>
              <a:rPr lang="es-AR" sz="1400" dirty="0"/>
              <a:t> </a:t>
            </a:r>
          </a:p>
        </p:txBody>
      </p:sp>
      <p:sp>
        <p:nvSpPr>
          <p:cNvPr id="9" name="Rectángulo 8"/>
          <p:cNvSpPr/>
          <p:nvPr/>
        </p:nvSpPr>
        <p:spPr>
          <a:xfrm>
            <a:off x="2040266" y="3099164"/>
            <a:ext cx="393056" cy="584775"/>
          </a:xfrm>
          <a:prstGeom prst="rect">
            <a:avLst/>
          </a:prstGeom>
        </p:spPr>
        <p:txBody>
          <a:bodyPr wrap="none">
            <a:spAutoFit/>
          </a:bodyPr>
          <a:lstStyle/>
          <a:p>
            <a:r>
              <a:rPr lang="es-AR" sz="3200" b="1" dirty="0">
                <a:solidFill>
                  <a:schemeClr val="accent1">
                    <a:lumMod val="50000"/>
                  </a:schemeClr>
                </a:solidFill>
              </a:rPr>
              <a:t>3</a:t>
            </a:r>
            <a:endParaRPr lang="es-AR" sz="3200" dirty="0">
              <a:solidFill>
                <a:schemeClr val="accent1">
                  <a:lumMod val="50000"/>
                </a:schemeClr>
              </a:solidFill>
            </a:endParaRPr>
          </a:p>
        </p:txBody>
      </p:sp>
      <p:sp>
        <p:nvSpPr>
          <p:cNvPr id="11" name="Rectángulo 10"/>
          <p:cNvSpPr/>
          <p:nvPr/>
        </p:nvSpPr>
        <p:spPr>
          <a:xfrm>
            <a:off x="2063712" y="4361372"/>
            <a:ext cx="393056" cy="584775"/>
          </a:xfrm>
          <a:prstGeom prst="rect">
            <a:avLst/>
          </a:prstGeom>
        </p:spPr>
        <p:txBody>
          <a:bodyPr wrap="none">
            <a:spAutoFit/>
          </a:bodyPr>
          <a:lstStyle/>
          <a:p>
            <a:r>
              <a:rPr lang="es-AR" sz="3200" b="1" dirty="0">
                <a:solidFill>
                  <a:schemeClr val="accent1">
                    <a:lumMod val="50000"/>
                  </a:schemeClr>
                </a:solidFill>
              </a:rPr>
              <a:t>5</a:t>
            </a:r>
          </a:p>
        </p:txBody>
      </p:sp>
      <p:sp>
        <p:nvSpPr>
          <p:cNvPr id="20" name="Rectángulo 19"/>
          <p:cNvSpPr/>
          <p:nvPr/>
        </p:nvSpPr>
        <p:spPr>
          <a:xfrm>
            <a:off x="2030417" y="2361050"/>
            <a:ext cx="393056" cy="584775"/>
          </a:xfrm>
          <a:prstGeom prst="rect">
            <a:avLst/>
          </a:prstGeom>
        </p:spPr>
        <p:txBody>
          <a:bodyPr wrap="none">
            <a:spAutoFit/>
          </a:bodyPr>
          <a:lstStyle/>
          <a:p>
            <a:r>
              <a:rPr lang="es-AR" sz="3200" b="1" dirty="0">
                <a:solidFill>
                  <a:schemeClr val="accent1">
                    <a:lumMod val="50000"/>
                  </a:schemeClr>
                </a:solidFill>
              </a:rPr>
              <a:t>2</a:t>
            </a:r>
            <a:endParaRPr lang="es-AR" sz="3200" dirty="0">
              <a:solidFill>
                <a:schemeClr val="accent1">
                  <a:lumMod val="50000"/>
                </a:schemeClr>
              </a:solidFill>
            </a:endParaRPr>
          </a:p>
        </p:txBody>
      </p:sp>
      <p:sp>
        <p:nvSpPr>
          <p:cNvPr id="21" name="Rectángulo 20"/>
          <p:cNvSpPr/>
          <p:nvPr/>
        </p:nvSpPr>
        <p:spPr>
          <a:xfrm>
            <a:off x="2030417" y="1754487"/>
            <a:ext cx="393056" cy="584775"/>
          </a:xfrm>
          <a:prstGeom prst="rect">
            <a:avLst/>
          </a:prstGeom>
        </p:spPr>
        <p:txBody>
          <a:bodyPr wrap="none">
            <a:spAutoFit/>
          </a:bodyPr>
          <a:lstStyle/>
          <a:p>
            <a:r>
              <a:rPr lang="es-AR" sz="3200" b="1" dirty="0">
                <a:solidFill>
                  <a:schemeClr val="accent1">
                    <a:lumMod val="50000"/>
                  </a:schemeClr>
                </a:solidFill>
              </a:rPr>
              <a:t>1</a:t>
            </a:r>
            <a:endParaRPr lang="es-AR" sz="3200" dirty="0">
              <a:solidFill>
                <a:schemeClr val="accent1">
                  <a:lumMod val="50000"/>
                </a:schemeClr>
              </a:solidFill>
            </a:endParaRPr>
          </a:p>
        </p:txBody>
      </p:sp>
      <p:cxnSp>
        <p:nvCxnSpPr>
          <p:cNvPr id="5" name="Conector recto de flecha 4"/>
          <p:cNvCxnSpPr/>
          <p:nvPr/>
        </p:nvCxnSpPr>
        <p:spPr>
          <a:xfrm flipH="1" flipV="1">
            <a:off x="2400027" y="2727848"/>
            <a:ext cx="5836895" cy="217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flipV="1">
            <a:off x="2433322" y="3369262"/>
            <a:ext cx="5803600" cy="14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flipV="1">
            <a:off x="2400029" y="2103308"/>
            <a:ext cx="5836893" cy="235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flipH="1">
            <a:off x="2473960" y="4563165"/>
            <a:ext cx="5762962" cy="137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uadroTexto 28"/>
          <p:cNvSpPr txBox="1"/>
          <p:nvPr/>
        </p:nvSpPr>
        <p:spPr>
          <a:xfrm>
            <a:off x="4163217" y="974385"/>
            <a:ext cx="2628696" cy="861774"/>
          </a:xfrm>
          <a:prstGeom prst="rect">
            <a:avLst/>
          </a:prstGeom>
          <a:noFill/>
        </p:spPr>
        <p:txBody>
          <a:bodyPr wrap="square" rtlCol="0">
            <a:spAutoFit/>
          </a:bodyPr>
          <a:lstStyle/>
          <a:p>
            <a:pPr algn="ctr"/>
            <a:r>
              <a:rPr lang="es-AR" sz="2500" b="1" dirty="0" err="1">
                <a:solidFill>
                  <a:schemeClr val="accent1">
                    <a:lumMod val="50000"/>
                  </a:schemeClr>
                </a:solidFill>
              </a:rPr>
              <a:t>Distintividad</a:t>
            </a:r>
            <a:r>
              <a:rPr lang="es-AR" sz="2500" b="1" dirty="0">
                <a:solidFill>
                  <a:schemeClr val="accent1">
                    <a:lumMod val="50000"/>
                  </a:schemeClr>
                </a:solidFill>
              </a:rPr>
              <a:t> y </a:t>
            </a:r>
          </a:p>
          <a:p>
            <a:pPr algn="ctr"/>
            <a:r>
              <a:rPr lang="es-AR" sz="2500" b="1" i="1" dirty="0">
                <a:solidFill>
                  <a:schemeClr val="accent1">
                    <a:lumMod val="50000"/>
                  </a:schemeClr>
                </a:solidFill>
              </a:rPr>
              <a:t>Orden</a:t>
            </a:r>
            <a:endParaRPr lang="es-AR" i="1" dirty="0"/>
          </a:p>
        </p:txBody>
      </p:sp>
      <p:cxnSp>
        <p:nvCxnSpPr>
          <p:cNvPr id="30" name="Conector recto 29"/>
          <p:cNvCxnSpPr/>
          <p:nvPr/>
        </p:nvCxnSpPr>
        <p:spPr>
          <a:xfrm>
            <a:off x="2006971" y="2058815"/>
            <a:ext cx="0" cy="2592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1882277" y="2678670"/>
            <a:ext cx="1965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1882274" y="2052010"/>
            <a:ext cx="1965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Conector recto 38"/>
          <p:cNvCxnSpPr/>
          <p:nvPr/>
        </p:nvCxnSpPr>
        <p:spPr>
          <a:xfrm>
            <a:off x="1882272" y="3369261"/>
            <a:ext cx="19652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1893993" y="4642815"/>
            <a:ext cx="19652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6853276" y="1010790"/>
            <a:ext cx="3579222" cy="707886"/>
          </a:xfrm>
          <a:prstGeom prst="rect">
            <a:avLst/>
          </a:prstGeom>
          <a:noFill/>
        </p:spPr>
        <p:txBody>
          <a:bodyPr wrap="square" rtlCol="0">
            <a:spAutoFit/>
          </a:bodyPr>
          <a:lstStyle/>
          <a:p>
            <a:r>
              <a:rPr lang="es-AR" sz="2000" b="1" dirty="0">
                <a:latin typeface="Arial Narrow" pitchFamily="34" charset="0"/>
              </a:rPr>
              <a:t>«Me gustan las clases de estadística»</a:t>
            </a:r>
          </a:p>
        </p:txBody>
      </p:sp>
      <p:sp>
        <p:nvSpPr>
          <p:cNvPr id="14" name="13 CuadroTexto"/>
          <p:cNvSpPr txBox="1"/>
          <p:nvPr/>
        </p:nvSpPr>
        <p:spPr>
          <a:xfrm>
            <a:off x="8236922" y="2220880"/>
            <a:ext cx="2442592" cy="2585323"/>
          </a:xfrm>
          <a:prstGeom prst="rect">
            <a:avLst/>
          </a:prstGeom>
          <a:noFill/>
        </p:spPr>
        <p:txBody>
          <a:bodyPr wrap="square" rtlCol="0">
            <a:spAutoFit/>
          </a:bodyPr>
          <a:lstStyle/>
          <a:p>
            <a:r>
              <a:rPr lang="es-AR" dirty="0">
                <a:latin typeface="Arial Black" pitchFamily="34" charset="0"/>
              </a:rPr>
              <a:t>Nunca</a:t>
            </a:r>
          </a:p>
          <a:p>
            <a:endParaRPr lang="es-AR" dirty="0">
              <a:latin typeface="Arial Black" pitchFamily="34" charset="0"/>
            </a:endParaRPr>
          </a:p>
          <a:p>
            <a:r>
              <a:rPr lang="es-AR" dirty="0">
                <a:latin typeface="Arial Black" pitchFamily="34" charset="0"/>
              </a:rPr>
              <a:t>Raramente</a:t>
            </a:r>
          </a:p>
          <a:p>
            <a:endParaRPr lang="es-AR" dirty="0">
              <a:latin typeface="Arial Black" pitchFamily="34" charset="0"/>
            </a:endParaRPr>
          </a:p>
          <a:p>
            <a:r>
              <a:rPr lang="es-AR" dirty="0">
                <a:latin typeface="Arial Black" pitchFamily="34" charset="0"/>
              </a:rPr>
              <a:t>A veces</a:t>
            </a:r>
          </a:p>
          <a:p>
            <a:endParaRPr lang="es-AR" dirty="0">
              <a:latin typeface="Arial Black" pitchFamily="34" charset="0"/>
            </a:endParaRPr>
          </a:p>
          <a:p>
            <a:r>
              <a:rPr lang="es-AR" dirty="0">
                <a:latin typeface="Arial Black" pitchFamily="34" charset="0"/>
              </a:rPr>
              <a:t>Frecuentemente</a:t>
            </a:r>
          </a:p>
          <a:p>
            <a:endParaRPr lang="es-AR" dirty="0">
              <a:latin typeface="Arial Black" pitchFamily="34" charset="0"/>
            </a:endParaRPr>
          </a:p>
          <a:p>
            <a:r>
              <a:rPr lang="es-AR" dirty="0">
                <a:latin typeface="Arial Black" pitchFamily="34" charset="0"/>
              </a:rPr>
              <a:t>Siempre</a:t>
            </a:r>
          </a:p>
        </p:txBody>
      </p:sp>
      <p:cxnSp>
        <p:nvCxnSpPr>
          <p:cNvPr id="28" name="Conector recto 39"/>
          <p:cNvCxnSpPr/>
          <p:nvPr/>
        </p:nvCxnSpPr>
        <p:spPr>
          <a:xfrm>
            <a:off x="1905717" y="4279403"/>
            <a:ext cx="19652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ectángulo 8"/>
          <p:cNvSpPr/>
          <p:nvPr/>
        </p:nvSpPr>
        <p:spPr>
          <a:xfrm>
            <a:off x="2063713" y="3978390"/>
            <a:ext cx="393056" cy="584775"/>
          </a:xfrm>
          <a:prstGeom prst="rect">
            <a:avLst/>
          </a:prstGeom>
        </p:spPr>
        <p:txBody>
          <a:bodyPr wrap="none">
            <a:spAutoFit/>
          </a:bodyPr>
          <a:lstStyle/>
          <a:p>
            <a:r>
              <a:rPr lang="es-AR" sz="3200" b="1" dirty="0">
                <a:solidFill>
                  <a:schemeClr val="accent1">
                    <a:lumMod val="50000"/>
                  </a:schemeClr>
                </a:solidFill>
              </a:rPr>
              <a:t>4</a:t>
            </a:r>
            <a:endParaRPr lang="es-AR" sz="3200" dirty="0">
              <a:solidFill>
                <a:schemeClr val="accent1">
                  <a:lumMod val="50000"/>
                </a:schemeClr>
              </a:solidFill>
            </a:endParaRPr>
          </a:p>
        </p:txBody>
      </p:sp>
      <p:cxnSp>
        <p:nvCxnSpPr>
          <p:cNvPr id="32" name="Conector recto de flecha 12"/>
          <p:cNvCxnSpPr/>
          <p:nvPr/>
        </p:nvCxnSpPr>
        <p:spPr>
          <a:xfrm flipH="1">
            <a:off x="2433322" y="4082236"/>
            <a:ext cx="5803600" cy="165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93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988928149"/>
              </p:ext>
            </p:extLst>
          </p:nvPr>
        </p:nvGraphicFramePr>
        <p:xfrm>
          <a:off x="1680310" y="2332892"/>
          <a:ext cx="8956429" cy="1447611"/>
        </p:xfrm>
        <a:graphic>
          <a:graphicData uri="http://schemas.openxmlformats.org/drawingml/2006/table">
            <a:tbl>
              <a:tblPr firstRow="1" firstCol="1" bandRow="1">
                <a:tableStyleId>{5C22544A-7EE6-4342-B048-85BDC9FD1C3A}</a:tableStyleId>
              </a:tblPr>
              <a:tblGrid>
                <a:gridCol w="2129557">
                  <a:extLst>
                    <a:ext uri="{9D8B030D-6E8A-4147-A177-3AD203B41FA5}">
                      <a16:colId xmlns:a16="http://schemas.microsoft.com/office/drawing/2014/main" val="20000"/>
                    </a:ext>
                  </a:extLst>
                </a:gridCol>
                <a:gridCol w="885559">
                  <a:extLst>
                    <a:ext uri="{9D8B030D-6E8A-4147-A177-3AD203B41FA5}">
                      <a16:colId xmlns:a16="http://schemas.microsoft.com/office/drawing/2014/main" val="20001"/>
                    </a:ext>
                  </a:extLst>
                </a:gridCol>
                <a:gridCol w="1482350">
                  <a:extLst>
                    <a:ext uri="{9D8B030D-6E8A-4147-A177-3AD203B41FA5}">
                      <a16:colId xmlns:a16="http://schemas.microsoft.com/office/drawing/2014/main" val="20002"/>
                    </a:ext>
                  </a:extLst>
                </a:gridCol>
                <a:gridCol w="1155079">
                  <a:extLst>
                    <a:ext uri="{9D8B030D-6E8A-4147-A177-3AD203B41FA5}">
                      <a16:colId xmlns:a16="http://schemas.microsoft.com/office/drawing/2014/main" val="20003"/>
                    </a:ext>
                  </a:extLst>
                </a:gridCol>
                <a:gridCol w="1925130">
                  <a:extLst>
                    <a:ext uri="{9D8B030D-6E8A-4147-A177-3AD203B41FA5}">
                      <a16:colId xmlns:a16="http://schemas.microsoft.com/office/drawing/2014/main" val="20004"/>
                    </a:ext>
                  </a:extLst>
                </a:gridCol>
                <a:gridCol w="1378754">
                  <a:extLst>
                    <a:ext uri="{9D8B030D-6E8A-4147-A177-3AD203B41FA5}">
                      <a16:colId xmlns:a16="http://schemas.microsoft.com/office/drawing/2014/main" val="20005"/>
                    </a:ext>
                  </a:extLst>
                </a:gridCol>
              </a:tblGrid>
              <a:tr h="581022">
                <a:tc>
                  <a:txBody>
                    <a:bodyPr/>
                    <a:lstStyle/>
                    <a:p>
                      <a:pPr algn="ctr">
                        <a:lnSpc>
                          <a:spcPct val="115000"/>
                        </a:lnSpc>
                        <a:spcAft>
                          <a:spcPts val="0"/>
                        </a:spcAft>
                      </a:pPr>
                      <a:r>
                        <a:rPr lang="es-AR" sz="1800" dirty="0">
                          <a:effectLst/>
                        </a:rPr>
                        <a:t> </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Nunca </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Raramente</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a:effectLst/>
                        </a:rPr>
                        <a:t>A veces</a:t>
                      </a:r>
                      <a:endParaRPr lang="en-US" sz="180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a:effectLst/>
                        </a:rPr>
                        <a:t>Frecuentemente</a:t>
                      </a:r>
                      <a:endParaRPr lang="en-US" sz="180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Siempre</a:t>
                      </a:r>
                      <a:endParaRPr lang="en-US" sz="1800" dirty="0">
                        <a:effectLst/>
                        <a:latin typeface="Calibri"/>
                        <a:ea typeface="Calibri"/>
                        <a:cs typeface="Times New Roman"/>
                      </a:endParaRPr>
                    </a:p>
                  </a:txBody>
                  <a:tcPr marL="44450" marR="44450" marT="0" marB="0" anchor="b"/>
                </a:tc>
                <a:extLst>
                  <a:ext uri="{0D108BD9-81ED-4DB2-BD59-A6C34878D82A}">
                    <a16:rowId xmlns:a16="http://schemas.microsoft.com/office/drawing/2014/main" val="10000"/>
                  </a:ext>
                </a:extLst>
              </a:tr>
              <a:tr h="866589">
                <a:tc>
                  <a:txBody>
                    <a:bodyPr/>
                    <a:lstStyle/>
                    <a:p>
                      <a:pPr>
                        <a:lnSpc>
                          <a:spcPct val="115000"/>
                        </a:lnSpc>
                        <a:spcAft>
                          <a:spcPts val="0"/>
                        </a:spcAft>
                      </a:pPr>
                      <a:r>
                        <a:rPr lang="es-AR" sz="1800" dirty="0">
                          <a:effectLst/>
                        </a:rPr>
                        <a:t>Me gustan las clases de estadística</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 </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 </a:t>
                      </a: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endParaRPr lang="en-US" sz="1800" dirty="0">
                        <a:effectLst/>
                        <a:latin typeface="Calibri"/>
                        <a:ea typeface="Calibri"/>
                        <a:cs typeface="Times New Roman"/>
                      </a:endParaRPr>
                    </a:p>
                  </a:txBody>
                  <a:tcPr marL="44450" marR="44450" marT="0" marB="0" anchor="b"/>
                </a:tc>
                <a:tc>
                  <a:txBody>
                    <a:bodyPr/>
                    <a:lstStyle/>
                    <a:p>
                      <a:pPr algn="ctr">
                        <a:lnSpc>
                          <a:spcPct val="115000"/>
                        </a:lnSpc>
                        <a:spcAft>
                          <a:spcPts val="0"/>
                        </a:spcAft>
                      </a:pPr>
                      <a:r>
                        <a:rPr lang="es-AR" sz="1800" dirty="0">
                          <a:effectLst/>
                        </a:rPr>
                        <a:t> </a:t>
                      </a:r>
                      <a:endParaRPr lang="en-US" sz="1800" dirty="0">
                        <a:effectLst/>
                        <a:latin typeface="Calibri"/>
                        <a:ea typeface="Calibri"/>
                        <a:cs typeface="Times New Roman"/>
                      </a:endParaRPr>
                    </a:p>
                  </a:txBody>
                  <a:tcPr marL="44450" marR="44450" marT="0" marB="0" anchor="b"/>
                </a:tc>
                <a:extLst>
                  <a:ext uri="{0D108BD9-81ED-4DB2-BD59-A6C34878D82A}">
                    <a16:rowId xmlns:a16="http://schemas.microsoft.com/office/drawing/2014/main" val="10001"/>
                  </a:ext>
                </a:extLst>
              </a:tr>
            </a:tbl>
          </a:graphicData>
        </a:graphic>
      </p:graphicFrame>
      <p:sp>
        <p:nvSpPr>
          <p:cNvPr id="5" name="4 CuadroTexto"/>
          <p:cNvSpPr txBox="1"/>
          <p:nvPr/>
        </p:nvSpPr>
        <p:spPr>
          <a:xfrm>
            <a:off x="1596757" y="3954213"/>
            <a:ext cx="3786554" cy="1754326"/>
          </a:xfrm>
          <a:prstGeom prst="rect">
            <a:avLst/>
          </a:prstGeom>
          <a:noFill/>
        </p:spPr>
        <p:txBody>
          <a:bodyPr wrap="square" rtlCol="0">
            <a:spAutoFit/>
          </a:bodyPr>
          <a:lstStyle/>
          <a:p>
            <a:r>
              <a:rPr lang="es-AR" dirty="0"/>
              <a:t>Laura : «Nunca» (1)</a:t>
            </a:r>
          </a:p>
          <a:p>
            <a:r>
              <a:rPr lang="es-AR" dirty="0"/>
              <a:t>Fabián: «Raramente» (2)</a:t>
            </a:r>
          </a:p>
          <a:p>
            <a:r>
              <a:rPr lang="es-AR" dirty="0"/>
              <a:t>Lucía: «Frecuentemente» (4)</a:t>
            </a:r>
          </a:p>
          <a:p>
            <a:r>
              <a:rPr lang="es-AR" dirty="0"/>
              <a:t>Norberto: «A veces» (3)</a:t>
            </a:r>
          </a:p>
          <a:p>
            <a:endParaRPr lang="es-AR" dirty="0"/>
          </a:p>
          <a:p>
            <a:endParaRPr lang="en-US" dirty="0"/>
          </a:p>
        </p:txBody>
      </p:sp>
    </p:spTree>
    <p:extLst>
      <p:ext uri="{BB962C8B-B14F-4D97-AF65-F5344CB8AC3E}">
        <p14:creationId xmlns:p14="http://schemas.microsoft.com/office/powerpoint/2010/main" val="406616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4609" y="1217663"/>
            <a:ext cx="5987008" cy="3168352"/>
          </a:xfrm>
        </p:spPr>
        <p:txBody>
          <a:bodyPr>
            <a:normAutofit/>
          </a:bodyPr>
          <a:lstStyle/>
          <a:p>
            <a:r>
              <a:rPr lang="es-AR" dirty="0"/>
              <a:t>Las distancias entre los valores que pueden adoptar las categorías se mantienen. </a:t>
            </a:r>
          </a:p>
          <a:p>
            <a:r>
              <a:rPr lang="es-AR" dirty="0"/>
              <a:t>Mantienen las propiedades de los niveles anteriores, pero ahora además podemos decir a que </a:t>
            </a:r>
            <a:r>
              <a:rPr lang="es-AR" dirty="0">
                <a:solidFill>
                  <a:srgbClr val="FF0000"/>
                </a:solidFill>
              </a:rPr>
              <a:t>distancia se encuentra una categoría de otra</a:t>
            </a:r>
            <a:r>
              <a:rPr lang="es-AR" dirty="0"/>
              <a:t>. </a:t>
            </a:r>
          </a:p>
        </p:txBody>
      </p:sp>
      <p:graphicFrame>
        <p:nvGraphicFramePr>
          <p:cNvPr id="6" name="5 Tabla"/>
          <p:cNvGraphicFramePr>
            <a:graphicFrameLocks noGrp="1"/>
          </p:cNvGraphicFramePr>
          <p:nvPr>
            <p:extLst>
              <p:ext uri="{D42A27DB-BD31-4B8C-83A1-F6EECF244321}">
                <p14:modId xmlns:p14="http://schemas.microsoft.com/office/powerpoint/2010/main" val="330730243"/>
              </p:ext>
            </p:extLst>
          </p:nvPr>
        </p:nvGraphicFramePr>
        <p:xfrm>
          <a:off x="5176404" y="4415876"/>
          <a:ext cx="5400600" cy="2081022"/>
        </p:xfrm>
        <a:graphic>
          <a:graphicData uri="http://schemas.openxmlformats.org/drawingml/2006/table">
            <a:tbl>
              <a:tblPr firstRow="1" bandRow="1">
                <a:tableStyleId>{5C22544A-7EE6-4342-B048-85BDC9FD1C3A}</a:tableStyleId>
              </a:tblPr>
              <a:tblGrid>
                <a:gridCol w="1005509">
                  <a:extLst>
                    <a:ext uri="{9D8B030D-6E8A-4147-A177-3AD203B41FA5}">
                      <a16:colId xmlns:a16="http://schemas.microsoft.com/office/drawing/2014/main" val="20000"/>
                    </a:ext>
                  </a:extLst>
                </a:gridCol>
                <a:gridCol w="2166664">
                  <a:extLst>
                    <a:ext uri="{9D8B030D-6E8A-4147-A177-3AD203B41FA5}">
                      <a16:colId xmlns:a16="http://schemas.microsoft.com/office/drawing/2014/main" val="20001"/>
                    </a:ext>
                  </a:extLst>
                </a:gridCol>
                <a:gridCol w="2228427">
                  <a:extLst>
                    <a:ext uri="{9D8B030D-6E8A-4147-A177-3AD203B41FA5}">
                      <a16:colId xmlns:a16="http://schemas.microsoft.com/office/drawing/2014/main" val="20002"/>
                    </a:ext>
                  </a:extLst>
                </a:gridCol>
              </a:tblGrid>
              <a:tr h="346837">
                <a:tc>
                  <a:txBody>
                    <a:bodyPr/>
                    <a:lstStyle/>
                    <a:p>
                      <a:r>
                        <a:rPr lang="es-AR" sz="1600" dirty="0"/>
                        <a:t>Código</a:t>
                      </a:r>
                    </a:p>
                  </a:txBody>
                  <a:tcPr/>
                </a:tc>
                <a:tc>
                  <a:txBody>
                    <a:bodyPr/>
                    <a:lstStyle/>
                    <a:p>
                      <a:r>
                        <a:rPr lang="es-AR" sz="1600" dirty="0"/>
                        <a:t>Puntaje</a:t>
                      </a:r>
                      <a:r>
                        <a:rPr lang="es-AR" sz="1600" baseline="0" dirty="0"/>
                        <a:t> en prueba</a:t>
                      </a:r>
                      <a:endParaRPr lang="es-AR" sz="1600" dirty="0"/>
                    </a:p>
                  </a:txBody>
                  <a:tcPr/>
                </a:tc>
                <a:tc>
                  <a:txBody>
                    <a:bodyPr/>
                    <a:lstStyle/>
                    <a:p>
                      <a:r>
                        <a:rPr lang="es-AR" sz="1600" dirty="0"/>
                        <a:t>Significado</a:t>
                      </a:r>
                    </a:p>
                  </a:txBody>
                  <a:tcPr/>
                </a:tc>
                <a:extLst>
                  <a:ext uri="{0D108BD9-81ED-4DB2-BD59-A6C34878D82A}">
                    <a16:rowId xmlns:a16="http://schemas.microsoft.com/office/drawing/2014/main" val="10000"/>
                  </a:ext>
                </a:extLst>
              </a:tr>
              <a:tr h="346837">
                <a:tc>
                  <a:txBody>
                    <a:bodyPr/>
                    <a:lstStyle/>
                    <a:p>
                      <a:r>
                        <a:rPr lang="es-AR" sz="1600" dirty="0"/>
                        <a:t>1</a:t>
                      </a:r>
                    </a:p>
                  </a:txBody>
                  <a:tcPr/>
                </a:tc>
                <a:tc>
                  <a:txBody>
                    <a:bodyPr/>
                    <a:lstStyle/>
                    <a:p>
                      <a:r>
                        <a:rPr lang="es-AR" sz="1600" dirty="0"/>
                        <a:t>Menos</a:t>
                      </a:r>
                      <a:r>
                        <a:rPr lang="es-AR" sz="1600" baseline="0" dirty="0"/>
                        <a:t> de 70</a:t>
                      </a:r>
                      <a:endParaRPr lang="es-AR" sz="1600" dirty="0"/>
                    </a:p>
                  </a:txBody>
                  <a:tcPr/>
                </a:tc>
                <a:tc>
                  <a:txBody>
                    <a:bodyPr/>
                    <a:lstStyle/>
                    <a:p>
                      <a:r>
                        <a:rPr lang="es-AR" sz="1600" dirty="0"/>
                        <a:t>Retraso significativo</a:t>
                      </a:r>
                    </a:p>
                  </a:txBody>
                  <a:tcPr/>
                </a:tc>
                <a:extLst>
                  <a:ext uri="{0D108BD9-81ED-4DB2-BD59-A6C34878D82A}">
                    <a16:rowId xmlns:a16="http://schemas.microsoft.com/office/drawing/2014/main" val="10001"/>
                  </a:ext>
                </a:extLst>
              </a:tr>
              <a:tr h="346837">
                <a:tc>
                  <a:txBody>
                    <a:bodyPr/>
                    <a:lstStyle/>
                    <a:p>
                      <a:r>
                        <a:rPr lang="es-AR" sz="1600" dirty="0"/>
                        <a:t>2</a:t>
                      </a:r>
                    </a:p>
                  </a:txBody>
                  <a:tcPr/>
                </a:tc>
                <a:tc>
                  <a:txBody>
                    <a:bodyPr/>
                    <a:lstStyle/>
                    <a:p>
                      <a:r>
                        <a:rPr lang="es-AR" sz="1600" dirty="0"/>
                        <a:t>70-85</a:t>
                      </a:r>
                    </a:p>
                  </a:txBody>
                  <a:tcPr/>
                </a:tc>
                <a:tc>
                  <a:txBody>
                    <a:bodyPr/>
                    <a:lstStyle/>
                    <a:p>
                      <a:r>
                        <a:rPr lang="es-AR" sz="1600" dirty="0"/>
                        <a:t>Retraso leve</a:t>
                      </a:r>
                    </a:p>
                  </a:txBody>
                  <a:tcPr/>
                </a:tc>
                <a:extLst>
                  <a:ext uri="{0D108BD9-81ED-4DB2-BD59-A6C34878D82A}">
                    <a16:rowId xmlns:a16="http://schemas.microsoft.com/office/drawing/2014/main" val="10002"/>
                  </a:ext>
                </a:extLst>
              </a:tr>
              <a:tr h="346837">
                <a:tc>
                  <a:txBody>
                    <a:bodyPr/>
                    <a:lstStyle/>
                    <a:p>
                      <a:r>
                        <a:rPr lang="es-AR" sz="1600" dirty="0"/>
                        <a:t>3</a:t>
                      </a:r>
                    </a:p>
                  </a:txBody>
                  <a:tcPr/>
                </a:tc>
                <a:tc>
                  <a:txBody>
                    <a:bodyPr/>
                    <a:lstStyle/>
                    <a:p>
                      <a:r>
                        <a:rPr lang="es-AR" sz="1600" dirty="0"/>
                        <a:t>85-100</a:t>
                      </a:r>
                    </a:p>
                  </a:txBody>
                  <a:tcPr/>
                </a:tc>
                <a:tc>
                  <a:txBody>
                    <a:bodyPr/>
                    <a:lstStyle/>
                    <a:p>
                      <a:r>
                        <a:rPr lang="es-AR" sz="1600" dirty="0"/>
                        <a:t>Normal</a:t>
                      </a:r>
                    </a:p>
                  </a:txBody>
                  <a:tcPr/>
                </a:tc>
                <a:extLst>
                  <a:ext uri="{0D108BD9-81ED-4DB2-BD59-A6C34878D82A}">
                    <a16:rowId xmlns:a16="http://schemas.microsoft.com/office/drawing/2014/main" val="10003"/>
                  </a:ext>
                </a:extLst>
              </a:tr>
              <a:tr h="346837">
                <a:tc>
                  <a:txBody>
                    <a:bodyPr/>
                    <a:lstStyle/>
                    <a:p>
                      <a:r>
                        <a:rPr lang="es-AR" sz="1600" dirty="0"/>
                        <a:t>4</a:t>
                      </a:r>
                    </a:p>
                  </a:txBody>
                  <a:tcPr/>
                </a:tc>
                <a:tc>
                  <a:txBody>
                    <a:bodyPr/>
                    <a:lstStyle/>
                    <a:p>
                      <a:r>
                        <a:rPr lang="es-AR" sz="1600" dirty="0"/>
                        <a:t>100-115</a:t>
                      </a:r>
                    </a:p>
                  </a:txBody>
                  <a:tcPr/>
                </a:tc>
                <a:tc>
                  <a:txBody>
                    <a:bodyPr/>
                    <a:lstStyle/>
                    <a:p>
                      <a:r>
                        <a:rPr lang="es-AR" sz="1600" dirty="0"/>
                        <a:t>Normal superior</a:t>
                      </a:r>
                    </a:p>
                  </a:txBody>
                  <a:tcPr/>
                </a:tc>
                <a:extLst>
                  <a:ext uri="{0D108BD9-81ED-4DB2-BD59-A6C34878D82A}">
                    <a16:rowId xmlns:a16="http://schemas.microsoft.com/office/drawing/2014/main" val="10004"/>
                  </a:ext>
                </a:extLst>
              </a:tr>
              <a:tr h="346837">
                <a:tc>
                  <a:txBody>
                    <a:bodyPr/>
                    <a:lstStyle/>
                    <a:p>
                      <a:r>
                        <a:rPr lang="es-AR" sz="1600" dirty="0"/>
                        <a:t>5</a:t>
                      </a:r>
                    </a:p>
                  </a:txBody>
                  <a:tcPr/>
                </a:tc>
                <a:tc>
                  <a:txBody>
                    <a:bodyPr/>
                    <a:lstStyle/>
                    <a:p>
                      <a:r>
                        <a:rPr lang="es-AR" sz="1600" dirty="0"/>
                        <a:t>Más</a:t>
                      </a:r>
                      <a:r>
                        <a:rPr lang="es-AR" sz="1600" baseline="0" dirty="0"/>
                        <a:t> de 115</a:t>
                      </a:r>
                      <a:endParaRPr lang="es-AR" sz="1600" dirty="0"/>
                    </a:p>
                  </a:txBody>
                  <a:tcPr/>
                </a:tc>
                <a:tc>
                  <a:txBody>
                    <a:bodyPr/>
                    <a:lstStyle/>
                    <a:p>
                      <a:r>
                        <a:rPr lang="es-AR" sz="1600" dirty="0"/>
                        <a:t>Excepcional</a:t>
                      </a:r>
                    </a:p>
                  </a:txBody>
                  <a:tcPr/>
                </a:tc>
                <a:extLst>
                  <a:ext uri="{0D108BD9-81ED-4DB2-BD59-A6C34878D82A}">
                    <a16:rowId xmlns:a16="http://schemas.microsoft.com/office/drawing/2014/main" val="10005"/>
                  </a:ext>
                </a:extLst>
              </a:tr>
            </a:tbl>
          </a:graphicData>
        </a:graphic>
      </p:graphicFrame>
      <p:sp>
        <p:nvSpPr>
          <p:cNvPr id="8" name="7 CuadroTexto"/>
          <p:cNvSpPr txBox="1"/>
          <p:nvPr/>
        </p:nvSpPr>
        <p:spPr>
          <a:xfrm>
            <a:off x="1614996" y="4399224"/>
            <a:ext cx="2952328" cy="2308324"/>
          </a:xfrm>
          <a:prstGeom prst="rect">
            <a:avLst/>
          </a:prstGeom>
          <a:noFill/>
        </p:spPr>
        <p:txBody>
          <a:bodyPr wrap="square" rtlCol="0">
            <a:spAutoFit/>
          </a:bodyPr>
          <a:lstStyle/>
          <a:p>
            <a:pPr algn="just"/>
            <a:r>
              <a:rPr lang="es-AR" sz="2400" dirty="0"/>
              <a:t>Diferencia con proporcional: No hay cero absoluto</a:t>
            </a:r>
          </a:p>
          <a:p>
            <a:pPr algn="just"/>
            <a:r>
              <a:rPr lang="es-AR" sz="2400" dirty="0"/>
              <a:t>Los números no son proporcionales entre sí</a:t>
            </a:r>
          </a:p>
        </p:txBody>
      </p:sp>
      <p:sp>
        <p:nvSpPr>
          <p:cNvPr id="9" name="Marcador de contenido 2">
            <a:extLst>
              <a:ext uri="{FF2B5EF4-FFF2-40B4-BE49-F238E27FC236}">
                <a16:creationId xmlns:a16="http://schemas.microsoft.com/office/drawing/2014/main" id="{D07B398C-2637-4F32-9F52-4CC5922F3459}"/>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Nivel </a:t>
            </a:r>
            <a:r>
              <a:rPr lang="es-ES" sz="2800" dirty="0" err="1"/>
              <a:t>Intervalar</a:t>
            </a:r>
            <a:endParaRPr lang="es-AR" sz="2800" dirty="0"/>
          </a:p>
        </p:txBody>
      </p:sp>
      <p:cxnSp>
        <p:nvCxnSpPr>
          <p:cNvPr id="10" name="Conector recto 9">
            <a:extLst>
              <a:ext uri="{FF2B5EF4-FFF2-40B4-BE49-F238E27FC236}">
                <a16:creationId xmlns:a16="http://schemas.microsoft.com/office/drawing/2014/main" id="{CD7AF42C-2B9E-4F70-9C85-04FBB88AD1D6}"/>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38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25 Imagen"/>
          <p:cNvPicPr/>
          <p:nvPr/>
        </p:nvPicPr>
        <p:blipFill>
          <a:blip r:embed="rId2">
            <a:extLst>
              <a:ext uri="{28A0092B-C50C-407E-A947-70E740481C1C}">
                <a14:useLocalDpi xmlns:a14="http://schemas.microsoft.com/office/drawing/2010/main" val="0"/>
              </a:ext>
            </a:extLst>
          </a:blip>
          <a:srcRect/>
          <a:stretch>
            <a:fillRect/>
          </a:stretch>
        </p:blipFill>
        <p:spPr bwMode="auto">
          <a:xfrm>
            <a:off x="4753800" y="791028"/>
            <a:ext cx="3106615" cy="5533291"/>
          </a:xfrm>
          <a:prstGeom prst="rect">
            <a:avLst/>
          </a:prstGeom>
          <a:noFill/>
          <a:ln>
            <a:noFill/>
          </a:ln>
        </p:spPr>
      </p:pic>
    </p:spTree>
    <p:extLst>
      <p:ext uri="{BB962C8B-B14F-4D97-AF65-F5344CB8AC3E}">
        <p14:creationId xmlns:p14="http://schemas.microsoft.com/office/powerpoint/2010/main" val="2390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0747" y="2002749"/>
            <a:ext cx="5944964" cy="2726713"/>
          </a:xfrm>
        </p:spPr>
        <p:txBody>
          <a:bodyPr>
            <a:normAutofit fontScale="90000"/>
          </a:bodyPr>
          <a:lstStyle/>
          <a:p>
            <a:r>
              <a:rPr lang="es-AR" sz="8000" dirty="0">
                <a:solidFill>
                  <a:schemeClr val="tx2"/>
                </a:solidFill>
              </a:rPr>
              <a:t>¿Es posible medir en Psicología?</a:t>
            </a:r>
          </a:p>
        </p:txBody>
      </p:sp>
      <p:pic>
        <p:nvPicPr>
          <p:cNvPr id="4" name="Imagen 3">
            <a:extLst>
              <a:ext uri="{FF2B5EF4-FFF2-40B4-BE49-F238E27FC236}">
                <a16:creationId xmlns:a16="http://schemas.microsoft.com/office/drawing/2014/main" id="{1F82C819-F2CA-49EE-BB18-9E17A5875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485" y="787915"/>
            <a:ext cx="3113768" cy="4703777"/>
          </a:xfrm>
          <a:prstGeom prst="rect">
            <a:avLst/>
          </a:prstGeom>
        </p:spPr>
      </p:pic>
    </p:spTree>
    <p:extLst>
      <p:ext uri="{BB962C8B-B14F-4D97-AF65-F5344CB8AC3E}">
        <p14:creationId xmlns:p14="http://schemas.microsoft.com/office/powerpoint/2010/main" val="298903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25063" y="2533894"/>
            <a:ext cx="10515600" cy="1325563"/>
          </a:xfrm>
        </p:spPr>
        <p:txBody>
          <a:bodyPr>
            <a:normAutofit/>
          </a:bodyPr>
          <a:lstStyle/>
          <a:p>
            <a:pPr algn="ctr"/>
            <a:r>
              <a:rPr lang="es-AR" sz="5000" b="1" dirty="0"/>
              <a:t>¿Cuántas palabras te </a:t>
            </a:r>
            <a:r>
              <a:rPr lang="es-AR" sz="5000" b="1" dirty="0" err="1"/>
              <a:t>acordás</a:t>
            </a:r>
            <a:r>
              <a:rPr lang="es-AR" sz="5000" b="1" dirty="0"/>
              <a:t>?</a:t>
            </a:r>
          </a:p>
        </p:txBody>
      </p:sp>
      <p:sp>
        <p:nvSpPr>
          <p:cNvPr id="3" name="2 CuadroTexto"/>
          <p:cNvSpPr txBox="1"/>
          <p:nvPr/>
        </p:nvSpPr>
        <p:spPr>
          <a:xfrm>
            <a:off x="304801" y="3164680"/>
            <a:ext cx="5310553" cy="3693319"/>
          </a:xfrm>
          <a:prstGeom prst="rect">
            <a:avLst/>
          </a:prstGeom>
          <a:noFill/>
        </p:spPr>
        <p:txBody>
          <a:bodyPr wrap="square" rtlCol="0">
            <a:spAutoFit/>
          </a:bodyPr>
          <a:lstStyle/>
          <a:p>
            <a:endParaRPr lang="es-AR" dirty="0"/>
          </a:p>
          <a:p>
            <a:r>
              <a:rPr lang="es-AR" dirty="0"/>
              <a:t>Mario  = 0</a:t>
            </a:r>
          </a:p>
          <a:p>
            <a:r>
              <a:rPr lang="es-AR" dirty="0"/>
              <a:t>Pedro = 3</a:t>
            </a:r>
          </a:p>
          <a:p>
            <a:r>
              <a:rPr lang="es-AR" dirty="0"/>
              <a:t>Juan Pablo = 3</a:t>
            </a:r>
          </a:p>
          <a:p>
            <a:r>
              <a:rPr lang="es-AR" dirty="0"/>
              <a:t>Delfina = 6</a:t>
            </a:r>
          </a:p>
          <a:p>
            <a:r>
              <a:rPr lang="es-AR" dirty="0"/>
              <a:t>Paula = 5</a:t>
            </a:r>
          </a:p>
          <a:p>
            <a:r>
              <a:rPr lang="es-AR" dirty="0"/>
              <a:t>Constanza = 6</a:t>
            </a:r>
          </a:p>
          <a:p>
            <a:r>
              <a:rPr lang="es-AR" dirty="0"/>
              <a:t>Rocío = 8</a:t>
            </a:r>
          </a:p>
          <a:p>
            <a:r>
              <a:rPr lang="es-AR" dirty="0"/>
              <a:t>Camila = 7</a:t>
            </a:r>
          </a:p>
          <a:p>
            <a:endParaRPr lang="es-AR" dirty="0"/>
          </a:p>
          <a:p>
            <a:r>
              <a:rPr lang="es-AR" dirty="0"/>
              <a:t>8-7 = 6-5 </a:t>
            </a:r>
          </a:p>
          <a:p>
            <a:endParaRPr lang="es-AR" dirty="0"/>
          </a:p>
          <a:p>
            <a:endParaRPr lang="en-US" dirty="0"/>
          </a:p>
        </p:txBody>
      </p:sp>
    </p:spTree>
    <p:extLst>
      <p:ext uri="{BB962C8B-B14F-4D97-AF65-F5344CB8AC3E}">
        <p14:creationId xmlns:p14="http://schemas.microsoft.com/office/powerpoint/2010/main" val="337243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63638" y="1407602"/>
            <a:ext cx="6707088" cy="4876800"/>
          </a:xfrm>
        </p:spPr>
        <p:txBody>
          <a:bodyPr>
            <a:normAutofit/>
          </a:bodyPr>
          <a:lstStyle/>
          <a:p>
            <a:r>
              <a:rPr lang="es-AR" dirty="0"/>
              <a:t>Se integran todas las características tratadas anteriormente pero se suma el hecho de que el </a:t>
            </a:r>
            <a:r>
              <a:rPr lang="es-AR" dirty="0">
                <a:solidFill>
                  <a:srgbClr val="FF0000"/>
                </a:solidFill>
              </a:rPr>
              <a:t>cero representa ausencia de la variable</a:t>
            </a:r>
            <a:r>
              <a:rPr lang="es-AR" dirty="0"/>
              <a:t>.</a:t>
            </a:r>
          </a:p>
          <a:p>
            <a:r>
              <a:rPr lang="es-AR" dirty="0"/>
              <a:t>Por ejemplo, en una prueba que evalúa la cantidad de errores cometidos y que tiene 10 preguntas. El 0 en este caso representa ausencia de errores y además podemos decir que aquél que se sacó un 4, cometió el doble de errores que aquel que obtuvo un 2.</a:t>
            </a:r>
          </a:p>
        </p:txBody>
      </p:sp>
      <p:sp>
        <p:nvSpPr>
          <p:cNvPr id="4" name="3 CuadroTexto"/>
          <p:cNvSpPr txBox="1"/>
          <p:nvPr/>
        </p:nvSpPr>
        <p:spPr>
          <a:xfrm>
            <a:off x="8616280" y="458914"/>
            <a:ext cx="1944216" cy="4247317"/>
          </a:xfrm>
          <a:prstGeom prst="rect">
            <a:avLst/>
          </a:prstGeom>
          <a:noFill/>
        </p:spPr>
        <p:txBody>
          <a:bodyPr wrap="square" rtlCol="0">
            <a:spAutoFit/>
          </a:bodyPr>
          <a:lstStyle/>
          <a:p>
            <a:pPr marL="285750" indent="-285750">
              <a:buFont typeface="Arial" pitchFamily="34" charset="0"/>
              <a:buChar char="•"/>
            </a:pPr>
            <a:r>
              <a:rPr lang="es-AR" dirty="0"/>
              <a:t>Medición</a:t>
            </a:r>
          </a:p>
          <a:p>
            <a:pPr marL="285750" indent="-285750">
              <a:buFont typeface="Arial" pitchFamily="34" charset="0"/>
              <a:buChar char="•"/>
            </a:pPr>
            <a:r>
              <a:rPr lang="es-AR" dirty="0"/>
              <a:t>Unidades de análisis</a:t>
            </a:r>
          </a:p>
          <a:p>
            <a:pPr marL="285750" indent="-285750">
              <a:buFont typeface="Arial" pitchFamily="34" charset="0"/>
              <a:buChar char="•"/>
            </a:pPr>
            <a:r>
              <a:rPr lang="es-AR" dirty="0"/>
              <a:t>Variables</a:t>
            </a:r>
          </a:p>
          <a:p>
            <a:pPr marL="285750" indent="-285750">
              <a:buFont typeface="Arial" pitchFamily="34" charset="0"/>
              <a:buChar char="•"/>
            </a:pPr>
            <a:r>
              <a:rPr lang="es-AR" dirty="0"/>
              <a:t>Categoría</a:t>
            </a:r>
          </a:p>
          <a:p>
            <a:pPr marL="285750" indent="-285750">
              <a:buFont typeface="Arial" pitchFamily="34" charset="0"/>
              <a:buChar char="•"/>
            </a:pPr>
            <a:r>
              <a:rPr lang="es-AR" dirty="0"/>
              <a:t>Mutuamente excluyentes</a:t>
            </a:r>
          </a:p>
          <a:p>
            <a:pPr marL="285750" indent="-285750">
              <a:buFont typeface="Arial" pitchFamily="34" charset="0"/>
              <a:buChar char="•"/>
            </a:pPr>
            <a:r>
              <a:rPr lang="es-AR" dirty="0"/>
              <a:t>Exhaustividad</a:t>
            </a:r>
          </a:p>
          <a:p>
            <a:pPr marL="285750" indent="-285750">
              <a:buFont typeface="Arial" pitchFamily="34" charset="0"/>
              <a:buChar char="•"/>
            </a:pPr>
            <a:r>
              <a:rPr lang="es-AR" dirty="0"/>
              <a:t>Niveles de medición</a:t>
            </a:r>
          </a:p>
          <a:p>
            <a:pPr marL="285750" indent="-285750">
              <a:buFont typeface="Arial" pitchFamily="34" charset="0"/>
              <a:buChar char="•"/>
            </a:pPr>
            <a:r>
              <a:rPr lang="es-AR" dirty="0"/>
              <a:t>Nivel nominal</a:t>
            </a:r>
          </a:p>
          <a:p>
            <a:pPr marL="285750" indent="-285750">
              <a:buFont typeface="Arial" pitchFamily="34" charset="0"/>
              <a:buChar char="•"/>
            </a:pPr>
            <a:r>
              <a:rPr lang="es-AR" dirty="0"/>
              <a:t>Nivel ordinal</a:t>
            </a:r>
          </a:p>
          <a:p>
            <a:pPr marL="285750" indent="-285750">
              <a:buFont typeface="Arial" pitchFamily="34" charset="0"/>
              <a:buChar char="•"/>
            </a:pPr>
            <a:r>
              <a:rPr lang="es-AR" dirty="0"/>
              <a:t>Nivel </a:t>
            </a:r>
            <a:r>
              <a:rPr lang="es-AR" dirty="0" err="1"/>
              <a:t>intervalar</a:t>
            </a:r>
            <a:endParaRPr lang="es-AR" dirty="0"/>
          </a:p>
          <a:p>
            <a:pPr marL="285750" indent="-285750">
              <a:buFont typeface="Arial" pitchFamily="34" charset="0"/>
              <a:buChar char="•"/>
            </a:pPr>
            <a:r>
              <a:rPr lang="es-AR" dirty="0"/>
              <a:t>Nivel proporcional</a:t>
            </a:r>
          </a:p>
        </p:txBody>
      </p:sp>
      <p:sp>
        <p:nvSpPr>
          <p:cNvPr id="11" name="Marcador de contenido 2">
            <a:extLst>
              <a:ext uri="{FF2B5EF4-FFF2-40B4-BE49-F238E27FC236}">
                <a16:creationId xmlns:a16="http://schemas.microsoft.com/office/drawing/2014/main" id="{8BCCEA79-13BB-4372-9E3F-72A872C027A6}"/>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Nivel Proporcional (métricas)</a:t>
            </a:r>
            <a:endParaRPr lang="es-AR" sz="2800" dirty="0"/>
          </a:p>
        </p:txBody>
      </p:sp>
      <p:cxnSp>
        <p:nvCxnSpPr>
          <p:cNvPr id="12" name="Conector recto 11">
            <a:extLst>
              <a:ext uri="{FF2B5EF4-FFF2-40B4-BE49-F238E27FC236}">
                <a16:creationId xmlns:a16="http://schemas.microsoft.com/office/drawing/2014/main" id="{F3D4BA20-C9AF-414B-B336-BB90EFEE7BA6}"/>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81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Resumen niveles de medición</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5"/>
            <a:ext cx="4828201" cy="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3 Tabla">
            <a:extLst>
              <a:ext uri="{FF2B5EF4-FFF2-40B4-BE49-F238E27FC236}">
                <a16:creationId xmlns:a16="http://schemas.microsoft.com/office/drawing/2014/main" id="{F00FAC28-73BE-4A1A-B9E0-5B221348987B}"/>
              </a:ext>
            </a:extLst>
          </p:cNvPr>
          <p:cNvGraphicFramePr>
            <a:graphicFrameLocks noGrp="1"/>
          </p:cNvGraphicFramePr>
          <p:nvPr>
            <p:extLst>
              <p:ext uri="{D42A27DB-BD31-4B8C-83A1-F6EECF244321}">
                <p14:modId xmlns:p14="http://schemas.microsoft.com/office/powerpoint/2010/main" val="2843608291"/>
              </p:ext>
            </p:extLst>
          </p:nvPr>
        </p:nvGraphicFramePr>
        <p:xfrm>
          <a:off x="2368246" y="1910563"/>
          <a:ext cx="6487888" cy="3627120"/>
        </p:xfrm>
        <a:graphic>
          <a:graphicData uri="http://schemas.openxmlformats.org/drawingml/2006/table">
            <a:tbl>
              <a:tblPr firstRow="1" bandRow="1">
                <a:tableStyleId>{5C22544A-7EE6-4342-B048-85BDC9FD1C3A}</a:tableStyleId>
              </a:tblPr>
              <a:tblGrid>
                <a:gridCol w="1621972">
                  <a:extLst>
                    <a:ext uri="{9D8B030D-6E8A-4147-A177-3AD203B41FA5}">
                      <a16:colId xmlns:a16="http://schemas.microsoft.com/office/drawing/2014/main" val="20000"/>
                    </a:ext>
                  </a:extLst>
                </a:gridCol>
                <a:gridCol w="1621972">
                  <a:extLst>
                    <a:ext uri="{9D8B030D-6E8A-4147-A177-3AD203B41FA5}">
                      <a16:colId xmlns:a16="http://schemas.microsoft.com/office/drawing/2014/main" val="20001"/>
                    </a:ext>
                  </a:extLst>
                </a:gridCol>
                <a:gridCol w="1621972">
                  <a:extLst>
                    <a:ext uri="{9D8B030D-6E8A-4147-A177-3AD203B41FA5}">
                      <a16:colId xmlns:a16="http://schemas.microsoft.com/office/drawing/2014/main" val="20002"/>
                    </a:ext>
                  </a:extLst>
                </a:gridCol>
                <a:gridCol w="1621972">
                  <a:extLst>
                    <a:ext uri="{9D8B030D-6E8A-4147-A177-3AD203B41FA5}">
                      <a16:colId xmlns:a16="http://schemas.microsoft.com/office/drawing/2014/main" val="20003"/>
                    </a:ext>
                  </a:extLst>
                </a:gridCol>
              </a:tblGrid>
              <a:tr h="370840">
                <a:tc>
                  <a:txBody>
                    <a:bodyPr/>
                    <a:lstStyle/>
                    <a:p>
                      <a:pPr algn="ctr"/>
                      <a:r>
                        <a:rPr lang="es-AR" sz="1600" dirty="0"/>
                        <a:t>Nivel de medición</a:t>
                      </a:r>
                    </a:p>
                  </a:txBody>
                  <a:tcPr/>
                </a:tc>
                <a:tc>
                  <a:txBody>
                    <a:bodyPr/>
                    <a:lstStyle/>
                    <a:p>
                      <a:pPr algn="ctr"/>
                      <a:r>
                        <a:rPr lang="es-AR" sz="1600" dirty="0"/>
                        <a:t>Significado</a:t>
                      </a:r>
                      <a:r>
                        <a:rPr lang="es-AR" sz="1600" baseline="0" dirty="0"/>
                        <a:t> de los números</a:t>
                      </a:r>
                      <a:endParaRPr lang="es-AR" sz="1600" dirty="0"/>
                    </a:p>
                  </a:txBody>
                  <a:tcPr/>
                </a:tc>
                <a:tc>
                  <a:txBody>
                    <a:bodyPr/>
                    <a:lstStyle/>
                    <a:p>
                      <a:pPr algn="ctr"/>
                      <a:r>
                        <a:rPr lang="es-AR" sz="1600" dirty="0"/>
                        <a:t>Requisitos para cambiar los números</a:t>
                      </a:r>
                    </a:p>
                  </a:txBody>
                  <a:tcPr/>
                </a:tc>
                <a:tc>
                  <a:txBody>
                    <a:bodyPr/>
                    <a:lstStyle/>
                    <a:p>
                      <a:pPr algn="ctr"/>
                      <a:r>
                        <a:rPr lang="es-AR" sz="1600" dirty="0"/>
                        <a:t>Ubicación del cero</a:t>
                      </a:r>
                    </a:p>
                  </a:txBody>
                  <a:tcPr/>
                </a:tc>
                <a:extLst>
                  <a:ext uri="{0D108BD9-81ED-4DB2-BD59-A6C34878D82A}">
                    <a16:rowId xmlns:a16="http://schemas.microsoft.com/office/drawing/2014/main" val="10000"/>
                  </a:ext>
                </a:extLst>
              </a:tr>
              <a:tr h="370840">
                <a:tc>
                  <a:txBody>
                    <a:bodyPr/>
                    <a:lstStyle/>
                    <a:p>
                      <a:pPr algn="ctr"/>
                      <a:r>
                        <a:rPr lang="es-AR" sz="1600" dirty="0"/>
                        <a:t>Nominal</a:t>
                      </a:r>
                    </a:p>
                  </a:txBody>
                  <a:tcPr/>
                </a:tc>
                <a:tc>
                  <a:txBody>
                    <a:bodyPr/>
                    <a:lstStyle/>
                    <a:p>
                      <a:pPr algn="ctr"/>
                      <a:r>
                        <a:rPr lang="es-AR" sz="1600" dirty="0"/>
                        <a:t>Distinguen</a:t>
                      </a:r>
                    </a:p>
                  </a:txBody>
                  <a:tcPr/>
                </a:tc>
                <a:tc>
                  <a:txBody>
                    <a:bodyPr/>
                    <a:lstStyle/>
                    <a:p>
                      <a:pPr algn="ctr"/>
                      <a:r>
                        <a:rPr lang="es-AR" sz="1600" dirty="0"/>
                        <a:t>Que no se repita el mismo número</a:t>
                      </a:r>
                    </a:p>
                  </a:txBody>
                  <a:tcPr/>
                </a:tc>
                <a:tc>
                  <a:txBody>
                    <a:bodyPr/>
                    <a:lstStyle/>
                    <a:p>
                      <a:pPr algn="ctr"/>
                      <a:r>
                        <a:rPr lang="es-AR" sz="1600" dirty="0"/>
                        <a:t>Sin significado</a:t>
                      </a:r>
                    </a:p>
                  </a:txBody>
                  <a:tcPr/>
                </a:tc>
                <a:extLst>
                  <a:ext uri="{0D108BD9-81ED-4DB2-BD59-A6C34878D82A}">
                    <a16:rowId xmlns:a16="http://schemas.microsoft.com/office/drawing/2014/main" val="10001"/>
                  </a:ext>
                </a:extLst>
              </a:tr>
              <a:tr h="370840">
                <a:tc>
                  <a:txBody>
                    <a:bodyPr/>
                    <a:lstStyle/>
                    <a:p>
                      <a:pPr algn="ctr"/>
                      <a:r>
                        <a:rPr lang="es-AR" sz="1600" dirty="0"/>
                        <a:t>Ordinal</a:t>
                      </a:r>
                    </a:p>
                  </a:txBody>
                  <a:tcPr/>
                </a:tc>
                <a:tc>
                  <a:txBody>
                    <a:bodyPr/>
                    <a:lstStyle/>
                    <a:p>
                      <a:pPr algn="ctr"/>
                      <a:r>
                        <a:rPr lang="es-AR" sz="1600" dirty="0"/>
                        <a:t>Expresan orden</a:t>
                      </a:r>
                    </a:p>
                  </a:txBody>
                  <a:tcPr/>
                </a:tc>
                <a:tc>
                  <a:txBody>
                    <a:bodyPr/>
                    <a:lstStyle/>
                    <a:p>
                      <a:pPr algn="ctr"/>
                      <a:r>
                        <a:rPr lang="es-AR" sz="1600" dirty="0"/>
                        <a:t>Que respete</a:t>
                      </a:r>
                      <a:r>
                        <a:rPr lang="es-AR" sz="1600" baseline="0" dirty="0"/>
                        <a:t> el mismo orden</a:t>
                      </a:r>
                      <a:endParaRPr lang="es-AR" sz="1600" dirty="0"/>
                    </a:p>
                  </a:txBody>
                  <a:tcPr/>
                </a:tc>
                <a:tc>
                  <a:txBody>
                    <a:bodyPr/>
                    <a:lstStyle/>
                    <a:p>
                      <a:pPr algn="ctr"/>
                      <a:r>
                        <a:rPr lang="es-AR" sz="1600" dirty="0"/>
                        <a:t>Sin significado</a:t>
                      </a:r>
                    </a:p>
                  </a:txBody>
                  <a:tcPr/>
                </a:tc>
                <a:extLst>
                  <a:ext uri="{0D108BD9-81ED-4DB2-BD59-A6C34878D82A}">
                    <a16:rowId xmlns:a16="http://schemas.microsoft.com/office/drawing/2014/main" val="10002"/>
                  </a:ext>
                </a:extLst>
              </a:tr>
              <a:tr h="370840">
                <a:tc>
                  <a:txBody>
                    <a:bodyPr/>
                    <a:lstStyle/>
                    <a:p>
                      <a:pPr algn="ctr"/>
                      <a:r>
                        <a:rPr lang="es-AR" sz="1600" dirty="0" err="1"/>
                        <a:t>Intervalar</a:t>
                      </a:r>
                      <a:endParaRPr lang="es-AR" sz="1600" dirty="0"/>
                    </a:p>
                  </a:txBody>
                  <a:tcPr/>
                </a:tc>
                <a:tc>
                  <a:txBody>
                    <a:bodyPr/>
                    <a:lstStyle/>
                    <a:p>
                      <a:pPr algn="ctr"/>
                      <a:r>
                        <a:rPr lang="es-AR" sz="1600" dirty="0"/>
                        <a:t>Reflejan</a:t>
                      </a:r>
                      <a:r>
                        <a:rPr lang="es-AR" sz="1600" baseline="0" dirty="0"/>
                        <a:t> proporcionalidad de las distancias</a:t>
                      </a:r>
                      <a:endParaRPr lang="es-AR" sz="1600" dirty="0"/>
                    </a:p>
                  </a:txBody>
                  <a:tcPr/>
                </a:tc>
                <a:tc>
                  <a:txBody>
                    <a:bodyPr/>
                    <a:lstStyle/>
                    <a:p>
                      <a:pPr algn="ctr"/>
                      <a:r>
                        <a:rPr lang="es-AR" sz="1600" dirty="0"/>
                        <a:t>y=</a:t>
                      </a:r>
                      <a:r>
                        <a:rPr lang="es-AR" sz="1600" baseline="0" dirty="0"/>
                        <a:t> b</a:t>
                      </a:r>
                      <a:r>
                        <a:rPr lang="es-AR" sz="1600" baseline="-25000" dirty="0"/>
                        <a:t>0 </a:t>
                      </a:r>
                      <a:r>
                        <a:rPr lang="es-AR" sz="1600" baseline="0" dirty="0"/>
                        <a:t>+b</a:t>
                      </a:r>
                      <a:r>
                        <a:rPr lang="es-AR" sz="1600" baseline="-25000" dirty="0"/>
                        <a:t>1</a:t>
                      </a:r>
                      <a:r>
                        <a:rPr lang="es-AR" sz="1600" baseline="0" dirty="0"/>
                        <a:t>*x</a:t>
                      </a:r>
                      <a:endParaRPr lang="es-AR" sz="1600" baseline="-25000" dirty="0"/>
                    </a:p>
                  </a:txBody>
                  <a:tcPr/>
                </a:tc>
                <a:tc>
                  <a:txBody>
                    <a:bodyPr/>
                    <a:lstStyle/>
                    <a:p>
                      <a:pPr algn="ctr"/>
                      <a:r>
                        <a:rPr lang="es-AR" sz="1600" dirty="0"/>
                        <a:t>Arbitrario</a:t>
                      </a:r>
                    </a:p>
                  </a:txBody>
                  <a:tcPr/>
                </a:tc>
                <a:extLst>
                  <a:ext uri="{0D108BD9-81ED-4DB2-BD59-A6C34878D82A}">
                    <a16:rowId xmlns:a16="http://schemas.microsoft.com/office/drawing/2014/main" val="10003"/>
                  </a:ext>
                </a:extLst>
              </a:tr>
              <a:tr h="370840">
                <a:tc>
                  <a:txBody>
                    <a:bodyPr/>
                    <a:lstStyle/>
                    <a:p>
                      <a:pPr algn="ctr"/>
                      <a:r>
                        <a:rPr lang="es-AR" sz="1600" dirty="0"/>
                        <a:t>Proporcional</a:t>
                      </a:r>
                    </a:p>
                  </a:txBody>
                  <a:tcPr/>
                </a:tc>
                <a:tc>
                  <a:txBody>
                    <a:bodyPr/>
                    <a:lstStyle/>
                    <a:p>
                      <a:pPr algn="ctr"/>
                      <a:r>
                        <a:rPr lang="es-AR" sz="1600" dirty="0"/>
                        <a:t>Proporcionalidad de los valores</a:t>
                      </a:r>
                    </a:p>
                  </a:txBody>
                  <a:tcPr/>
                </a:tc>
                <a:tc>
                  <a:txBody>
                    <a:bodyPr/>
                    <a:lstStyle/>
                    <a:p>
                      <a:pPr algn="ctr"/>
                      <a:r>
                        <a:rPr lang="es-AR" sz="1600" dirty="0"/>
                        <a:t>Y=b</a:t>
                      </a:r>
                      <a:r>
                        <a:rPr lang="es-AR" sz="1600" baseline="-25000" dirty="0"/>
                        <a:t>1</a:t>
                      </a:r>
                      <a:r>
                        <a:rPr lang="es-AR" sz="1600" dirty="0"/>
                        <a:t>*x</a:t>
                      </a:r>
                    </a:p>
                  </a:txBody>
                  <a:tcPr/>
                </a:tc>
                <a:tc>
                  <a:txBody>
                    <a:bodyPr/>
                    <a:lstStyle/>
                    <a:p>
                      <a:pPr algn="ctr"/>
                      <a:r>
                        <a:rPr lang="es-AR" sz="1600" dirty="0"/>
                        <a:t>Absoluto (indica ausencia)</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1722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1115" y="1220319"/>
            <a:ext cx="10515600" cy="5253053"/>
          </a:xfrm>
          <a:solidFill>
            <a:schemeClr val="bg1">
              <a:lumMod val="95000"/>
            </a:schemeClr>
          </a:solidFill>
        </p:spPr>
        <p:txBody>
          <a:bodyPr numCol="2">
            <a:noAutofit/>
          </a:bodyPr>
          <a:lstStyle/>
          <a:p>
            <a:r>
              <a:rPr lang="es-AR" sz="1600" dirty="0"/>
              <a:t>Calificaciones</a:t>
            </a:r>
          </a:p>
          <a:p>
            <a:r>
              <a:rPr lang="es-AR" sz="1600" dirty="0"/>
              <a:t>Sexo</a:t>
            </a:r>
          </a:p>
          <a:p>
            <a:r>
              <a:rPr lang="es-AR" sz="1600" dirty="0"/>
              <a:t>Afiliación religiosa</a:t>
            </a:r>
          </a:p>
          <a:p>
            <a:r>
              <a:rPr lang="es-AR" sz="1600" dirty="0"/>
              <a:t>Orientación política</a:t>
            </a:r>
          </a:p>
          <a:p>
            <a:r>
              <a:rPr lang="es-AR" sz="1600" dirty="0"/>
              <a:t>Color de ojos</a:t>
            </a:r>
          </a:p>
          <a:p>
            <a:r>
              <a:rPr lang="es-AR" sz="1600" dirty="0"/>
              <a:t>Tipo de vehículo</a:t>
            </a:r>
          </a:p>
          <a:p>
            <a:r>
              <a:rPr lang="es-AR" sz="1600" dirty="0"/>
              <a:t>Carrera que estudia</a:t>
            </a:r>
          </a:p>
          <a:p>
            <a:r>
              <a:rPr lang="es-AR" sz="1600" dirty="0"/>
              <a:t>tiempo que dura una clase</a:t>
            </a:r>
          </a:p>
          <a:p>
            <a:r>
              <a:rPr lang="es-AR" sz="1600" dirty="0"/>
              <a:t>Diagnóstico psicológico</a:t>
            </a:r>
          </a:p>
          <a:p>
            <a:r>
              <a:rPr lang="es-AR" sz="1600" dirty="0"/>
              <a:t>Cantidad de empleados que trabajan en la empresa</a:t>
            </a:r>
          </a:p>
          <a:p>
            <a:r>
              <a:rPr lang="es-AR" sz="1600" dirty="0"/>
              <a:t>Nivel de depresión</a:t>
            </a:r>
          </a:p>
          <a:p>
            <a:r>
              <a:rPr lang="es-AR" sz="1600" dirty="0"/>
              <a:t>Deporte que practica</a:t>
            </a:r>
          </a:p>
          <a:p>
            <a:r>
              <a:rPr lang="es-AR" sz="1600" dirty="0"/>
              <a:t>Practica deporte</a:t>
            </a:r>
          </a:p>
          <a:p>
            <a:r>
              <a:rPr lang="es-AR" sz="1600" dirty="0"/>
              <a:t>Cantidad de materias que cursa en el semestre.</a:t>
            </a:r>
          </a:p>
          <a:p>
            <a:pPr lvl="0"/>
            <a:r>
              <a:rPr lang="es-AR" sz="1600" dirty="0"/>
              <a:t>Materias reprobadas</a:t>
            </a:r>
          </a:p>
          <a:p>
            <a:pPr lvl="0"/>
            <a:r>
              <a:rPr lang="es-ES" sz="1600" dirty="0"/>
              <a:t>Antigüedad laboral (años)</a:t>
            </a:r>
          </a:p>
          <a:p>
            <a:pPr lvl="0"/>
            <a:r>
              <a:rPr lang="es-ES" sz="1600" dirty="0"/>
              <a:t>Estado civil</a:t>
            </a:r>
          </a:p>
          <a:p>
            <a:r>
              <a:rPr lang="es-ES" sz="1600" dirty="0"/>
              <a:t>Cantidad de horas informales de trabajo en una semana</a:t>
            </a:r>
          </a:p>
          <a:p>
            <a:r>
              <a:rPr lang="es-ES" sz="1600" dirty="0"/>
              <a:t>Sector/área de la empresa en la que trabaja</a:t>
            </a:r>
          </a:p>
          <a:p>
            <a:pPr lvl="0"/>
            <a:r>
              <a:rPr lang="es-ES" sz="1600" dirty="0"/>
              <a:t>Nivel de satisfacción (muy insatisfecho, insatisfecho, satisfecho, muy satisfecho)</a:t>
            </a:r>
          </a:p>
          <a:p>
            <a:pPr lvl="0"/>
            <a:r>
              <a:rPr lang="es-ES" sz="1600" dirty="0"/>
              <a:t>Modalidad de contratación (plazo indeterminado, contrato temporal, contrato eventual, sin contrato, otro)</a:t>
            </a:r>
          </a:p>
          <a:p>
            <a:pPr lvl="0"/>
            <a:r>
              <a:rPr lang="es-ES" sz="1600" dirty="0"/>
              <a:t>Nivel educativo </a:t>
            </a:r>
          </a:p>
          <a:p>
            <a:pPr lvl="0"/>
            <a:r>
              <a:rPr lang="es-ES" sz="1600" dirty="0"/>
              <a:t>Intención de abandonar la organización (desde 1= “totalmente en desacuerdo”; hasta 5=  “totalmente de acuerdo”)	</a:t>
            </a:r>
          </a:p>
          <a:p>
            <a:pPr lvl="0"/>
            <a:r>
              <a:rPr lang="es-ES" sz="1600" dirty="0"/>
              <a:t>Antecedentes de problemas de salud mental en padres (SI/NO)</a:t>
            </a:r>
          </a:p>
          <a:p>
            <a:endParaRPr lang="es-AR" sz="1600" dirty="0"/>
          </a:p>
          <a:p>
            <a:endParaRPr lang="es-AR" sz="1600" dirty="0"/>
          </a:p>
        </p:txBody>
      </p:sp>
      <p:sp>
        <p:nvSpPr>
          <p:cNvPr id="4" name="Marcador de contenido 2">
            <a:extLst>
              <a:ext uri="{FF2B5EF4-FFF2-40B4-BE49-F238E27FC236}">
                <a16:creationId xmlns:a16="http://schemas.microsoft.com/office/drawing/2014/main" id="{5135A128-5A69-4C8A-AFEE-72983DC6618E}"/>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Ejercicio: identificar el tipo de variable y nivel de medición</a:t>
            </a:r>
            <a:endParaRPr lang="es-AR" sz="2800" dirty="0"/>
          </a:p>
        </p:txBody>
      </p:sp>
      <p:cxnSp>
        <p:nvCxnSpPr>
          <p:cNvPr id="5" name="Conector recto 4">
            <a:extLst>
              <a:ext uri="{FF2B5EF4-FFF2-40B4-BE49-F238E27FC236}">
                <a16:creationId xmlns:a16="http://schemas.microsoft.com/office/drawing/2014/main" id="{CA535E20-39C1-48C5-9D90-616F1911E6FB}"/>
              </a:ext>
            </a:extLst>
          </p:cNvPr>
          <p:cNvCxnSpPr>
            <a:cxnSpLocks/>
          </p:cNvCxnSpPr>
          <p:nvPr/>
        </p:nvCxnSpPr>
        <p:spPr>
          <a:xfrm flipV="1">
            <a:off x="0" y="1129556"/>
            <a:ext cx="896015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s-AR" dirty="0"/>
              <a:t>Para pensar…</a:t>
            </a:r>
          </a:p>
        </p:txBody>
      </p:sp>
      <p:sp>
        <p:nvSpPr>
          <p:cNvPr id="3" name="2 Marcador de contenido"/>
          <p:cNvSpPr>
            <a:spLocks noGrp="1"/>
          </p:cNvSpPr>
          <p:nvPr>
            <p:ph idx="1"/>
          </p:nvPr>
        </p:nvSpPr>
        <p:spPr/>
        <p:txBody>
          <a:bodyPr/>
          <a:lstStyle/>
          <a:p>
            <a:pPr algn="just"/>
            <a:r>
              <a:rPr lang="es-AR" dirty="0"/>
              <a:t>¿Qué tipo de operaciones de las que conoces (suma, resta, multiplicación o división) podrías realizar en cada uno de los diferentes niveles de medición?</a:t>
            </a:r>
          </a:p>
          <a:p>
            <a:endParaRPr lang="es-AR" dirty="0"/>
          </a:p>
          <a:p>
            <a:endParaRPr lang="es-AR"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009" y="2802998"/>
            <a:ext cx="2542170" cy="244827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754" y="4221088"/>
            <a:ext cx="2619375" cy="20603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2089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a:extLst>
              <a:ext uri="{FF2B5EF4-FFF2-40B4-BE49-F238E27FC236}">
                <a16:creationId xmlns:a16="http://schemas.microsoft.com/office/drawing/2014/main" id="{CB7125D1-BB84-4A4B-9959-2F9C5CD80818}"/>
              </a:ext>
            </a:extLst>
          </p:cNvPr>
          <p:cNvSpPr txBox="1">
            <a:spLocks/>
          </p:cNvSpPr>
          <p:nvPr/>
        </p:nvSpPr>
        <p:spPr>
          <a:xfrm>
            <a:off x="1123648" y="2304598"/>
            <a:ext cx="10515600" cy="25915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a:t>Cualquier cosa que existe, existe en </a:t>
            </a:r>
          </a:p>
          <a:p>
            <a:pPr marL="0" indent="0">
              <a:buFont typeface="Arial" panose="020B0604020202020204" pitchFamily="34" charset="0"/>
              <a:buNone/>
            </a:pPr>
            <a:r>
              <a:rPr lang="es-AR" dirty="0"/>
              <a:t>alguna cantidad…y si existe en alguna cantidad</a:t>
            </a:r>
          </a:p>
          <a:p>
            <a:pPr marL="0" indent="0">
              <a:buFont typeface="Arial" panose="020B0604020202020204" pitchFamily="34" charset="0"/>
              <a:buNone/>
            </a:pPr>
            <a:r>
              <a:rPr lang="es-AR" dirty="0"/>
              <a:t>entonces puede medirse…</a:t>
            </a:r>
          </a:p>
          <a:p>
            <a:pPr marL="0" indent="0">
              <a:buFont typeface="Arial" panose="020B0604020202020204" pitchFamily="34" charset="0"/>
              <a:buNone/>
            </a:pPr>
            <a:r>
              <a:rPr lang="es-AR" dirty="0"/>
              <a:t>				(McCall, 1939; Thorndike, 1918)</a:t>
            </a:r>
            <a:endParaRPr lang="en-US" dirty="0"/>
          </a:p>
        </p:txBody>
      </p:sp>
    </p:spTree>
    <p:extLst>
      <p:ext uri="{BB962C8B-B14F-4D97-AF65-F5344CB8AC3E}">
        <p14:creationId xmlns:p14="http://schemas.microsoft.com/office/powerpoint/2010/main" val="35471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24583" y="1613648"/>
            <a:ext cx="5471160" cy="4692582"/>
          </a:xfrm>
        </p:spPr>
        <p:txBody>
          <a:bodyPr>
            <a:normAutofit fontScale="77500" lnSpcReduction="20000"/>
          </a:bodyPr>
          <a:lstStyle/>
          <a:p>
            <a:r>
              <a:rPr lang="es-AR" dirty="0"/>
              <a:t>«Medir es </a:t>
            </a:r>
            <a:r>
              <a:rPr lang="es-AR" sz="3600" b="1" dirty="0"/>
              <a:t>asignar números </a:t>
            </a:r>
            <a:r>
              <a:rPr lang="es-AR" dirty="0"/>
              <a:t>a los objetos según ciertas </a:t>
            </a:r>
            <a:r>
              <a:rPr lang="es-AR" sz="3600" b="1" dirty="0"/>
              <a:t>reglas»</a:t>
            </a:r>
            <a:r>
              <a:rPr lang="es-AR" dirty="0"/>
              <a:t> (Stevens, 1951)</a:t>
            </a:r>
          </a:p>
          <a:p>
            <a:endParaRPr lang="es-AR" dirty="0"/>
          </a:p>
          <a:p>
            <a:r>
              <a:rPr lang="es-AR" dirty="0"/>
              <a:t>La medición conlleva fundamentalmente un </a:t>
            </a:r>
            <a:r>
              <a:rPr lang="es-AR" sz="3300" b="1" dirty="0"/>
              <a:t>proceso de abstracción, </a:t>
            </a:r>
            <a:r>
              <a:rPr lang="es-AR" sz="2900" dirty="0"/>
              <a:t>mediante el cual intentamos </a:t>
            </a:r>
            <a:r>
              <a:rPr lang="es-AR" sz="3700" b="1" dirty="0"/>
              <a:t>cuantificar </a:t>
            </a:r>
            <a:r>
              <a:rPr lang="es-AR" sz="2900" dirty="0"/>
              <a:t>(uso de números para representar cantidades) y/o clasificar </a:t>
            </a:r>
            <a:r>
              <a:rPr lang="es-AR" sz="3700" b="1" dirty="0"/>
              <a:t>propiedades </a:t>
            </a:r>
            <a:r>
              <a:rPr lang="es-AR" sz="2900" dirty="0"/>
              <a:t>de la realidad</a:t>
            </a:r>
          </a:p>
          <a:p>
            <a:endParaRPr lang="es-AR" sz="3300" b="1" dirty="0"/>
          </a:p>
          <a:p>
            <a:r>
              <a:rPr lang="es-AR" dirty="0"/>
              <a:t>Los números pueden emplearse con </a:t>
            </a:r>
            <a:r>
              <a:rPr lang="es-AR" sz="3600" b="1" dirty="0"/>
              <a:t>fines distintos</a:t>
            </a:r>
            <a:r>
              <a:rPr lang="es-AR" dirty="0"/>
              <a:t> en función de lo </a:t>
            </a:r>
            <a:r>
              <a:rPr lang="es-AR" sz="3100" b="1" dirty="0"/>
              <a:t>propiedades</a:t>
            </a:r>
            <a:r>
              <a:rPr lang="es-AR" dirty="0"/>
              <a:t> que queramos </a:t>
            </a:r>
            <a:r>
              <a:rPr lang="es-AR" sz="3600" b="1" dirty="0"/>
              <a:t>representar</a:t>
            </a:r>
            <a:r>
              <a:rPr lang="es-AR" dirty="0"/>
              <a:t>. Por ejemplo: </a:t>
            </a:r>
            <a:r>
              <a:rPr lang="es-AR" dirty="0" err="1"/>
              <a:t>distintividad</a:t>
            </a:r>
            <a:r>
              <a:rPr lang="es-AR" dirty="0"/>
              <a:t>, orden y proporcionalidad. </a:t>
            </a:r>
          </a:p>
          <a:p>
            <a:endParaRPr lang="es-AR" dirty="0"/>
          </a:p>
          <a:p>
            <a:endParaRPr lang="es-AR" dirty="0"/>
          </a:p>
        </p:txBody>
      </p:sp>
      <p:pic>
        <p:nvPicPr>
          <p:cNvPr id="5" name="Imagen 4">
            <a:extLst>
              <a:ext uri="{FF2B5EF4-FFF2-40B4-BE49-F238E27FC236}">
                <a16:creationId xmlns:a16="http://schemas.microsoft.com/office/drawing/2014/main" id="{0D411BB6-2A46-43AE-AEFD-C6E666EEA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96" y="1884325"/>
            <a:ext cx="4064302" cy="4064302"/>
          </a:xfrm>
          <a:prstGeom prst="rect">
            <a:avLst/>
          </a:prstGeom>
        </p:spPr>
      </p:pic>
      <p:sp>
        <p:nvSpPr>
          <p:cNvPr id="6" name="Marcador de contenido 2">
            <a:extLst>
              <a:ext uri="{FF2B5EF4-FFF2-40B4-BE49-F238E27FC236}">
                <a16:creationId xmlns:a16="http://schemas.microsoft.com/office/drawing/2014/main" id="{59D278AB-B316-4565-ABE0-D572D7EA63B8}"/>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Concepto de medición: modelo representacional</a:t>
            </a:r>
            <a:endParaRPr lang="es-AR" sz="2800" dirty="0"/>
          </a:p>
        </p:txBody>
      </p:sp>
      <p:cxnSp>
        <p:nvCxnSpPr>
          <p:cNvPr id="7" name="Conector recto 6">
            <a:extLst>
              <a:ext uri="{FF2B5EF4-FFF2-40B4-BE49-F238E27FC236}">
                <a16:creationId xmlns:a16="http://schemas.microsoft.com/office/drawing/2014/main" id="{235EAF91-F350-49F8-9619-9640BCF61CA8}"/>
              </a:ext>
            </a:extLst>
          </p:cNvPr>
          <p:cNvCxnSpPr>
            <a:cxnSpLocks/>
          </p:cNvCxnSpPr>
          <p:nvPr/>
        </p:nvCxnSpPr>
        <p:spPr>
          <a:xfrm>
            <a:off x="0" y="1129553"/>
            <a:ext cx="762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3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32933" y="1634511"/>
            <a:ext cx="6635080" cy="2116832"/>
          </a:xfrm>
        </p:spPr>
        <p:txBody>
          <a:bodyPr>
            <a:normAutofit fontScale="92500" lnSpcReduction="20000"/>
          </a:bodyPr>
          <a:lstStyle/>
          <a:p>
            <a:pPr>
              <a:buFont typeface="Wingdings" panose="05000000000000000000" pitchFamily="2" charset="2"/>
              <a:buChar char="§"/>
            </a:pPr>
            <a:r>
              <a:rPr lang="es-AR" sz="3000" dirty="0">
                <a:latin typeface="Calibri" panose="020F0502020204030204" pitchFamily="34" charset="0"/>
                <a:cs typeface="Calibri" panose="020F0502020204030204" pitchFamily="34" charset="0"/>
              </a:rPr>
              <a:t>1er Definir el concepto; </a:t>
            </a:r>
          </a:p>
          <a:p>
            <a:pPr>
              <a:buFont typeface="Wingdings" panose="05000000000000000000" pitchFamily="2" charset="2"/>
              <a:buChar char="§"/>
            </a:pPr>
            <a:r>
              <a:rPr lang="es-AR" sz="3000" dirty="0">
                <a:latin typeface="Calibri" panose="020F0502020204030204" pitchFamily="34" charset="0"/>
                <a:cs typeface="Calibri" panose="020F0502020204030204" pitchFamily="34" charset="0"/>
              </a:rPr>
              <a:t>2do Diseñar un instrumento que permita medir</a:t>
            </a:r>
          </a:p>
          <a:p>
            <a:pPr>
              <a:buFont typeface="Wingdings" panose="05000000000000000000" pitchFamily="2" charset="2"/>
              <a:buChar char="§"/>
            </a:pPr>
            <a:r>
              <a:rPr lang="es-AR" sz="3000" dirty="0">
                <a:latin typeface="Calibri" panose="020F0502020204030204" pitchFamily="34" charset="0"/>
                <a:cs typeface="Calibri" panose="020F0502020204030204" pitchFamily="34" charset="0"/>
              </a:rPr>
              <a:t>3ro aplicarlo</a:t>
            </a:r>
          </a:p>
          <a:p>
            <a:pPr>
              <a:buFont typeface="Wingdings" panose="05000000000000000000" pitchFamily="2" charset="2"/>
              <a:buChar char="§"/>
            </a:pPr>
            <a:r>
              <a:rPr lang="es-AR" sz="3000" dirty="0">
                <a:latin typeface="Calibri" panose="020F0502020204030204" pitchFamily="34" charset="0"/>
                <a:cs typeface="Calibri" panose="020F0502020204030204" pitchFamily="34" charset="0"/>
              </a:rPr>
              <a:t>4to Realizar las comparaciones.</a:t>
            </a:r>
          </a:p>
          <a:p>
            <a:endParaRPr lang="es-AR" dirty="0"/>
          </a:p>
        </p:txBody>
      </p:sp>
      <p:sp>
        <p:nvSpPr>
          <p:cNvPr id="6" name="2 Marcador de contenido"/>
          <p:cNvSpPr txBox="1">
            <a:spLocks/>
          </p:cNvSpPr>
          <p:nvPr/>
        </p:nvSpPr>
        <p:spPr>
          <a:xfrm>
            <a:off x="1032933" y="3959517"/>
            <a:ext cx="6707120"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s-AR" dirty="0"/>
              <a:t>En el punto 3 se aplica el instrumento a los sujetos o al conjunto de «cosas» que se pretende comparar. Este conjunto de «cosas» se denomina UNIDADES DE ANALISIS</a:t>
            </a:r>
          </a:p>
        </p:txBody>
      </p:sp>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Unidad de análisis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a:off x="0" y="1129553"/>
            <a:ext cx="321249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echa: doblada hacia arriba 12">
            <a:extLst>
              <a:ext uri="{FF2B5EF4-FFF2-40B4-BE49-F238E27FC236}">
                <a16:creationId xmlns:a16="http://schemas.microsoft.com/office/drawing/2014/main" id="{7F5D7C50-CF6A-4422-86F9-F392B934F212}"/>
              </a:ext>
            </a:extLst>
          </p:cNvPr>
          <p:cNvSpPr/>
          <p:nvPr/>
        </p:nvSpPr>
        <p:spPr>
          <a:xfrm rot="5400000">
            <a:off x="-131838" y="3685864"/>
            <a:ext cx="1884438" cy="4451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8" name="Imagen 17">
            <a:extLst>
              <a:ext uri="{FF2B5EF4-FFF2-40B4-BE49-F238E27FC236}">
                <a16:creationId xmlns:a16="http://schemas.microsoft.com/office/drawing/2014/main" id="{5F8AD09F-FC83-41EA-899A-061B454D0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117" y="1537305"/>
            <a:ext cx="3510038" cy="3510038"/>
          </a:xfrm>
          <a:prstGeom prst="rect">
            <a:avLst/>
          </a:prstGeom>
        </p:spPr>
      </p:pic>
    </p:spTree>
    <p:extLst>
      <p:ext uri="{BB962C8B-B14F-4D97-AF65-F5344CB8AC3E}">
        <p14:creationId xmlns:p14="http://schemas.microsoft.com/office/powerpoint/2010/main" val="384044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Ejemplo de unidad de análisis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093410"/>
            <a:ext cx="4915505" cy="361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2 Marcador de contenido">
            <a:extLst>
              <a:ext uri="{FF2B5EF4-FFF2-40B4-BE49-F238E27FC236}">
                <a16:creationId xmlns:a16="http://schemas.microsoft.com/office/drawing/2014/main" id="{DA799635-90CC-4EE5-BEAD-9EDBA4A9ABB7}"/>
              </a:ext>
            </a:extLst>
          </p:cNvPr>
          <p:cNvSpPr>
            <a:spLocks noGrp="1"/>
          </p:cNvSpPr>
          <p:nvPr>
            <p:ph idx="1"/>
          </p:nvPr>
        </p:nvSpPr>
        <p:spPr>
          <a:xfrm>
            <a:off x="665238" y="1358011"/>
            <a:ext cx="6851104" cy="4876800"/>
          </a:xfrm>
        </p:spPr>
        <p:txBody>
          <a:bodyPr/>
          <a:lstStyle/>
          <a:p>
            <a:r>
              <a:rPr lang="es-AR" dirty="0"/>
              <a:t>Un estudio pretende comparar los índices de </a:t>
            </a:r>
            <a:r>
              <a:rPr lang="es-AR" dirty="0" err="1"/>
              <a:t>repitencia</a:t>
            </a:r>
            <a:r>
              <a:rPr lang="es-AR" dirty="0"/>
              <a:t> entre diferentes escuelas.</a:t>
            </a:r>
          </a:p>
          <a:p>
            <a:r>
              <a:rPr lang="es-AR" dirty="0"/>
              <a:t>Un instrumento mide el consumo de alcohol en la sangre.</a:t>
            </a:r>
          </a:p>
          <a:p>
            <a:r>
              <a:rPr lang="es-AR" dirty="0"/>
              <a:t>«Los hogares alejados del casco urbano tienen menos acceso a agua corriente»</a:t>
            </a:r>
          </a:p>
          <a:p>
            <a:r>
              <a:rPr lang="es-AR" dirty="0"/>
              <a:t>«Las personas de menores recursos acceden menos frecuentemente a la educación universitaria»</a:t>
            </a:r>
          </a:p>
          <a:p>
            <a:r>
              <a:rPr lang="es-AR" dirty="0"/>
              <a:t>«Los países menos desarrollados tienen las tasas de </a:t>
            </a:r>
            <a:r>
              <a:rPr lang="es-AR" dirty="0" err="1"/>
              <a:t>analfabetización</a:t>
            </a:r>
            <a:r>
              <a:rPr lang="es-AR" dirty="0"/>
              <a:t> más altas»</a:t>
            </a:r>
          </a:p>
          <a:p>
            <a:endParaRPr lang="es-AR" dirty="0"/>
          </a:p>
        </p:txBody>
      </p:sp>
    </p:spTree>
    <p:extLst>
      <p:ext uri="{BB962C8B-B14F-4D97-AF65-F5344CB8AC3E}">
        <p14:creationId xmlns:p14="http://schemas.microsoft.com/office/powerpoint/2010/main" val="3519632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Ejemplo de unidad de análisis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093410"/>
            <a:ext cx="4915505" cy="361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2 Marcador de contenido">
            <a:extLst>
              <a:ext uri="{FF2B5EF4-FFF2-40B4-BE49-F238E27FC236}">
                <a16:creationId xmlns:a16="http://schemas.microsoft.com/office/drawing/2014/main" id="{DA799635-90CC-4EE5-BEAD-9EDBA4A9ABB7}"/>
              </a:ext>
            </a:extLst>
          </p:cNvPr>
          <p:cNvSpPr>
            <a:spLocks noGrp="1"/>
          </p:cNvSpPr>
          <p:nvPr>
            <p:ph idx="1"/>
          </p:nvPr>
        </p:nvSpPr>
        <p:spPr>
          <a:xfrm>
            <a:off x="665238" y="1358011"/>
            <a:ext cx="6851104" cy="4876800"/>
          </a:xfrm>
        </p:spPr>
        <p:txBody>
          <a:bodyPr/>
          <a:lstStyle/>
          <a:p>
            <a:r>
              <a:rPr lang="es-AR" dirty="0"/>
              <a:t>Un estudio pretende comparar los índices de </a:t>
            </a:r>
            <a:r>
              <a:rPr lang="es-AR" dirty="0" err="1"/>
              <a:t>repitencia</a:t>
            </a:r>
            <a:r>
              <a:rPr lang="es-AR" dirty="0"/>
              <a:t> entre diferentes escuelas.</a:t>
            </a:r>
          </a:p>
          <a:p>
            <a:r>
              <a:rPr lang="es-AR" dirty="0"/>
              <a:t>Un instrumento mide el consumo de alcohol en la sangre.</a:t>
            </a:r>
          </a:p>
          <a:p>
            <a:r>
              <a:rPr lang="es-AR" dirty="0"/>
              <a:t>«Los hogares alejados del casco urbano tienen menos acceso a agua corriente»</a:t>
            </a:r>
          </a:p>
          <a:p>
            <a:r>
              <a:rPr lang="es-AR" dirty="0"/>
              <a:t>«Las personas de menores recursos acceden menos frecuentemente a la educación universitaria»</a:t>
            </a:r>
          </a:p>
          <a:p>
            <a:r>
              <a:rPr lang="es-AR" dirty="0"/>
              <a:t>«Los países menos desarrollados tienen las tasas de </a:t>
            </a:r>
            <a:r>
              <a:rPr lang="es-AR" dirty="0" err="1"/>
              <a:t>analfabetización</a:t>
            </a:r>
            <a:r>
              <a:rPr lang="es-AR" dirty="0"/>
              <a:t> más altas»</a:t>
            </a:r>
          </a:p>
          <a:p>
            <a:endParaRPr lang="es-AR" dirty="0"/>
          </a:p>
        </p:txBody>
      </p:sp>
      <p:sp>
        <p:nvSpPr>
          <p:cNvPr id="11" name="5 CuadroTexto">
            <a:extLst>
              <a:ext uri="{FF2B5EF4-FFF2-40B4-BE49-F238E27FC236}">
                <a16:creationId xmlns:a16="http://schemas.microsoft.com/office/drawing/2014/main" id="{1B5886EA-A7C5-4E8B-9C58-41C68AB3D0AA}"/>
              </a:ext>
            </a:extLst>
          </p:cNvPr>
          <p:cNvSpPr txBox="1"/>
          <p:nvPr/>
        </p:nvSpPr>
        <p:spPr>
          <a:xfrm>
            <a:off x="8685606" y="1491044"/>
            <a:ext cx="1728192" cy="369332"/>
          </a:xfrm>
          <a:prstGeom prst="rect">
            <a:avLst/>
          </a:prstGeom>
          <a:noFill/>
        </p:spPr>
        <p:txBody>
          <a:bodyPr wrap="square" rtlCol="0">
            <a:spAutoFit/>
          </a:bodyPr>
          <a:lstStyle/>
          <a:p>
            <a:r>
              <a:rPr lang="es-AR" b="1" i="1" dirty="0"/>
              <a:t>Las escuelas</a:t>
            </a:r>
          </a:p>
        </p:txBody>
      </p:sp>
      <p:sp>
        <p:nvSpPr>
          <p:cNvPr id="12" name="6 CuadroTexto">
            <a:extLst>
              <a:ext uri="{FF2B5EF4-FFF2-40B4-BE49-F238E27FC236}">
                <a16:creationId xmlns:a16="http://schemas.microsoft.com/office/drawing/2014/main" id="{D279679E-5AE0-43DD-B916-C6D8012F470F}"/>
              </a:ext>
            </a:extLst>
          </p:cNvPr>
          <p:cNvSpPr txBox="1"/>
          <p:nvPr/>
        </p:nvSpPr>
        <p:spPr>
          <a:xfrm>
            <a:off x="8613598" y="2314034"/>
            <a:ext cx="1800200" cy="369332"/>
          </a:xfrm>
          <a:prstGeom prst="rect">
            <a:avLst/>
          </a:prstGeom>
          <a:noFill/>
        </p:spPr>
        <p:txBody>
          <a:bodyPr wrap="square" rtlCol="0">
            <a:spAutoFit/>
          </a:bodyPr>
          <a:lstStyle/>
          <a:p>
            <a:r>
              <a:rPr lang="es-AR" b="1" i="1" dirty="0"/>
              <a:t>Las personas</a:t>
            </a:r>
          </a:p>
        </p:txBody>
      </p:sp>
      <p:sp>
        <p:nvSpPr>
          <p:cNvPr id="14" name="7 CuadroTexto">
            <a:extLst>
              <a:ext uri="{FF2B5EF4-FFF2-40B4-BE49-F238E27FC236}">
                <a16:creationId xmlns:a16="http://schemas.microsoft.com/office/drawing/2014/main" id="{F15F1926-5B6C-4E2C-B937-358B534B7A90}"/>
              </a:ext>
            </a:extLst>
          </p:cNvPr>
          <p:cNvSpPr txBox="1"/>
          <p:nvPr/>
        </p:nvSpPr>
        <p:spPr>
          <a:xfrm>
            <a:off x="8613598" y="3328305"/>
            <a:ext cx="1656184" cy="369332"/>
          </a:xfrm>
          <a:prstGeom prst="rect">
            <a:avLst/>
          </a:prstGeom>
          <a:noFill/>
        </p:spPr>
        <p:txBody>
          <a:bodyPr wrap="square" rtlCol="0">
            <a:spAutoFit/>
          </a:bodyPr>
          <a:lstStyle/>
          <a:p>
            <a:r>
              <a:rPr lang="es-AR" b="1" i="1" dirty="0"/>
              <a:t>Los hogares</a:t>
            </a:r>
          </a:p>
        </p:txBody>
      </p:sp>
      <p:sp>
        <p:nvSpPr>
          <p:cNvPr id="15" name="8 CuadroTexto">
            <a:extLst>
              <a:ext uri="{FF2B5EF4-FFF2-40B4-BE49-F238E27FC236}">
                <a16:creationId xmlns:a16="http://schemas.microsoft.com/office/drawing/2014/main" id="{F7BBAC56-86F4-4F77-A68C-06EC7BA5A689}"/>
              </a:ext>
            </a:extLst>
          </p:cNvPr>
          <p:cNvSpPr txBox="1"/>
          <p:nvPr/>
        </p:nvSpPr>
        <p:spPr>
          <a:xfrm>
            <a:off x="8577594" y="4204772"/>
            <a:ext cx="1728192" cy="369332"/>
          </a:xfrm>
          <a:prstGeom prst="rect">
            <a:avLst/>
          </a:prstGeom>
          <a:noFill/>
        </p:spPr>
        <p:txBody>
          <a:bodyPr wrap="square" rtlCol="0">
            <a:spAutoFit/>
          </a:bodyPr>
          <a:lstStyle/>
          <a:p>
            <a:r>
              <a:rPr lang="es-AR" b="1" i="1" dirty="0"/>
              <a:t>Las personas</a:t>
            </a:r>
          </a:p>
        </p:txBody>
      </p:sp>
      <p:sp>
        <p:nvSpPr>
          <p:cNvPr id="16" name="9 CuadroTexto">
            <a:extLst>
              <a:ext uri="{FF2B5EF4-FFF2-40B4-BE49-F238E27FC236}">
                <a16:creationId xmlns:a16="http://schemas.microsoft.com/office/drawing/2014/main" id="{5BB78DDE-88F1-4685-9FF4-C47B298CF422}"/>
              </a:ext>
            </a:extLst>
          </p:cNvPr>
          <p:cNvSpPr txBox="1"/>
          <p:nvPr/>
        </p:nvSpPr>
        <p:spPr>
          <a:xfrm>
            <a:off x="8757614" y="5506992"/>
            <a:ext cx="1368152" cy="369332"/>
          </a:xfrm>
          <a:prstGeom prst="rect">
            <a:avLst/>
          </a:prstGeom>
          <a:noFill/>
        </p:spPr>
        <p:txBody>
          <a:bodyPr wrap="square" rtlCol="0">
            <a:spAutoFit/>
          </a:bodyPr>
          <a:lstStyle/>
          <a:p>
            <a:r>
              <a:rPr lang="es-AR" b="1" i="1" dirty="0"/>
              <a:t>Los países</a:t>
            </a:r>
          </a:p>
        </p:txBody>
      </p:sp>
    </p:spTree>
    <p:extLst>
      <p:ext uri="{BB962C8B-B14F-4D97-AF65-F5344CB8AC3E}">
        <p14:creationId xmlns:p14="http://schemas.microsoft.com/office/powerpoint/2010/main" val="1059105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Variables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3"/>
            <a:ext cx="2148114"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2 Marcador de contenido">
            <a:extLst>
              <a:ext uri="{FF2B5EF4-FFF2-40B4-BE49-F238E27FC236}">
                <a16:creationId xmlns:a16="http://schemas.microsoft.com/office/drawing/2014/main" id="{5CD311E4-4B0F-49B2-9B2C-309E1E72BD7F}"/>
              </a:ext>
            </a:extLst>
          </p:cNvPr>
          <p:cNvSpPr txBox="1">
            <a:spLocks/>
          </p:cNvSpPr>
          <p:nvPr/>
        </p:nvSpPr>
        <p:spPr>
          <a:xfrm>
            <a:off x="723295" y="1643846"/>
            <a:ext cx="6851104" cy="4218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a:t>«Una característica de las unidades de análisis que puede asumir diferentes valores en cada una ellas (unidades de análisis)»</a:t>
            </a:r>
          </a:p>
          <a:p>
            <a:pPr marL="0" indent="0">
              <a:buFont typeface="Arial" panose="020B0604020202020204" pitchFamily="34" charset="0"/>
              <a:buNone/>
            </a:pPr>
            <a:r>
              <a:rPr lang="es-AR" dirty="0"/>
              <a:t>Una misma cualidad puede ser una variable en un estudio pero no en otra, por ejemplo la cualidad sexo en un censo es una variable. Sin embargo en un estudio donde las unidades de análisis son «hombres mayores de 40», la cualidad sexo no es una variable ya que todos tendrán la misma cualidad.</a:t>
            </a:r>
          </a:p>
        </p:txBody>
      </p:sp>
    </p:spTree>
    <p:extLst>
      <p:ext uri="{BB962C8B-B14F-4D97-AF65-F5344CB8AC3E}">
        <p14:creationId xmlns:p14="http://schemas.microsoft.com/office/powerpoint/2010/main" val="2548320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F0213AD8-538A-4384-B115-EDA3F9D346B4}"/>
              </a:ext>
            </a:extLst>
          </p:cNvPr>
          <p:cNvSpPr txBox="1">
            <a:spLocks/>
          </p:cNvSpPr>
          <p:nvPr/>
        </p:nvSpPr>
        <p:spPr>
          <a:xfrm>
            <a:off x="483065" y="645459"/>
            <a:ext cx="8690273" cy="6992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sz="2800" dirty="0"/>
              <a:t>Ejemplos de variables</a:t>
            </a:r>
            <a:endParaRPr lang="es-AR" sz="2800" dirty="0"/>
          </a:p>
        </p:txBody>
      </p:sp>
      <p:cxnSp>
        <p:nvCxnSpPr>
          <p:cNvPr id="8" name="Conector recto 7">
            <a:extLst>
              <a:ext uri="{FF2B5EF4-FFF2-40B4-BE49-F238E27FC236}">
                <a16:creationId xmlns:a16="http://schemas.microsoft.com/office/drawing/2014/main" id="{B2CDFD5C-CB91-4245-B663-76EC7A9DE3DC}"/>
              </a:ext>
            </a:extLst>
          </p:cNvPr>
          <p:cNvCxnSpPr>
            <a:cxnSpLocks/>
          </p:cNvCxnSpPr>
          <p:nvPr/>
        </p:nvCxnSpPr>
        <p:spPr>
          <a:xfrm flipV="1">
            <a:off x="0" y="1129554"/>
            <a:ext cx="3773714" cy="1"/>
          </a:xfrm>
          <a:prstGeom prst="line">
            <a:avLst/>
          </a:prstGeom>
        </p:spPr>
        <p:style>
          <a:lnRef idx="1">
            <a:schemeClr val="accent1"/>
          </a:lnRef>
          <a:fillRef idx="0">
            <a:schemeClr val="accent1"/>
          </a:fillRef>
          <a:effectRef idx="0">
            <a:schemeClr val="accent1"/>
          </a:effectRef>
          <a:fontRef idx="minor">
            <a:schemeClr val="tx1"/>
          </a:fontRef>
        </p:style>
      </p:cxnSp>
      <p:sp>
        <p:nvSpPr>
          <p:cNvPr id="6" name="2 Marcador de contenido">
            <a:extLst>
              <a:ext uri="{FF2B5EF4-FFF2-40B4-BE49-F238E27FC236}">
                <a16:creationId xmlns:a16="http://schemas.microsoft.com/office/drawing/2014/main" id="{8FEB6553-8E83-440C-80A3-3B4D4801E356}"/>
              </a:ext>
            </a:extLst>
          </p:cNvPr>
          <p:cNvSpPr>
            <a:spLocks noGrp="1"/>
          </p:cNvSpPr>
          <p:nvPr>
            <p:ph idx="1"/>
          </p:nvPr>
        </p:nvSpPr>
        <p:spPr>
          <a:xfrm>
            <a:off x="752324" y="1571172"/>
            <a:ext cx="6851104" cy="4876800"/>
          </a:xfrm>
        </p:spPr>
        <p:txBody>
          <a:bodyPr/>
          <a:lstStyle/>
          <a:p>
            <a:r>
              <a:rPr lang="es-AR" dirty="0"/>
              <a:t>«Las escuelas rurales tienen índices de </a:t>
            </a:r>
            <a:r>
              <a:rPr lang="es-AR" dirty="0" err="1"/>
              <a:t>repitencia</a:t>
            </a:r>
            <a:r>
              <a:rPr lang="es-AR" dirty="0"/>
              <a:t> más bajos que las escuelas urbanas»</a:t>
            </a:r>
          </a:p>
          <a:p>
            <a:r>
              <a:rPr lang="es-AR" dirty="0"/>
              <a:t>Un instrumento mide la inteligencia espacial de niños hasta 5 años.</a:t>
            </a:r>
          </a:p>
          <a:p>
            <a:r>
              <a:rPr lang="es-AR" dirty="0"/>
              <a:t>Los exámenes parciales evalúan el estado de conocimiento actual de los estudiantes</a:t>
            </a:r>
          </a:p>
          <a:p>
            <a:r>
              <a:rPr lang="es-AR" dirty="0"/>
              <a:t>El bienestar subjetivo varía notablemente según la orientación sexual</a:t>
            </a:r>
          </a:p>
          <a:p>
            <a:endParaRPr lang="es-AR" dirty="0"/>
          </a:p>
        </p:txBody>
      </p:sp>
      <p:sp>
        <p:nvSpPr>
          <p:cNvPr id="9" name="4 CuadroTexto">
            <a:extLst>
              <a:ext uri="{FF2B5EF4-FFF2-40B4-BE49-F238E27FC236}">
                <a16:creationId xmlns:a16="http://schemas.microsoft.com/office/drawing/2014/main" id="{62B5ABCE-C70D-4716-8D22-D5E03B306E1F}"/>
              </a:ext>
            </a:extLst>
          </p:cNvPr>
          <p:cNvSpPr txBox="1"/>
          <p:nvPr/>
        </p:nvSpPr>
        <p:spPr>
          <a:xfrm>
            <a:off x="8350920" y="1734442"/>
            <a:ext cx="3456384" cy="369332"/>
          </a:xfrm>
          <a:prstGeom prst="rect">
            <a:avLst/>
          </a:prstGeom>
          <a:noFill/>
        </p:spPr>
        <p:txBody>
          <a:bodyPr wrap="square" rtlCol="0">
            <a:spAutoFit/>
          </a:bodyPr>
          <a:lstStyle/>
          <a:p>
            <a:r>
              <a:rPr lang="es-AR" b="1" i="1" dirty="0"/>
              <a:t>Los índices de </a:t>
            </a:r>
            <a:r>
              <a:rPr lang="es-AR" b="1" i="1" dirty="0" err="1"/>
              <a:t>repitencia</a:t>
            </a:r>
            <a:endParaRPr lang="es-AR" b="1" i="1" dirty="0"/>
          </a:p>
        </p:txBody>
      </p:sp>
      <p:sp>
        <p:nvSpPr>
          <p:cNvPr id="10" name="5 CuadroTexto">
            <a:extLst>
              <a:ext uri="{FF2B5EF4-FFF2-40B4-BE49-F238E27FC236}">
                <a16:creationId xmlns:a16="http://schemas.microsoft.com/office/drawing/2014/main" id="{394F91B5-6562-49B4-B649-29570699AABD}"/>
              </a:ext>
            </a:extLst>
          </p:cNvPr>
          <p:cNvSpPr txBox="1"/>
          <p:nvPr/>
        </p:nvSpPr>
        <p:spPr>
          <a:xfrm>
            <a:off x="8350920" y="3059668"/>
            <a:ext cx="2880320" cy="369332"/>
          </a:xfrm>
          <a:prstGeom prst="rect">
            <a:avLst/>
          </a:prstGeom>
          <a:noFill/>
        </p:spPr>
        <p:txBody>
          <a:bodyPr wrap="square" rtlCol="0">
            <a:spAutoFit/>
          </a:bodyPr>
          <a:lstStyle/>
          <a:p>
            <a:r>
              <a:rPr lang="es-AR" b="1" i="1" dirty="0"/>
              <a:t>La inteligencia espacial</a:t>
            </a:r>
          </a:p>
        </p:txBody>
      </p:sp>
      <p:sp>
        <p:nvSpPr>
          <p:cNvPr id="11" name="6 CuadroTexto">
            <a:extLst>
              <a:ext uri="{FF2B5EF4-FFF2-40B4-BE49-F238E27FC236}">
                <a16:creationId xmlns:a16="http://schemas.microsoft.com/office/drawing/2014/main" id="{EC0C034E-A7DD-4780-A741-8B9AEC0D0216}"/>
              </a:ext>
            </a:extLst>
          </p:cNvPr>
          <p:cNvSpPr txBox="1"/>
          <p:nvPr/>
        </p:nvSpPr>
        <p:spPr>
          <a:xfrm>
            <a:off x="8359432" y="3838240"/>
            <a:ext cx="2592288" cy="646331"/>
          </a:xfrm>
          <a:prstGeom prst="rect">
            <a:avLst/>
          </a:prstGeom>
          <a:noFill/>
        </p:spPr>
        <p:txBody>
          <a:bodyPr wrap="square" rtlCol="0">
            <a:spAutoFit/>
          </a:bodyPr>
          <a:lstStyle/>
          <a:p>
            <a:r>
              <a:rPr lang="es-AR" b="1" i="1" dirty="0"/>
              <a:t>Estado de conocimiento actual</a:t>
            </a:r>
          </a:p>
        </p:txBody>
      </p:sp>
      <p:sp>
        <p:nvSpPr>
          <p:cNvPr id="12" name="7 CuadroTexto">
            <a:extLst>
              <a:ext uri="{FF2B5EF4-FFF2-40B4-BE49-F238E27FC236}">
                <a16:creationId xmlns:a16="http://schemas.microsoft.com/office/drawing/2014/main" id="{7077CFFD-CF37-4376-AC30-379B42911B5A}"/>
              </a:ext>
            </a:extLst>
          </p:cNvPr>
          <p:cNvSpPr txBox="1"/>
          <p:nvPr/>
        </p:nvSpPr>
        <p:spPr>
          <a:xfrm>
            <a:off x="8398933" y="4754227"/>
            <a:ext cx="3240360" cy="646331"/>
          </a:xfrm>
          <a:prstGeom prst="rect">
            <a:avLst/>
          </a:prstGeom>
          <a:noFill/>
        </p:spPr>
        <p:txBody>
          <a:bodyPr wrap="square" rtlCol="0">
            <a:spAutoFit/>
          </a:bodyPr>
          <a:lstStyle/>
          <a:p>
            <a:r>
              <a:rPr lang="es-AR" b="1" i="1" dirty="0"/>
              <a:t>Bienestar subjetivo y la orientación sexual</a:t>
            </a:r>
          </a:p>
        </p:txBody>
      </p:sp>
    </p:spTree>
    <p:extLst>
      <p:ext uri="{BB962C8B-B14F-4D97-AF65-F5344CB8AC3E}">
        <p14:creationId xmlns:p14="http://schemas.microsoft.com/office/powerpoint/2010/main" val="252961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6F0C7C-95CD-4157-B59F-1693F8160B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1586</Words>
  <Application>Microsoft Office PowerPoint</Application>
  <PresentationFormat>Panorámica</PresentationFormat>
  <Paragraphs>266</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Arial Black</vt:lpstr>
      <vt:lpstr>Arial Narrow</vt:lpstr>
      <vt:lpstr>Calibri</vt:lpstr>
      <vt:lpstr>Calibri Light</vt:lpstr>
      <vt:lpstr>Wingdings</vt:lpstr>
      <vt:lpstr>Tema de Office</vt:lpstr>
      <vt:lpstr>Psicoestadistica (B) Universidad Siglo 21</vt:lpstr>
      <vt:lpstr>¿Es posible medir en Psicología?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¿Cuántas palabras te acordás?</vt:lpstr>
      <vt:lpstr>Presentación de PowerPoint</vt:lpstr>
      <vt:lpstr>Presentación de PowerPoint</vt:lpstr>
      <vt:lpstr>Presentación de PowerPoint</vt:lpstr>
      <vt:lpstr>Para pensar…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2013-08-22T19:08:00Z</dcterms:created>
  <dcterms:modified xsi:type="dcterms:W3CDTF">2021-04-09T14:54:07Z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TC034629029991</vt:lpwstr>
  </property>
</Properties>
</file>