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331" r:id="rId3"/>
    <p:sldId id="411" r:id="rId4"/>
    <p:sldId id="439" r:id="rId5"/>
    <p:sldId id="412" r:id="rId6"/>
    <p:sldId id="258" r:id="rId7"/>
    <p:sldId id="260" r:id="rId8"/>
    <p:sldId id="433" r:id="rId9"/>
    <p:sldId id="262" r:id="rId10"/>
    <p:sldId id="264" r:id="rId11"/>
    <p:sldId id="265" r:id="rId12"/>
    <p:sldId id="434" r:id="rId13"/>
    <p:sldId id="266" r:id="rId14"/>
    <p:sldId id="429" r:id="rId15"/>
    <p:sldId id="435" r:id="rId16"/>
    <p:sldId id="431" r:id="rId17"/>
    <p:sldId id="432" r:id="rId18"/>
    <p:sldId id="436" r:id="rId19"/>
    <p:sldId id="437" r:id="rId20"/>
    <p:sldId id="438" r:id="rId21"/>
    <p:sldId id="276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2857" autoAdjust="0"/>
  </p:normalViewPr>
  <p:slideViewPr>
    <p:cSldViewPr snapToGrid="0">
      <p:cViewPr varScale="1">
        <p:scale>
          <a:sx n="79" d="100"/>
          <a:sy n="79" d="100"/>
        </p:scale>
        <p:origin x="552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s-ES"/>
              <a:pPr/>
              <a:t>23/04/2021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s-ES"/>
              <a:pPr/>
              <a:t>23/04/2021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CC618-1612-4006-BA88-6FA1E4F99C2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386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59866-50E1-ED44-8D8E-161585DE7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8DBD71-88DA-A54D-A841-C7E197520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22E3C-12DF-2540-9FE2-34CF6D1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7F0AA-98CF-434E-84CB-3644381F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753F8-CE41-5145-94A7-CEEE32B4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2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E6B4-F728-444C-A30E-80034E8D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260DD5-D708-B14D-BFE2-AF42DABC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59A7B-3924-4447-868D-A4CB7767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AD5B3-9B03-714A-95BD-7E04533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178F4-1EF3-D04A-BF12-05D60848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318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BCEF9A-1E45-D243-A414-E491A923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AD9CD2-380B-724F-8EBE-286AE5C2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5CCE-E9B1-D445-9168-1B0BC1C6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72246C-F7A7-5544-99C5-70737F16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E5F8C-AC6D-424A-9934-CBB1DF5D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3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42F6D-FCAF-164E-8363-D325849A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60F1A-9F75-4C46-82A3-0463761C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87FBF9-5E57-654E-B27E-F2543395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F6F7F-535C-1141-872B-A3BA31A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35464-1D7E-764E-8056-E33DC06B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4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AD695-CD99-0045-A14E-2528A058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863FE-8E1F-1B46-9064-E78A6F56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8CDED-83E6-D34F-BD32-37BFEA72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E1CA1-9043-A24E-BE1F-1AFD710B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44A75-BDED-C141-A928-40FB18E0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0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0DE93-0621-DC4E-B61C-5C13B731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B283F-5553-2A43-833A-D756ED83E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1FAD2-FD7A-DA42-9638-E017216CA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23131-8DD1-1044-83AF-6851CD9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86E12-47F7-7946-A732-0D153C44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ABC9A-982D-174D-AA97-1FC0327E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6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1E436-B31F-D14C-9DFB-5DB4EF1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23CB9-9A60-DC45-852E-F8BEDD06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AA5D7C-7D8C-7541-A161-9B423350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99313A-2AB7-C24C-85AE-B67AD1C55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F34D30-7F68-4249-9750-F50598227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5BC459-6761-2940-8781-2555BFB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CBDF81-B6CD-9F41-8918-65553B4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9B891C-1937-954F-B36B-A6317AB4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90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89866-E908-C540-AE61-0CC6B6C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FE2C9B-06E8-EC4A-A1E3-C3B52176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2AFFE1-B94B-7A4C-B340-0A2B7858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6FB021-789F-9A4F-B414-00186D7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0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081C0A-C056-D142-AE45-5D228B3F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EC820-99FB-5E49-B524-2B678C00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C64AC-6400-DF49-A744-D7C30693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16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6B5F-61B5-9B4A-B9B0-5D8E954B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C86FE-924D-A34B-A0C9-9A25CEE7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EB7C69-3421-4A42-89FC-32870324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34AC1-1308-BF48-8192-783989E4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862ED8-1505-3D4E-B78A-053E7D8D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AF00F-1914-A844-B9EC-273158EC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18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35BF-D5D6-6748-BF1C-F1B05F95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C30036-72F2-C54F-9B7F-947FDF19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4BC3EA-FC0B-4F4B-B517-09281410D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3E9CF-4117-694E-9ECC-03576FA3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4E4FB-1153-F54A-976D-6C981C00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69B03-2640-9241-87CA-9594D729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26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93A7AB-479C-C548-B757-4DB1D075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25669-9C1B-A043-B346-113FEC76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5A710-1B2E-084E-BEED-7A0056E3B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E9AC-F15C-4FA0-A6F1-298829FA691D}" type="datetimeFigureOut">
              <a:rPr lang="es-ES" smtClean="0"/>
              <a:pPr/>
              <a:t>23/04/2021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677B-AB52-6842-96AF-5FCB0E738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3FAFE-58C9-6D48-9AA7-B85093E4C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0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9145" y="1404245"/>
            <a:ext cx="9144000" cy="2387600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noProof="1"/>
              <a:t>Psicoestadistica (B)</a:t>
            </a:r>
            <a:br>
              <a:rPr lang="es-ES" noProof="1"/>
            </a:br>
            <a:r>
              <a:rPr lang="es-ES" sz="3500" b="0" noProof="1"/>
              <a:t>Universidad Siglo 21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3485" y="3965456"/>
            <a:ext cx="8519886" cy="1655762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s-ES" sz="2600" noProof="1"/>
              <a:t>Dr. Mauricio Zalazar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s-ES" noProof="1"/>
              <a:t>mauricio.zalazar@ues21.edu.ar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9" y="1404245"/>
            <a:ext cx="2489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620689"/>
            <a:ext cx="34099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77" y="3212977"/>
            <a:ext cx="33909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52" y="2060848"/>
            <a:ext cx="34480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7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638" y="1344705"/>
            <a:ext cx="10602686" cy="4746457"/>
          </a:xfrm>
        </p:spPr>
        <p:txBody>
          <a:bodyPr>
            <a:normAutofit/>
          </a:bodyPr>
          <a:lstStyle/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AR" sz="2200" dirty="0"/>
              <a:t>La </a:t>
            </a:r>
            <a:r>
              <a:rPr lang="es-AR" sz="2200" dirty="0">
                <a:solidFill>
                  <a:srgbClr val="FF0000"/>
                </a:solidFill>
              </a:rPr>
              <a:t>frecuencia absoluta simple</a:t>
            </a:r>
            <a:r>
              <a:rPr lang="es-AR" sz="2200" dirty="0"/>
              <a:t> de cada valor de la variable es el número de casos que asumen ese valor. Se indica </a:t>
            </a:r>
            <a:r>
              <a:rPr lang="es-AR" sz="2200" b="1" dirty="0"/>
              <a:t>f</a:t>
            </a:r>
            <a:r>
              <a:rPr lang="es-AR" sz="2200" dirty="0"/>
              <a:t> o </a:t>
            </a:r>
            <a:r>
              <a:rPr lang="es-AR" sz="2200" b="1" dirty="0"/>
              <a:t>FA</a:t>
            </a:r>
            <a:r>
              <a:rPr lang="es-AR" sz="2200" dirty="0"/>
              <a:t>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La </a:t>
            </a:r>
            <a:r>
              <a:rPr lang="es-ES" sz="2200" dirty="0">
                <a:solidFill>
                  <a:srgbClr val="FF0000"/>
                </a:solidFill>
              </a:rPr>
              <a:t>frecuencia relativa simple</a:t>
            </a:r>
            <a:r>
              <a:rPr lang="es-ES" sz="2200" dirty="0"/>
              <a:t> de cada valor de la variable es la proporción de casos que asumen ese valor. Se indica con </a:t>
            </a:r>
            <a:r>
              <a:rPr lang="es-ES" sz="2200" b="1" dirty="0"/>
              <a:t>f’</a:t>
            </a:r>
            <a:r>
              <a:rPr lang="es-ES" sz="2200" dirty="0"/>
              <a:t> o </a:t>
            </a:r>
            <a:r>
              <a:rPr lang="es-ES" sz="2200" b="1" dirty="0"/>
              <a:t>FR</a:t>
            </a:r>
            <a:r>
              <a:rPr lang="es-ES" sz="2200" dirty="0"/>
              <a:t>.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sz="2200" dirty="0"/>
              <a:t>Marca de clase y límites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Cuando las variables se agrupan en </a:t>
            </a:r>
            <a:r>
              <a:rPr lang="es-ES" sz="2200" dirty="0">
                <a:solidFill>
                  <a:srgbClr val="FF0000"/>
                </a:solidFill>
              </a:rPr>
              <a:t>intervalos</a:t>
            </a:r>
            <a:r>
              <a:rPr lang="es-ES" sz="2200" dirty="0"/>
              <a:t> (clases), se indica la marca de clase que es el punto medio de cada intervalo.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Los </a:t>
            </a:r>
            <a:r>
              <a:rPr lang="es-ES" sz="2200" dirty="0">
                <a:solidFill>
                  <a:srgbClr val="FF0000"/>
                </a:solidFill>
              </a:rPr>
              <a:t>límites inferiores</a:t>
            </a:r>
            <a:r>
              <a:rPr lang="es-ES" sz="2200" dirty="0"/>
              <a:t> y </a:t>
            </a:r>
            <a:r>
              <a:rPr lang="es-ES" sz="2200" dirty="0">
                <a:solidFill>
                  <a:srgbClr val="FF0000"/>
                </a:solidFill>
              </a:rPr>
              <a:t>superiores</a:t>
            </a:r>
            <a:r>
              <a:rPr lang="es-ES" sz="2200" dirty="0"/>
              <a:t> indican la </a:t>
            </a:r>
            <a:r>
              <a:rPr lang="es-ES" sz="2200" b="1" dirty="0"/>
              <a:t>amplitud</a:t>
            </a:r>
            <a:r>
              <a:rPr lang="es-ES" sz="2200" dirty="0"/>
              <a:t> de cada clase.</a:t>
            </a:r>
            <a:endParaRPr lang="es-AR" sz="2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550241-ABBF-409B-B016-9643A65B4DDF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285038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Conceptos claves</a:t>
            </a:r>
            <a:endParaRPr lang="es-AR" sz="28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98ABCC6-2951-4373-97C1-220A3DE24F04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3202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87" y="548680"/>
            <a:ext cx="34480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951984" y="786789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¿Podemos saber en base a la tabla 1, la </a:t>
            </a:r>
          </a:p>
          <a:p>
            <a:r>
              <a:rPr lang="es-AR" sz="2400" dirty="0"/>
              <a:t>cantidad de personas que miden 1,80 o menos? ¿Cómo?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87" y="3212977"/>
            <a:ext cx="2816128" cy="157559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87" y="4869161"/>
            <a:ext cx="2816128" cy="158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553329" y="378904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1)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553329" y="5496790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2)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159897" y="4365105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3)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8765015" y="3451608"/>
            <a:ext cx="186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FAA</a:t>
            </a:r>
            <a:r>
              <a:rPr lang="es-AR" dirty="0"/>
              <a:t>: </a:t>
            </a:r>
            <a:r>
              <a:rPr lang="es-AR" dirty="0">
                <a:solidFill>
                  <a:srgbClr val="FF0000"/>
                </a:solidFill>
              </a:rPr>
              <a:t>frecuencia absoluta acumulada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14" y="2412788"/>
            <a:ext cx="31623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45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32050" y="178643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15 personas miden 1,80 o menos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38" y="1237380"/>
            <a:ext cx="6120680" cy="385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8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638" y="1344705"/>
            <a:ext cx="10602686" cy="5080285"/>
          </a:xfrm>
        </p:spPr>
        <p:txBody>
          <a:bodyPr>
            <a:normAutofit fontScale="92500" lnSpcReduction="20000"/>
          </a:bodyPr>
          <a:lstStyle/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AR" sz="2200" dirty="0"/>
              <a:t>La </a:t>
            </a:r>
            <a:r>
              <a:rPr lang="es-AR" sz="2200" dirty="0">
                <a:solidFill>
                  <a:srgbClr val="FF0000"/>
                </a:solidFill>
              </a:rPr>
              <a:t>frecuencia absoluta simple</a:t>
            </a:r>
            <a:r>
              <a:rPr lang="es-AR" sz="2200" dirty="0"/>
              <a:t> de cada valor de la variable es el número de casos que asumen ese valor. Se indica </a:t>
            </a:r>
            <a:r>
              <a:rPr lang="es-AR" sz="2200" b="1" dirty="0"/>
              <a:t>f</a:t>
            </a:r>
            <a:r>
              <a:rPr lang="es-AR" sz="2200" dirty="0"/>
              <a:t> o </a:t>
            </a:r>
            <a:r>
              <a:rPr lang="es-AR" sz="2200" b="1" dirty="0"/>
              <a:t>FA</a:t>
            </a:r>
            <a:r>
              <a:rPr lang="es-AR" sz="2200" dirty="0"/>
              <a:t>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La </a:t>
            </a:r>
            <a:r>
              <a:rPr lang="es-ES" sz="2200" dirty="0">
                <a:solidFill>
                  <a:srgbClr val="FF0000"/>
                </a:solidFill>
              </a:rPr>
              <a:t>frecuencia relativa simple</a:t>
            </a:r>
            <a:r>
              <a:rPr lang="es-ES" sz="2200" dirty="0"/>
              <a:t> de cada valor de la variable es la proporción de casos que asumen ese valor. Se indica con </a:t>
            </a:r>
            <a:r>
              <a:rPr lang="es-ES" sz="2200" b="1" dirty="0"/>
              <a:t>f’</a:t>
            </a:r>
            <a:r>
              <a:rPr lang="es-ES" sz="2200" dirty="0"/>
              <a:t> o </a:t>
            </a:r>
            <a:r>
              <a:rPr lang="es-ES" sz="2200" b="1" dirty="0"/>
              <a:t>FR</a:t>
            </a:r>
            <a:r>
              <a:rPr lang="es-ES" sz="2200" dirty="0"/>
              <a:t>.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sz="2200" dirty="0"/>
              <a:t>Marca de clase y límites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Cuando las variables se agrupan en </a:t>
            </a:r>
            <a:r>
              <a:rPr lang="es-ES" sz="2200" dirty="0">
                <a:solidFill>
                  <a:srgbClr val="FF0000"/>
                </a:solidFill>
              </a:rPr>
              <a:t>intervalos</a:t>
            </a:r>
            <a:r>
              <a:rPr lang="es-ES" sz="2200" dirty="0"/>
              <a:t> (clases), se indica la marca de clase que es el punto medio de cada intervalo.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Los </a:t>
            </a:r>
            <a:r>
              <a:rPr lang="es-ES" sz="2200" dirty="0">
                <a:solidFill>
                  <a:srgbClr val="FF0000"/>
                </a:solidFill>
              </a:rPr>
              <a:t>límites inferiores</a:t>
            </a:r>
            <a:r>
              <a:rPr lang="es-ES" sz="2200" dirty="0"/>
              <a:t> y </a:t>
            </a:r>
            <a:r>
              <a:rPr lang="es-ES" sz="2200" dirty="0">
                <a:solidFill>
                  <a:srgbClr val="FF0000"/>
                </a:solidFill>
              </a:rPr>
              <a:t>superiores</a:t>
            </a:r>
            <a:r>
              <a:rPr lang="es-ES" sz="2200" dirty="0"/>
              <a:t> indican la </a:t>
            </a:r>
            <a:r>
              <a:rPr lang="es-ES" sz="2200" b="1" dirty="0"/>
              <a:t>amplitud</a:t>
            </a:r>
            <a:r>
              <a:rPr lang="es-ES" sz="2200" dirty="0"/>
              <a:t> de cada clase.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ES" sz="2200" dirty="0"/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La </a:t>
            </a:r>
            <a:r>
              <a:rPr lang="es-ES" sz="2200" dirty="0">
                <a:solidFill>
                  <a:srgbClr val="FF0000"/>
                </a:solidFill>
              </a:rPr>
              <a:t>frecuencia absoluta acumulada</a:t>
            </a:r>
            <a:r>
              <a:rPr lang="es-ES" sz="2200" dirty="0"/>
              <a:t> de cada valor de la variable es la cantidad de casos que asumen ese valor y todos los valores menores a él. Se indica </a:t>
            </a:r>
            <a:r>
              <a:rPr lang="es-ES" sz="2200" b="1" dirty="0"/>
              <a:t>F</a:t>
            </a:r>
            <a:r>
              <a:rPr lang="es-ES" sz="2200" dirty="0"/>
              <a:t> o </a:t>
            </a:r>
            <a:r>
              <a:rPr lang="es-ES" sz="2200" b="1" dirty="0" err="1"/>
              <a:t>FAA</a:t>
            </a:r>
            <a:r>
              <a:rPr lang="es-ES" sz="2200" dirty="0"/>
              <a:t>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AR" sz="2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550241-ABBF-409B-B016-9643A65B4DDF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285038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Conceptos claves</a:t>
            </a:r>
            <a:endParaRPr lang="es-AR" sz="28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98ABCC6-2951-4373-97C1-220A3DE24F04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3202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9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2765" y="741971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¿Cómo podemos hacer para saber el porcentaje de personas que mide 1,80 o menos?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87" y="548680"/>
            <a:ext cx="34480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87" y="3212977"/>
            <a:ext cx="2816128" cy="157559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87" y="4869161"/>
            <a:ext cx="2816128" cy="158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553329" y="378904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1)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53329" y="5496790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2)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159897" y="4365105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3)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83" y="2808072"/>
            <a:ext cx="31527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9048329" y="3284985"/>
            <a:ext cx="1440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FRA: frecuencias relativas acumuladas</a:t>
            </a:r>
          </a:p>
        </p:txBody>
      </p:sp>
    </p:spTree>
    <p:extLst>
      <p:ext uri="{BB962C8B-B14F-4D97-AF65-F5344CB8AC3E}">
        <p14:creationId xmlns:p14="http://schemas.microsoft.com/office/powerpoint/2010/main" val="37573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48" y="1152315"/>
            <a:ext cx="66881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423593" y="5373216"/>
            <a:ext cx="673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 porcentaje de personas que miden 1,80 o menos es del 75% o 0,75.</a:t>
            </a:r>
          </a:p>
        </p:txBody>
      </p:sp>
    </p:spTree>
    <p:extLst>
      <p:ext uri="{BB962C8B-B14F-4D97-AF65-F5344CB8AC3E}">
        <p14:creationId xmlns:p14="http://schemas.microsoft.com/office/powerpoint/2010/main" val="18666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638" y="1282097"/>
            <a:ext cx="10602686" cy="5142894"/>
          </a:xfrm>
        </p:spPr>
        <p:txBody>
          <a:bodyPr>
            <a:normAutofit fontScale="77500" lnSpcReduction="20000"/>
          </a:bodyPr>
          <a:lstStyle/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AR" sz="2200" dirty="0"/>
              <a:t>La </a:t>
            </a:r>
            <a:r>
              <a:rPr lang="es-AR" sz="2200" dirty="0">
                <a:solidFill>
                  <a:srgbClr val="FF0000"/>
                </a:solidFill>
              </a:rPr>
              <a:t>frecuencia absoluta simple</a:t>
            </a:r>
            <a:r>
              <a:rPr lang="es-AR" sz="2200" dirty="0"/>
              <a:t> de cada valor de la variable es el número de casos que asumen ese valor. Se indica </a:t>
            </a:r>
            <a:r>
              <a:rPr lang="es-AR" sz="2200" b="1" dirty="0"/>
              <a:t>f</a:t>
            </a:r>
            <a:r>
              <a:rPr lang="es-AR" sz="2200" dirty="0"/>
              <a:t> o </a:t>
            </a:r>
            <a:r>
              <a:rPr lang="es-AR" sz="2200" b="1" dirty="0"/>
              <a:t>FA</a:t>
            </a:r>
            <a:r>
              <a:rPr lang="es-AR" sz="2200" dirty="0"/>
              <a:t>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La </a:t>
            </a:r>
            <a:r>
              <a:rPr lang="es-ES" sz="2200" dirty="0">
                <a:solidFill>
                  <a:srgbClr val="FF0000"/>
                </a:solidFill>
              </a:rPr>
              <a:t>frecuencia relativa simple</a:t>
            </a:r>
            <a:r>
              <a:rPr lang="es-ES" sz="2200" dirty="0"/>
              <a:t> de cada valor de la variable es la proporción de casos que asumen ese valor. Se indica con </a:t>
            </a:r>
            <a:r>
              <a:rPr lang="es-ES" sz="2200" b="1" dirty="0"/>
              <a:t>f’</a:t>
            </a:r>
            <a:r>
              <a:rPr lang="es-ES" sz="2200" dirty="0"/>
              <a:t> o </a:t>
            </a:r>
            <a:r>
              <a:rPr lang="es-ES" sz="2200" b="1" dirty="0"/>
              <a:t>FR</a:t>
            </a:r>
            <a:r>
              <a:rPr lang="es-ES" sz="2200" dirty="0"/>
              <a:t>.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sz="2200" dirty="0"/>
              <a:t>Marca de clase y límites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Cuando las variables se agrupan en </a:t>
            </a:r>
            <a:r>
              <a:rPr lang="es-ES" sz="2200" dirty="0">
                <a:solidFill>
                  <a:srgbClr val="FF0000"/>
                </a:solidFill>
              </a:rPr>
              <a:t>intervalos</a:t>
            </a:r>
            <a:r>
              <a:rPr lang="es-ES" sz="2200" dirty="0"/>
              <a:t> (clases), se indica la marca de clase que es el punto medio de cada intervalo.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Los </a:t>
            </a:r>
            <a:r>
              <a:rPr lang="es-ES" sz="2200" dirty="0">
                <a:solidFill>
                  <a:srgbClr val="FF0000"/>
                </a:solidFill>
              </a:rPr>
              <a:t>límites inferiores</a:t>
            </a:r>
            <a:r>
              <a:rPr lang="es-ES" sz="2200" dirty="0"/>
              <a:t> y </a:t>
            </a:r>
            <a:r>
              <a:rPr lang="es-ES" sz="2200" dirty="0">
                <a:solidFill>
                  <a:srgbClr val="FF0000"/>
                </a:solidFill>
              </a:rPr>
              <a:t>superiores</a:t>
            </a:r>
            <a:r>
              <a:rPr lang="es-ES" sz="2200" dirty="0"/>
              <a:t> indican la </a:t>
            </a:r>
            <a:r>
              <a:rPr lang="es-ES" sz="2200" b="1" dirty="0"/>
              <a:t>amplitud</a:t>
            </a:r>
            <a:r>
              <a:rPr lang="es-ES" sz="2200" dirty="0"/>
              <a:t> de cada clase.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ES" sz="2200" dirty="0"/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La </a:t>
            </a:r>
            <a:r>
              <a:rPr lang="es-ES" sz="2200" dirty="0">
                <a:solidFill>
                  <a:srgbClr val="FF0000"/>
                </a:solidFill>
              </a:rPr>
              <a:t>frecuencia absoluta acumulada</a:t>
            </a:r>
            <a:r>
              <a:rPr lang="es-ES" sz="2200" dirty="0"/>
              <a:t> de cada valor de la variable es la cantidad de casos que asumen ese valor y todos los valores menores a él. Se indica </a:t>
            </a:r>
            <a:r>
              <a:rPr lang="es-ES" sz="2200" b="1" dirty="0"/>
              <a:t>F</a:t>
            </a:r>
            <a:r>
              <a:rPr lang="es-ES" sz="2200" dirty="0"/>
              <a:t> o </a:t>
            </a:r>
            <a:r>
              <a:rPr lang="es-ES" sz="2200" b="1" dirty="0" err="1"/>
              <a:t>FAA</a:t>
            </a:r>
            <a:r>
              <a:rPr lang="es-ES" sz="2200" dirty="0"/>
              <a:t>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La </a:t>
            </a:r>
            <a:r>
              <a:rPr lang="es-ES" sz="2200" dirty="0">
                <a:solidFill>
                  <a:srgbClr val="FF0000"/>
                </a:solidFill>
              </a:rPr>
              <a:t>frecuencia relativa acumulada</a:t>
            </a:r>
            <a:r>
              <a:rPr lang="es-ES" sz="2200" dirty="0"/>
              <a:t> de cada valor de la variable es la proporción de casos que asumen ese valor y todos los valores menores a él. Se indica </a:t>
            </a:r>
            <a:r>
              <a:rPr lang="es-ES" sz="2200" b="1" dirty="0"/>
              <a:t>F’</a:t>
            </a:r>
            <a:r>
              <a:rPr lang="es-ES" sz="2200" dirty="0"/>
              <a:t> o </a:t>
            </a:r>
            <a:r>
              <a:rPr lang="es-ES" sz="2200" b="1" dirty="0"/>
              <a:t>FRA</a:t>
            </a:r>
            <a:r>
              <a:rPr lang="es-ES" sz="2200" dirty="0"/>
              <a:t>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ES" sz="2200" dirty="0"/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AR" sz="2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550241-ABBF-409B-B016-9643A65B4DDF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285038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Conceptos claves</a:t>
            </a:r>
            <a:endParaRPr lang="es-AR" sz="28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98ABCC6-2951-4373-97C1-220A3DE24F04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3202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7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10324" y="1349546"/>
            <a:ext cx="3773714" cy="3743325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sz="2200" dirty="0"/>
              <a:t>Cuando se trata de categorías </a:t>
            </a:r>
            <a:r>
              <a:rPr lang="es-ES" sz="2200" dirty="0">
                <a:solidFill>
                  <a:srgbClr val="FF0000"/>
                </a:solidFill>
              </a:rPr>
              <a:t>nominales</a:t>
            </a:r>
            <a:r>
              <a:rPr lang="es-ES" sz="2200" dirty="0"/>
              <a:t> (sexo, lugar de residencia), son adecuados los </a:t>
            </a:r>
            <a:r>
              <a:rPr lang="es-ES" sz="2200" b="1" dirty="0"/>
              <a:t>gráficos de barra</a:t>
            </a:r>
            <a:r>
              <a:rPr lang="es-ES" sz="2200" dirty="0"/>
              <a:t> o los </a:t>
            </a:r>
            <a:r>
              <a:rPr lang="es-ES" sz="2200" b="1" dirty="0"/>
              <a:t>diagramas por sectores circulares</a:t>
            </a:r>
            <a:r>
              <a:rPr lang="es-ES" sz="2200" dirty="0"/>
              <a:t> (de torta).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550241-ABBF-409B-B016-9643A65B4DDF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5612935" cy="699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¿Cómo podemos graficar los resultados?</a:t>
            </a:r>
            <a:endParaRPr lang="es-AR" sz="28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98ABCC6-2951-4373-97C1-220A3DE24F04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6057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>
            <a:extLst>
              <a:ext uri="{FF2B5EF4-FFF2-40B4-BE49-F238E27FC236}">
                <a16:creationId xmlns:a16="http://schemas.microsoft.com/office/drawing/2014/main" id="{D7E3AFB0-A3BA-4BBF-8885-7D0ECAE5D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6" y="1282097"/>
            <a:ext cx="33813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1E7225F-4ED4-470D-ACCC-207E8C3B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901" y="1282097"/>
            <a:ext cx="34004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3 CuadroTexto">
            <a:extLst>
              <a:ext uri="{FF2B5EF4-FFF2-40B4-BE49-F238E27FC236}">
                <a16:creationId xmlns:a16="http://schemas.microsoft.com/office/drawing/2014/main" id="{44846659-63B1-41A5-945C-F2095FCBF48C}"/>
              </a:ext>
            </a:extLst>
          </p:cNvPr>
          <p:cNvSpPr txBox="1"/>
          <p:nvPr/>
        </p:nvSpPr>
        <p:spPr>
          <a:xfrm>
            <a:off x="541867" y="5277339"/>
            <a:ext cx="309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Los gráficos de barra permiten ver la altura que alcanza cada barra y comparar con el eje y</a:t>
            </a:r>
          </a:p>
        </p:txBody>
      </p:sp>
    </p:spTree>
    <p:extLst>
      <p:ext uri="{BB962C8B-B14F-4D97-AF65-F5344CB8AC3E}">
        <p14:creationId xmlns:p14="http://schemas.microsoft.com/office/powerpoint/2010/main" val="267712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33303" y="1344706"/>
            <a:ext cx="3308791" cy="3743325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sz="2200" dirty="0"/>
              <a:t>Cuando queremos graficar una variable </a:t>
            </a:r>
            <a:r>
              <a:rPr lang="es-ES" sz="2200" dirty="0">
                <a:solidFill>
                  <a:srgbClr val="FF0000"/>
                </a:solidFill>
              </a:rPr>
              <a:t>métrica</a:t>
            </a:r>
            <a:r>
              <a:rPr lang="es-ES" sz="2200" dirty="0"/>
              <a:t> (</a:t>
            </a:r>
            <a:r>
              <a:rPr lang="es-ES" sz="2200" b="1" dirty="0" err="1"/>
              <a:t>intervalar</a:t>
            </a:r>
            <a:r>
              <a:rPr lang="es-ES" sz="2200" b="1" dirty="0"/>
              <a:t> o proporcional</a:t>
            </a:r>
            <a:r>
              <a:rPr lang="es-ES" sz="2200" dirty="0"/>
              <a:t>) utilizamos el </a:t>
            </a:r>
            <a:r>
              <a:rPr lang="es-ES" sz="2200" b="1" dirty="0"/>
              <a:t>histograma</a:t>
            </a:r>
            <a:r>
              <a:rPr lang="es-ES" sz="2200" dirty="0"/>
              <a:t>. Son gráficos de superficie y no de altura.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550241-ABBF-409B-B016-9643A65B4DDF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5612935" cy="699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¿Cómo podemos graficar los resultados?</a:t>
            </a:r>
            <a:endParaRPr lang="es-AR" sz="28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98ABCC6-2951-4373-97C1-220A3DE24F04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6057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72F8B22-EA10-4F63-8E42-B85EB77C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" y="1573259"/>
            <a:ext cx="2659337" cy="294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ABC19285-5895-4115-8C34-2E8DCEE7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18" y="1565370"/>
            <a:ext cx="2652275" cy="29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50AD510-20D5-495C-B678-C91AFA30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55" y="1553501"/>
            <a:ext cx="2675130" cy="29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CuadroTexto">
            <a:extLst>
              <a:ext uri="{FF2B5EF4-FFF2-40B4-BE49-F238E27FC236}">
                <a16:creationId xmlns:a16="http://schemas.microsoft.com/office/drawing/2014/main" id="{6CB3F2FE-2ED1-45E5-973F-480460321887}"/>
              </a:ext>
            </a:extLst>
          </p:cNvPr>
          <p:cNvSpPr txBox="1"/>
          <p:nvPr/>
        </p:nvSpPr>
        <p:spPr>
          <a:xfrm>
            <a:off x="260400" y="475776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¿Podemos ver el porcentaje de personas que miden 1,80 o menos?</a:t>
            </a:r>
          </a:p>
        </p:txBody>
      </p:sp>
    </p:spTree>
    <p:extLst>
      <p:ext uri="{BB962C8B-B14F-4D97-AF65-F5344CB8AC3E}">
        <p14:creationId xmlns:p14="http://schemas.microsoft.com/office/powerpoint/2010/main" val="74888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694926" y="1428749"/>
            <a:ext cx="6752188" cy="4269007"/>
          </a:xfrm>
        </p:spPr>
        <p:txBody>
          <a:bodyPr>
            <a:noAutofit/>
          </a:bodyPr>
          <a:lstStyle/>
          <a:p>
            <a:pPr algn="l"/>
            <a:r>
              <a:rPr lang="es-ES" sz="1600" b="1" i="0" dirty="0">
                <a:solidFill>
                  <a:srgbClr val="333333"/>
                </a:solidFill>
                <a:effectLst/>
              </a:rPr>
              <a:t>Módulo 1: Fundamentos epistemológicos y metodológicos de la medición en el comportamiento humano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1.1. </a:t>
            </a:r>
            <a:r>
              <a:rPr lang="es-ES" sz="1600" b="0" i="0" strike="sngStrike" dirty="0">
                <a:solidFill>
                  <a:srgbClr val="333333"/>
                </a:solidFill>
                <a:effectLst/>
              </a:rPr>
              <a:t>La Problemática de la Medición en Psicología. Concepto de Medición. Los símbolos numéricos y su empleo en la medición. Variables y Niveles de Medición. Escalas Nominales. Escalas Ordinales. Escalas </a:t>
            </a:r>
            <a:r>
              <a:rPr lang="es-ES" sz="1600" b="0" i="0" strike="sngStrike" dirty="0" err="1">
                <a:solidFill>
                  <a:srgbClr val="333333"/>
                </a:solidFill>
                <a:effectLst/>
              </a:rPr>
              <a:t>Intervalares</a:t>
            </a:r>
            <a:r>
              <a:rPr lang="es-ES" sz="1600" b="0" i="0" strike="sngStrike" dirty="0">
                <a:solidFill>
                  <a:srgbClr val="333333"/>
                </a:solidFill>
                <a:effectLst/>
              </a:rPr>
              <a:t>. Escalas proporcionales.</a:t>
            </a:r>
          </a:p>
          <a:p>
            <a:pPr marL="0" indent="0" algn="l">
              <a:buNone/>
            </a:pPr>
            <a:r>
              <a:rPr lang="es-ES" sz="1600" b="0" i="0" strike="sngStrike" dirty="0">
                <a:solidFill>
                  <a:srgbClr val="333333"/>
                </a:solidFill>
                <a:effectLst/>
              </a:rPr>
              <a:t>1.2. El uso de estadística en Psicología. Áreas de la Estadística.</a:t>
            </a:r>
          </a:p>
          <a:p>
            <a:pPr marL="0" indent="0" algn="l">
              <a:buNone/>
            </a:pPr>
            <a:r>
              <a:rPr lang="es-ES" sz="1600" b="0" i="0" strike="sngStrike" dirty="0">
                <a:solidFill>
                  <a:srgbClr val="333333"/>
                </a:solidFill>
                <a:effectLst/>
              </a:rPr>
              <a:t>1.3. Estadística descriptiva e Inferencial en psicología: Ejemplos y Aplicaciones.</a:t>
            </a:r>
          </a:p>
          <a:p>
            <a:pPr marL="0" indent="0" algn="l">
              <a:buNone/>
            </a:pP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33333"/>
                </a:solidFill>
                <a:effectLst/>
              </a:rPr>
              <a:t>Módulo 2: Estadística descriptiva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s-ES" sz="1600" b="0" i="0" dirty="0">
                <a:solidFill>
                  <a:srgbClr val="FF0000"/>
                </a:solidFill>
                <a:effectLst/>
              </a:rPr>
              <a:t>2.1. Organización de Datos: Análisis de Frecuencia y Representaciones Gráficas. Expresión Resumida de la Información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Medidas de Posición. Medidas de Dispersión. Medidas de Distribución. Relaciones entre variables: coeficientes de asociación y correlación.</a:t>
            </a:r>
          </a:p>
          <a:p>
            <a:pPr algn="l"/>
            <a:r>
              <a:rPr lang="es-ES" sz="1600" b="0" i="0" dirty="0">
                <a:solidFill>
                  <a:srgbClr val="333333"/>
                </a:solidFill>
                <a:effectLst/>
              </a:rPr>
              <a:t>2.2. Aplicaciones con Software Estadístico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" y="1428749"/>
            <a:ext cx="3487751" cy="4269007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75550FC-732E-418D-9B16-856825DB463C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869027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Contenidos</a:t>
            </a:r>
            <a:endParaRPr lang="es-AR" sz="28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7D58C07-4534-4A41-AC0C-FE48568B5A7A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247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78" y="1306571"/>
            <a:ext cx="3371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95093" y="1619199"/>
            <a:ext cx="4680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Los gráficos llamados </a:t>
            </a:r>
            <a:r>
              <a:rPr lang="es-AR" sz="2800" b="1" dirty="0"/>
              <a:t>Ojivas</a:t>
            </a:r>
            <a:r>
              <a:rPr lang="es-AR" sz="2800" b="1" u="sng" dirty="0"/>
              <a:t> </a:t>
            </a:r>
            <a:r>
              <a:rPr lang="es-AR" sz="2800" dirty="0"/>
              <a:t>permiten ver claramente las frecuencias acumuladas. </a:t>
            </a:r>
          </a:p>
          <a:p>
            <a:r>
              <a:rPr lang="es-AR" sz="2800" dirty="0"/>
              <a:t>En el programa </a:t>
            </a:r>
            <a:r>
              <a:rPr lang="es-AR" sz="2800" dirty="0" err="1"/>
              <a:t>infostat</a:t>
            </a:r>
            <a:r>
              <a:rPr lang="es-AR" sz="2800" dirty="0"/>
              <a:t> aparecen con el nombre de gráficos de distribución empírica</a:t>
            </a:r>
          </a:p>
        </p:txBody>
      </p:sp>
    </p:spTree>
    <p:extLst>
      <p:ext uri="{BB962C8B-B14F-4D97-AF65-F5344CB8AC3E}">
        <p14:creationId xmlns:p14="http://schemas.microsoft.com/office/powerpoint/2010/main" val="38068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describir tus datos en R: paso 1 | Máxima Formación">
            <a:extLst>
              <a:ext uri="{FF2B5EF4-FFF2-40B4-BE49-F238E27FC236}">
                <a16:creationId xmlns:a16="http://schemas.microsoft.com/office/drawing/2014/main" id="{62C5A6E0-63B5-40B9-AC54-64CF0607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511773"/>
            <a:ext cx="10972800" cy="59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9D278AB-B316-4565-ABE0-D572D7EA63B8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869027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Organización de los datos</a:t>
            </a:r>
            <a:endParaRPr lang="es-AR" sz="28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5EAF91-F350-49F8-9619-9640BCF61CA8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4 Tabla">
            <a:extLst>
              <a:ext uri="{FF2B5EF4-FFF2-40B4-BE49-F238E27FC236}">
                <a16:creationId xmlns:a16="http://schemas.microsoft.com/office/drawing/2014/main" id="{EED6B97D-2AC2-427E-8743-78022E2F5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91319"/>
              </p:ext>
            </p:extLst>
          </p:nvPr>
        </p:nvGraphicFramePr>
        <p:xfrm>
          <a:off x="483065" y="1267580"/>
          <a:ext cx="10828402" cy="5169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4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3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Nombre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Sexo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Edad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Educación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Cat_Educación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Altura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Analía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23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Secundario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1,62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Mario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Secundario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1,75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Roberto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35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Terciario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1,78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Federico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18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Secundario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1,82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Juan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25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Secundario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1,95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Florencia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27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Terciario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1,54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Ana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25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Secundario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1,59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Josefina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Secundario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1,65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Margarita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23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Primario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1,70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Victoria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Primario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1,72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Juan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48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Secundario incompleto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1,93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Mariana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Secundario incompleto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1,59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Yanina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Secundario incompleto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1,65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>
                          <a:effectLst/>
                        </a:rPr>
                        <a:t>Leiticia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23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Primario incompleto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1,58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Mariano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Terciario incompleto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1,85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Juan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60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Primario incompleto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1,76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Florencia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3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Terciario incompleto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1,70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Victoria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19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Secundario incompleto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1,52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Pedro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Terciario incompleto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2,01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616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Luis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26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Primario incompleto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1,81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2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638" y="1344706"/>
            <a:ext cx="10602686" cy="1432360"/>
          </a:xfrm>
        </p:spPr>
        <p:txBody>
          <a:bodyPr>
            <a:normAutofit/>
          </a:bodyPr>
          <a:lstStyle/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AR" sz="2200" dirty="0"/>
              <a:t>La </a:t>
            </a:r>
            <a:r>
              <a:rPr lang="es-AR" sz="2200" dirty="0">
                <a:solidFill>
                  <a:srgbClr val="FF0000"/>
                </a:solidFill>
              </a:rPr>
              <a:t>frecuencia absoluta simple</a:t>
            </a:r>
            <a:r>
              <a:rPr lang="es-AR" sz="2200" dirty="0"/>
              <a:t> de cada valor de la variable es el número de casos que asumen ese valor. Se indica </a:t>
            </a:r>
            <a:r>
              <a:rPr lang="es-AR" sz="2200" b="1" dirty="0"/>
              <a:t>f</a:t>
            </a:r>
            <a:r>
              <a:rPr lang="es-AR" sz="2200" dirty="0"/>
              <a:t> o </a:t>
            </a:r>
            <a:r>
              <a:rPr lang="es-AR" sz="2200" b="1" dirty="0"/>
              <a:t>FA</a:t>
            </a:r>
            <a:r>
              <a:rPr lang="es-AR" sz="2200" dirty="0"/>
              <a:t>.</a:t>
            </a:r>
          </a:p>
          <a:p>
            <a:pPr marL="109728" indent="0">
              <a:lnSpc>
                <a:spcPct val="150000"/>
              </a:lnSpc>
              <a:buNone/>
            </a:pPr>
            <a:endParaRPr lang="es-AR" sz="2600" dirty="0"/>
          </a:p>
          <a:p>
            <a:pPr marL="109728" indent="0">
              <a:lnSpc>
                <a:spcPct val="150000"/>
              </a:lnSpc>
              <a:buNone/>
            </a:pPr>
            <a:endParaRPr lang="es-AR" sz="2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550241-ABBF-409B-B016-9643A65B4DDF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285038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Conceptos claves</a:t>
            </a:r>
            <a:endParaRPr lang="es-AR" sz="28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98ABCC6-2951-4373-97C1-220A3DE24F04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3202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709857"/>
            <a:ext cx="3744415" cy="196970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75521" y="1340768"/>
            <a:ext cx="598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1)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780928"/>
            <a:ext cx="3744415" cy="3912189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717864" y="407707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737178"/>
            <a:ext cx="3626486" cy="449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035479" y="222183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3)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00057" y="2348880"/>
            <a:ext cx="3626487" cy="288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6593453" y="2514225"/>
            <a:ext cx="362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FA: frecuencia absoluta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52" y="3086076"/>
            <a:ext cx="3555203" cy="300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6035479" y="4293096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302238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638" y="1344705"/>
            <a:ext cx="10602686" cy="2980551"/>
          </a:xfrm>
        </p:spPr>
        <p:txBody>
          <a:bodyPr>
            <a:normAutofit/>
          </a:bodyPr>
          <a:lstStyle/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AR" sz="2200" dirty="0"/>
              <a:t>La </a:t>
            </a:r>
            <a:r>
              <a:rPr lang="es-AR" sz="2200" dirty="0">
                <a:solidFill>
                  <a:srgbClr val="FF0000"/>
                </a:solidFill>
              </a:rPr>
              <a:t>frecuencia absoluta simple</a:t>
            </a:r>
            <a:r>
              <a:rPr lang="es-AR" sz="2200" dirty="0"/>
              <a:t> de cada valor de la variable es el número de casos que asumen ese valor. Se indica </a:t>
            </a:r>
            <a:r>
              <a:rPr lang="es-AR" sz="2200" b="1" dirty="0"/>
              <a:t>f</a:t>
            </a:r>
            <a:r>
              <a:rPr lang="es-AR" sz="2200" dirty="0"/>
              <a:t> o </a:t>
            </a:r>
            <a:r>
              <a:rPr lang="es-AR" sz="2200" b="1" dirty="0"/>
              <a:t>FA</a:t>
            </a:r>
            <a:r>
              <a:rPr lang="es-AR" sz="2200" dirty="0"/>
              <a:t>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2200" dirty="0"/>
              <a:t>La </a:t>
            </a:r>
            <a:r>
              <a:rPr lang="es-ES" sz="2200" dirty="0">
                <a:solidFill>
                  <a:srgbClr val="FF0000"/>
                </a:solidFill>
              </a:rPr>
              <a:t>frecuencia relativa simple</a:t>
            </a:r>
            <a:r>
              <a:rPr lang="es-ES" sz="2200" dirty="0"/>
              <a:t> de cada valor de la variable es la proporción de casos que asumen ese valor. Se indica con </a:t>
            </a:r>
            <a:r>
              <a:rPr lang="es-ES" sz="2200" b="1" dirty="0"/>
              <a:t>f’</a:t>
            </a:r>
            <a:r>
              <a:rPr lang="es-ES" sz="2200" dirty="0"/>
              <a:t> o </a:t>
            </a:r>
            <a:r>
              <a:rPr lang="es-ES" sz="2200" b="1" dirty="0"/>
              <a:t>FR</a:t>
            </a:r>
            <a:r>
              <a:rPr lang="es-ES" sz="2200" dirty="0"/>
              <a:t>.</a:t>
            </a:r>
          </a:p>
          <a:p>
            <a:pPr marL="452628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AR" sz="2200" dirty="0"/>
          </a:p>
          <a:p>
            <a:pPr marL="109728" indent="0">
              <a:lnSpc>
                <a:spcPct val="150000"/>
              </a:lnSpc>
              <a:buNone/>
            </a:pPr>
            <a:endParaRPr lang="es-AR" sz="2600" dirty="0"/>
          </a:p>
          <a:p>
            <a:pPr marL="109728" indent="0">
              <a:lnSpc>
                <a:spcPct val="150000"/>
              </a:lnSpc>
              <a:buNone/>
            </a:pPr>
            <a:endParaRPr lang="es-AR" sz="2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550241-ABBF-409B-B016-9643A65B4DDF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285038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Conceptos claves</a:t>
            </a:r>
            <a:endParaRPr lang="es-AR" sz="28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98ABCC6-2951-4373-97C1-220A3DE24F04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3202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5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709857"/>
            <a:ext cx="3744415" cy="196970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780928"/>
            <a:ext cx="3744415" cy="39121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737178"/>
            <a:ext cx="3626486" cy="449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600057" y="2348880"/>
            <a:ext cx="3626487" cy="288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6593453" y="2494899"/>
            <a:ext cx="362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FR: frecuencia relativa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775521" y="1340769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1)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775521" y="414908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2)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041501" y="134076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3)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096001" y="414908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4)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78" y="2864232"/>
            <a:ext cx="3378354" cy="322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9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709857"/>
            <a:ext cx="3744415" cy="228709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3429000"/>
            <a:ext cx="388843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1" y="709857"/>
            <a:ext cx="31908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847529" y="1484785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1)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567777" y="458112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2)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40017" y="242088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3)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960096" y="4873515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LI: límite inferior</a:t>
            </a:r>
          </a:p>
          <a:p>
            <a:r>
              <a:rPr lang="es-AR" dirty="0"/>
              <a:t>LS: límite superior</a:t>
            </a:r>
          </a:p>
          <a:p>
            <a:r>
              <a:rPr lang="es-AR" dirty="0"/>
              <a:t>MC: marca de clase</a:t>
            </a:r>
          </a:p>
        </p:txBody>
      </p:sp>
    </p:spTree>
    <p:extLst>
      <p:ext uri="{BB962C8B-B14F-4D97-AF65-F5344CB8AC3E}">
        <p14:creationId xmlns:p14="http://schemas.microsoft.com/office/powerpoint/2010/main" val="23573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1036</Words>
  <Application>Microsoft Office PowerPoint</Application>
  <PresentationFormat>Panorámica</PresentationFormat>
  <Paragraphs>209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de Office</vt:lpstr>
      <vt:lpstr>Psicoestadistica (B) Universidad Siglo 21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2013-08-22T19:08:00Z</dcterms:created>
  <dcterms:modified xsi:type="dcterms:W3CDTF">2021-04-23T14:51:41Z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