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331" r:id="rId3"/>
    <p:sldId id="411" r:id="rId4"/>
    <p:sldId id="371" r:id="rId5"/>
    <p:sldId id="372" r:id="rId6"/>
    <p:sldId id="345" r:id="rId7"/>
    <p:sldId id="347" r:id="rId8"/>
    <p:sldId id="373" r:id="rId9"/>
    <p:sldId id="374" r:id="rId10"/>
    <p:sldId id="375" r:id="rId11"/>
    <p:sldId id="376" r:id="rId12"/>
    <p:sldId id="377" r:id="rId13"/>
    <p:sldId id="412" r:id="rId14"/>
    <p:sldId id="257" r:id="rId15"/>
    <p:sldId id="258" r:id="rId16"/>
    <p:sldId id="413" r:id="rId17"/>
    <p:sldId id="259" r:id="rId18"/>
    <p:sldId id="260" r:id="rId19"/>
    <p:sldId id="261" r:id="rId20"/>
    <p:sldId id="262" r:id="rId21"/>
    <p:sldId id="263" r:id="rId2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3" autoAdjust="0"/>
    <p:restoredTop sz="92857" autoAdjust="0"/>
  </p:normalViewPr>
  <p:slideViewPr>
    <p:cSldViewPr snapToGrid="0">
      <p:cViewPr varScale="1">
        <p:scale>
          <a:sx n="79" d="100"/>
          <a:sy n="79" d="100"/>
        </p:scale>
        <p:origin x="55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Gr&#225;fico%202%20en%20Microsoft%20PowerPoin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Gr&#225;fico%20en%20Microsoft%20PowerPoin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'[Gráfico 2 en Microsoft PowerPoint]Hoja1'!$B$1</c:f>
              <c:strCache>
                <c:ptCount val="1"/>
                <c:pt idx="0">
                  <c:v>Relación entre Cantidad de síntomas de depresión/ mlg de medicación</c:v>
                </c:pt>
              </c:strCache>
            </c:strRef>
          </c:tx>
          <c:marker>
            <c:symbol val="none"/>
          </c:marker>
          <c:cat>
            <c:strRef>
              <c:f>'[Gráfico 2 en Microsoft PowerPoint]Hoja1'!$A$2:$A$6</c:f>
              <c:strCache>
                <c:ptCount val="5"/>
                <c:pt idx="0">
                  <c:v>0</c:v>
                </c:pt>
                <c:pt idx="1">
                  <c:v>1-2</c:v>
                </c:pt>
                <c:pt idx="2">
                  <c:v>3-4</c:v>
                </c:pt>
                <c:pt idx="3">
                  <c:v>5-6</c:v>
                </c:pt>
                <c:pt idx="4">
                  <c:v>7 o más</c:v>
                </c:pt>
              </c:strCache>
            </c:strRef>
          </c:cat>
          <c:val>
            <c:numRef>
              <c:f>'[Gráfico 2 en Microsoft PowerPoint]Hoja1'!$B$2:$B$6</c:f>
              <c:numCache>
                <c:formatCode>General</c:formatCode>
                <c:ptCount val="5"/>
                <c:pt idx="0">
                  <c:v>1500</c:v>
                </c:pt>
                <c:pt idx="1">
                  <c:v>1000</c:v>
                </c:pt>
                <c:pt idx="2">
                  <c:v>750</c:v>
                </c:pt>
                <c:pt idx="3">
                  <c:v>500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10-40DF-B536-4F80A2A1CC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669120"/>
        <c:axId val="37667200"/>
      </c:lineChart>
      <c:catAx>
        <c:axId val="376691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Cantidad de síntomas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37667200"/>
        <c:crosses val="autoZero"/>
        <c:auto val="1"/>
        <c:lblAlgn val="ctr"/>
        <c:lblOffset val="100"/>
        <c:noMultiLvlLbl val="0"/>
      </c:catAx>
      <c:valAx>
        <c:axId val="376672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Cantidad de mlg</a:t>
                </a:r>
              </a:p>
            </c:rich>
          </c:tx>
          <c:layout>
            <c:manualLayout>
              <c:xMode val="edge"/>
              <c:yMode val="edge"/>
              <c:x val="1.3888888888888888E-2"/>
              <c:y val="0.4777449693788276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76691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'[Gráfico en Microsoft PowerPoint]Hoja1'!$B$1</c:f>
              <c:strCache>
                <c:ptCount val="1"/>
                <c:pt idx="0">
                  <c:v>Relación horas de estudio/ nota obtenida</c:v>
                </c:pt>
              </c:strCache>
            </c:strRef>
          </c:tx>
          <c:marker>
            <c:symbol val="none"/>
          </c:marker>
          <c:cat>
            <c:strRef>
              <c:f>'[Gráfico en Microsoft PowerPoint]Hoja1'!$A$2:$A$5</c:f>
              <c:strCache>
                <c:ptCount val="4"/>
                <c:pt idx="0">
                  <c:v>0-1</c:v>
                </c:pt>
                <c:pt idx="1">
                  <c:v>1-2</c:v>
                </c:pt>
                <c:pt idx="2">
                  <c:v>2-3</c:v>
                </c:pt>
                <c:pt idx="3">
                  <c:v>3 o más</c:v>
                </c:pt>
              </c:strCache>
            </c:strRef>
          </c:cat>
          <c:val>
            <c:numRef>
              <c:f>'[Gráfico en Microsoft PowerPoint]Hoja1'!$B$2:$B$5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9</c:v>
                </c:pt>
                <c:pt idx="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A-416A-860C-33277F3855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877056"/>
        <c:axId val="40995456"/>
      </c:lineChart>
      <c:catAx>
        <c:axId val="408770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Horas de estudio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40995456"/>
        <c:crosses val="autoZero"/>
        <c:auto val="1"/>
        <c:lblAlgn val="ctr"/>
        <c:lblOffset val="100"/>
        <c:noMultiLvlLbl val="0"/>
      </c:catAx>
      <c:valAx>
        <c:axId val="409954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Nota obtenida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08770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AR" dirty="0"/>
              <a:t>Relación entre memoria</a:t>
            </a:r>
            <a:r>
              <a:rPr lang="es-AR" baseline="0" dirty="0"/>
              <a:t> y edad</a:t>
            </a:r>
            <a:endParaRPr lang="es-AR" dirty="0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Elementos que recuerda</c:v>
                </c:pt>
              </c:strCache>
            </c:strRef>
          </c:tx>
          <c:marker>
            <c:symbol val="none"/>
          </c:marker>
          <c:cat>
            <c:strRef>
              <c:f>Hoja1!$A$2:$A$10</c:f>
              <c:strCache>
                <c:ptCount val="9"/>
                <c:pt idx="0">
                  <c:v>5</c:v>
                </c:pt>
                <c:pt idx="1">
                  <c:v>15</c:v>
                </c:pt>
                <c:pt idx="2">
                  <c:v>25</c:v>
                </c:pt>
                <c:pt idx="3">
                  <c:v>35</c:v>
                </c:pt>
                <c:pt idx="4">
                  <c:v>45</c:v>
                </c:pt>
                <c:pt idx="5">
                  <c:v>55</c:v>
                </c:pt>
                <c:pt idx="6">
                  <c:v>65</c:v>
                </c:pt>
                <c:pt idx="7">
                  <c:v>75</c:v>
                </c:pt>
                <c:pt idx="8">
                  <c:v>85 o más</c:v>
                </c:pt>
              </c:strCache>
            </c:strRef>
          </c:cat>
          <c:val>
            <c:numRef>
              <c:f>Hoja1!$B$2:$B$10</c:f>
              <c:numCache>
                <c:formatCode>General</c:formatCode>
                <c:ptCount val="9"/>
                <c:pt idx="0">
                  <c:v>4</c:v>
                </c:pt>
                <c:pt idx="1">
                  <c:v>11</c:v>
                </c:pt>
                <c:pt idx="2">
                  <c:v>15</c:v>
                </c:pt>
                <c:pt idx="3">
                  <c:v>15</c:v>
                </c:pt>
                <c:pt idx="4">
                  <c:v>12</c:v>
                </c:pt>
                <c:pt idx="5">
                  <c:v>10</c:v>
                </c:pt>
                <c:pt idx="6">
                  <c:v>8</c:v>
                </c:pt>
                <c:pt idx="7">
                  <c:v>6</c:v>
                </c:pt>
                <c:pt idx="8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40-402E-969C-92B85C9351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167680"/>
        <c:axId val="36169984"/>
      </c:lineChart>
      <c:catAx>
        <c:axId val="36167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Edad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36169984"/>
        <c:crosses val="autoZero"/>
        <c:auto val="1"/>
        <c:lblAlgn val="ctr"/>
        <c:lblOffset val="100"/>
        <c:noMultiLvlLbl val="0"/>
      </c:catAx>
      <c:valAx>
        <c:axId val="361699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Elementos que recuerda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61676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s-ES"/>
              <a:pPr/>
              <a:t>30/04/2021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s-ES"/>
              <a:pPr/>
              <a:t>30/04/2021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CC618-1612-4006-BA88-6FA1E4F99C23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3862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59866-50E1-ED44-8D8E-161585DE7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8DBD71-88DA-A54D-A841-C7E197520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622E3C-12DF-2540-9FE2-34CF6D1B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30/04/2021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87F0AA-98CF-434E-84CB-3644381F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3753F8-CE41-5145-94A7-CEEE32B4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025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1E6B4-F728-444C-A30E-80034E8D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260DD5-D708-B14D-BFE2-AF42DABCB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459A7B-3924-4447-868D-A4CB7767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30/04/2021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AD5B3-9B03-714A-95BD-7E04533C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E178F4-1EF3-D04A-BF12-05D60848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318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BCEF9A-1E45-D243-A414-E491A9231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AD9CD2-380B-724F-8EBE-286AE5C2D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265CCE-E9B1-D445-9168-1B0BC1C6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30/04/2021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72246C-F7A7-5544-99C5-70737F16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6E5F8C-AC6D-424A-9934-CBB1DF5D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30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42F6D-FCAF-164E-8363-D325849A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60F1A-9F75-4C46-82A3-0463761C2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87FBF9-5E57-654E-B27E-F2543395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30/04/2021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8F6F7F-535C-1141-872B-A3BA31AC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C35464-1D7E-764E-8056-E33DC06B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4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AD695-CD99-0045-A14E-2528A058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A863FE-8E1F-1B46-9064-E78A6F56C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E8CDED-83E6-D34F-BD32-37BFEA72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30/04/2021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9E1CA1-9043-A24E-BE1F-1AFD710B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44A75-BDED-C141-A928-40FB18E0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20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0DE93-0621-DC4E-B61C-5C13B731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DB283F-5553-2A43-833A-D756ED83E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F1FAD2-FD7A-DA42-9638-E017216CA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623131-8DD1-1044-83AF-6851CD93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30/04/2021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486E12-47F7-7946-A732-0D153C44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ABC9A-982D-174D-AA97-1FC0327E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362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1E436-B31F-D14C-9DFB-5DB4EF14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923CB9-9A60-DC45-852E-F8BEDD060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AA5D7C-7D8C-7541-A161-9B423350B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99313A-2AB7-C24C-85AE-B67AD1C55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F34D30-7F68-4249-9750-F50598227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5BC459-6761-2940-8781-2555BFBE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30/04/2021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CBDF81-B6CD-9F41-8918-65553B49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9B891C-1937-954F-B36B-A6317AB4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908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89866-E908-C540-AE61-0CC6B6C5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FE2C9B-06E8-EC4A-A1E3-C3B52176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30/04/2021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2AFFE1-B94B-7A4C-B340-0A2B7858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6FB021-789F-9A4F-B414-00186D77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407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081C0A-C056-D142-AE45-5D228B3F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30/04/2021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8EC820-99FB-5E49-B524-2B678C00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5C64AC-6400-DF49-A744-D7C30693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169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26B5F-61B5-9B4A-B9B0-5D8E954B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DC86FE-924D-A34B-A0C9-9A25CEE7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EB7C69-3421-4A42-89FC-32870324B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C34AC1-1308-BF48-8192-783989E4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30/04/2021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862ED8-1505-3D4E-B78A-053E7D8D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2AF00F-1914-A844-B9EC-273158EC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184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335BF-D5D6-6748-BF1C-F1B05F95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C30036-72F2-C54F-9B7F-947FDF199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4BC3EA-FC0B-4F4B-B517-09281410D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13E9CF-4117-694E-9ECC-03576FA3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30/04/2021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F4E4FB-1153-F54A-976D-6C981C00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D69B03-2640-9241-87CA-9594D729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26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93A7AB-479C-C548-B757-4DB1D075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D25669-9C1B-A043-B346-113FEC76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15A710-1B2E-084E-BEED-7A0056E3B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E9AC-F15C-4FA0-A6F1-298829FA691D}" type="datetimeFigureOut">
              <a:rPr lang="es-ES" smtClean="0"/>
              <a:pPr/>
              <a:t>30/04/2021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4677B-AB52-6842-96AF-5FCB0E738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93FAFE-58C9-6D48-9AA7-B85093E4C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06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99145" y="1404245"/>
            <a:ext cx="9144000" cy="2387600"/>
          </a:xfrm>
        </p:spPr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noProof="1"/>
              <a:t>Psicoestadistica (B)</a:t>
            </a:r>
            <a:br>
              <a:rPr lang="es-ES" noProof="1"/>
            </a:br>
            <a:r>
              <a:rPr lang="es-ES" sz="3500" b="0" noProof="1"/>
              <a:t>Universidad Siglo 21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33485" y="3965456"/>
            <a:ext cx="8519886" cy="1655762"/>
          </a:xfrm>
        </p:spPr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s-ES" sz="2600" noProof="1"/>
              <a:t>Dr. Mauricio Zalazar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s-ES" noProof="1"/>
              <a:t>mauricio.zalazar@ues21.edu.ar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69" y="1404245"/>
            <a:ext cx="24892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9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555CA854-EEC8-46A7-A894-47BDDC351E80}"/>
              </a:ext>
            </a:extLst>
          </p:cNvPr>
          <p:cNvSpPr txBox="1">
            <a:spLocks/>
          </p:cNvSpPr>
          <p:nvPr/>
        </p:nvSpPr>
        <p:spPr>
          <a:xfrm>
            <a:off x="92057" y="3152153"/>
            <a:ext cx="2755070" cy="669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4000" dirty="0"/>
              <a:t>Variabilidad</a:t>
            </a:r>
          </a:p>
        </p:txBody>
      </p:sp>
      <p:cxnSp>
        <p:nvCxnSpPr>
          <p:cNvPr id="8" name="9 Conector recto">
            <a:extLst>
              <a:ext uri="{FF2B5EF4-FFF2-40B4-BE49-F238E27FC236}">
                <a16:creationId xmlns:a16="http://schemas.microsoft.com/office/drawing/2014/main" id="{EAB3969A-840F-4598-BD51-E7EDCD01C3B0}"/>
              </a:ext>
            </a:extLst>
          </p:cNvPr>
          <p:cNvCxnSpPr>
            <a:cxnSpLocks/>
          </p:cNvCxnSpPr>
          <p:nvPr/>
        </p:nvCxnSpPr>
        <p:spPr>
          <a:xfrm>
            <a:off x="3005113" y="1028321"/>
            <a:ext cx="0" cy="506002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FFFF6AF4-8836-4F95-A079-46D9A186D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044" y="286055"/>
            <a:ext cx="7224831" cy="927057"/>
          </a:xfrm>
          <a:prstGeom prst="rect">
            <a:avLst/>
          </a:prstGeom>
        </p:spPr>
      </p:pic>
      <p:sp>
        <p:nvSpPr>
          <p:cNvPr id="7" name="3 Marcador de texto">
            <a:extLst>
              <a:ext uri="{FF2B5EF4-FFF2-40B4-BE49-F238E27FC236}">
                <a16:creationId xmlns:a16="http://schemas.microsoft.com/office/drawing/2014/main" id="{DBBE625C-D7B1-41F6-A5B1-AB314E7C7A3A}"/>
              </a:ext>
            </a:extLst>
          </p:cNvPr>
          <p:cNvSpPr txBox="1">
            <a:spLocks/>
          </p:cNvSpPr>
          <p:nvPr/>
        </p:nvSpPr>
        <p:spPr>
          <a:xfrm>
            <a:off x="4432622" y="2500815"/>
            <a:ext cx="6855695" cy="185637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>
                <a:solidFill>
                  <a:srgbClr val="FF0000"/>
                </a:solidFill>
              </a:rPr>
              <a:t>Desviación estándar</a:t>
            </a:r>
            <a:r>
              <a:rPr lang="es-ES" dirty="0"/>
              <a:t>: indica qué tan dispersos están los datos con respecto a la media. El símbolo σ (sigma) se utiliza frecuentemente para representar la desviación estándar de una población, mientras que s se utiliza para representar la desviación estándar de una muestra.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2025EA0-0281-4315-90CC-CB1ECC47C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714" y="4475216"/>
            <a:ext cx="5264752" cy="202207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72A1E45-1AD4-4AAE-A3D9-14CCB36B5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972" y="1137667"/>
            <a:ext cx="7256996" cy="129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555CA854-EEC8-46A7-A894-47BDDC351E80}"/>
              </a:ext>
            </a:extLst>
          </p:cNvPr>
          <p:cNvSpPr txBox="1">
            <a:spLocks/>
          </p:cNvSpPr>
          <p:nvPr/>
        </p:nvSpPr>
        <p:spPr>
          <a:xfrm>
            <a:off x="92057" y="3152153"/>
            <a:ext cx="2755070" cy="669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4000" dirty="0"/>
              <a:t>Variabilidad</a:t>
            </a:r>
          </a:p>
        </p:txBody>
      </p:sp>
      <p:cxnSp>
        <p:nvCxnSpPr>
          <p:cNvPr id="8" name="9 Conector recto">
            <a:extLst>
              <a:ext uri="{FF2B5EF4-FFF2-40B4-BE49-F238E27FC236}">
                <a16:creationId xmlns:a16="http://schemas.microsoft.com/office/drawing/2014/main" id="{EAB3969A-840F-4598-BD51-E7EDCD01C3B0}"/>
              </a:ext>
            </a:extLst>
          </p:cNvPr>
          <p:cNvCxnSpPr>
            <a:cxnSpLocks/>
          </p:cNvCxnSpPr>
          <p:nvPr/>
        </p:nvCxnSpPr>
        <p:spPr>
          <a:xfrm>
            <a:off x="3005113" y="1028321"/>
            <a:ext cx="0" cy="506002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FFFF6AF4-8836-4F95-A079-46D9A186D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044" y="286055"/>
            <a:ext cx="7224831" cy="927057"/>
          </a:xfrm>
          <a:prstGeom prst="rect">
            <a:avLst/>
          </a:prstGeom>
        </p:spPr>
      </p:pic>
      <p:sp>
        <p:nvSpPr>
          <p:cNvPr id="7" name="3 Marcador de texto">
            <a:extLst>
              <a:ext uri="{FF2B5EF4-FFF2-40B4-BE49-F238E27FC236}">
                <a16:creationId xmlns:a16="http://schemas.microsoft.com/office/drawing/2014/main" id="{DBBE625C-D7B1-41F6-A5B1-AB314E7C7A3A}"/>
              </a:ext>
            </a:extLst>
          </p:cNvPr>
          <p:cNvSpPr txBox="1">
            <a:spLocks/>
          </p:cNvSpPr>
          <p:nvPr/>
        </p:nvSpPr>
        <p:spPr>
          <a:xfrm>
            <a:off x="4432622" y="2500815"/>
            <a:ext cx="6855695" cy="192398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>
                <a:solidFill>
                  <a:srgbClr val="FF0000"/>
                </a:solidFill>
              </a:rPr>
              <a:t>Coeficiente de variación</a:t>
            </a:r>
            <a:r>
              <a:rPr lang="es-ES" dirty="0"/>
              <a:t>: expresa de manera relativa la dispersión, midiendo el peso de la desviación estándar comparado con la media. El CV se expresa por lo general en porcentajes y se utiliza para comparar la variabilidad de dos o más series de datos.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72A1E45-1AD4-4AAE-A3D9-14CCB36B5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972" y="1137667"/>
            <a:ext cx="7256996" cy="129553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190F5AF-DD2A-4E54-832D-41D3A4BE1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632" y="4677894"/>
            <a:ext cx="2439141" cy="130402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3DD0315-731D-44CF-B498-0CBB50257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338" y="4740565"/>
            <a:ext cx="5432787" cy="111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5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paces Between The Gaps: Creative Cauldron - Exploding Dog">
            <a:extLst>
              <a:ext uri="{FF2B5EF4-FFF2-40B4-BE49-F238E27FC236}">
                <a16:creationId xmlns:a16="http://schemas.microsoft.com/office/drawing/2014/main" id="{7125618C-F367-4A1A-AC8E-50782A922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779" y="1143329"/>
            <a:ext cx="4131138" cy="457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555CA854-EEC8-46A7-A894-47BDDC351E80}"/>
              </a:ext>
            </a:extLst>
          </p:cNvPr>
          <p:cNvSpPr txBox="1">
            <a:spLocks/>
          </p:cNvSpPr>
          <p:nvPr/>
        </p:nvSpPr>
        <p:spPr>
          <a:xfrm>
            <a:off x="1204685" y="1143329"/>
            <a:ext cx="3974258" cy="1316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4000" dirty="0"/>
              <a:t>Relación entre variables</a:t>
            </a:r>
          </a:p>
        </p:txBody>
      </p:sp>
    </p:spTree>
    <p:extLst>
      <p:ext uri="{BB962C8B-B14F-4D97-AF65-F5344CB8AC3E}">
        <p14:creationId xmlns:p14="http://schemas.microsoft.com/office/powerpoint/2010/main" val="42991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547682" y="116633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Los tipos de relación en referencia al tiempo</a:t>
            </a:r>
          </a:p>
        </p:txBody>
      </p:sp>
      <p:cxnSp>
        <p:nvCxnSpPr>
          <p:cNvPr id="7" name="6 Conector recto de flecha"/>
          <p:cNvCxnSpPr>
            <a:stCxn id="5" idx="2"/>
            <a:endCxn id="8" idx="0"/>
          </p:cNvCxnSpPr>
          <p:nvPr/>
        </p:nvCxnSpPr>
        <p:spPr>
          <a:xfrm flipH="1">
            <a:off x="3647726" y="947630"/>
            <a:ext cx="2448128" cy="105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1847526" y="1052737"/>
            <a:ext cx="360040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b="1" dirty="0"/>
              <a:t>Simétricas</a:t>
            </a:r>
            <a:r>
              <a:rPr lang="es-AR" sz="2400" dirty="0"/>
              <a:t>: </a:t>
            </a:r>
            <a:r>
              <a:rPr lang="es-AR" sz="2000" dirty="0"/>
              <a:t>no es posible o no nos interesa señalar cual de las variables antecede. Solamente podemos describir que cuando una de las variables cambia, la otra también. Son denominadas de </a:t>
            </a:r>
            <a:r>
              <a:rPr lang="es-AR" sz="2400" b="1" dirty="0"/>
              <a:t>variación conjunta o </a:t>
            </a:r>
            <a:r>
              <a:rPr lang="es-AR" sz="2400" b="1" dirty="0" err="1"/>
              <a:t>covariación</a:t>
            </a:r>
            <a:r>
              <a:rPr lang="es-AR" sz="2400" b="1" dirty="0"/>
              <a:t>. </a:t>
            </a:r>
          </a:p>
        </p:txBody>
      </p:sp>
      <p:cxnSp>
        <p:nvCxnSpPr>
          <p:cNvPr id="10" name="9 Conector recto de flecha"/>
          <p:cNvCxnSpPr>
            <a:stCxn id="5" idx="2"/>
            <a:endCxn id="11" idx="0"/>
          </p:cNvCxnSpPr>
          <p:nvPr/>
        </p:nvCxnSpPr>
        <p:spPr>
          <a:xfrm>
            <a:off x="6095854" y="947630"/>
            <a:ext cx="2592398" cy="105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6960024" y="1052736"/>
            <a:ext cx="34564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Asimétricas: </a:t>
            </a:r>
            <a:r>
              <a:rPr lang="es-AR" sz="2000" dirty="0"/>
              <a:t>cuando una de las variables </a:t>
            </a:r>
            <a:r>
              <a:rPr lang="es-AR" sz="2400" b="1" dirty="0"/>
              <a:t>antecede (temporal o lógicamente) </a:t>
            </a:r>
            <a:r>
              <a:rPr lang="es-AR" sz="2000" dirty="0"/>
              <a:t>a la otra y podemos identificarlas como antecedentes y consecuentes. También se pueden denominar como independientes y dependientes</a:t>
            </a:r>
          </a:p>
        </p:txBody>
      </p:sp>
      <p:cxnSp>
        <p:nvCxnSpPr>
          <p:cNvPr id="27" name="26 Conector recto de flecha"/>
          <p:cNvCxnSpPr>
            <a:stCxn id="8" idx="2"/>
            <a:endCxn id="28" idx="0"/>
          </p:cNvCxnSpPr>
          <p:nvPr/>
        </p:nvCxnSpPr>
        <p:spPr>
          <a:xfrm flipH="1">
            <a:off x="3647726" y="3791948"/>
            <a:ext cx="1" cy="501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1728855" y="4293096"/>
            <a:ext cx="3837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EJEMPLO: A los alumnos que les fue bien en el parcial de estadística también les fue bien en el parcial de Evolutiva. Son simétricas porque podríamos plantear el enunciado al revés</a:t>
            </a:r>
          </a:p>
        </p:txBody>
      </p:sp>
      <p:cxnSp>
        <p:nvCxnSpPr>
          <p:cNvPr id="52" name="51 Conector recto de flecha"/>
          <p:cNvCxnSpPr>
            <a:stCxn id="11" idx="2"/>
            <a:endCxn id="54" idx="0"/>
          </p:cNvCxnSpPr>
          <p:nvPr/>
        </p:nvCxnSpPr>
        <p:spPr>
          <a:xfrm flipH="1">
            <a:off x="8688216" y="4099725"/>
            <a:ext cx="37" cy="320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CuadroTexto"/>
          <p:cNvSpPr txBox="1"/>
          <p:nvPr/>
        </p:nvSpPr>
        <p:spPr>
          <a:xfrm>
            <a:off x="6960023" y="4420299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EJEMPLO: Los alumnos que pasan mayor cantidad de horas estudiando, obtienen mejores notas. Son asimétricas porque si cambiamos el orden se altera el enunciado</a:t>
            </a:r>
          </a:p>
        </p:txBody>
      </p:sp>
    </p:spTree>
    <p:extLst>
      <p:ext uri="{BB962C8B-B14F-4D97-AF65-F5344CB8AC3E}">
        <p14:creationId xmlns:p14="http://schemas.microsoft.com/office/powerpoint/2010/main" val="259332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47528" y="3151875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La dirección de la relación</a:t>
            </a:r>
          </a:p>
        </p:txBody>
      </p:sp>
      <p:sp>
        <p:nvSpPr>
          <p:cNvPr id="8" name="7 Rectángulo"/>
          <p:cNvSpPr/>
          <p:nvPr/>
        </p:nvSpPr>
        <p:spPr>
          <a:xfrm rot="19760177">
            <a:off x="1799966" y="445019"/>
            <a:ext cx="2295531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AR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Sólo aplicable a las variables con niveles de medición ordinales o métricos</a:t>
            </a:r>
          </a:p>
        </p:txBody>
      </p:sp>
      <p:cxnSp>
        <p:nvCxnSpPr>
          <p:cNvPr id="10" name="9 Conector recto de flecha"/>
          <p:cNvCxnSpPr>
            <a:stCxn id="4" idx="3"/>
            <a:endCxn id="15" idx="1"/>
          </p:cNvCxnSpPr>
          <p:nvPr/>
        </p:nvCxnSpPr>
        <p:spPr>
          <a:xfrm flipV="1">
            <a:off x="4007769" y="2424463"/>
            <a:ext cx="343201" cy="1142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4" idx="3"/>
            <a:endCxn id="16" idx="1"/>
          </p:cNvCxnSpPr>
          <p:nvPr/>
        </p:nvCxnSpPr>
        <p:spPr>
          <a:xfrm>
            <a:off x="4007768" y="3567373"/>
            <a:ext cx="343200" cy="246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4" idx="3"/>
            <a:endCxn id="17" idx="1"/>
          </p:cNvCxnSpPr>
          <p:nvPr/>
        </p:nvCxnSpPr>
        <p:spPr>
          <a:xfrm>
            <a:off x="4007769" y="3567373"/>
            <a:ext cx="201169" cy="1655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4350970" y="1824299"/>
            <a:ext cx="4625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Directa</a:t>
            </a:r>
            <a:r>
              <a:rPr lang="es-AR" sz="2000" b="1" dirty="0"/>
              <a:t>:  </a:t>
            </a:r>
            <a:r>
              <a:rPr lang="es-AR" sz="2000" dirty="0"/>
              <a:t>cuando a los cambios </a:t>
            </a:r>
            <a:r>
              <a:rPr lang="es-AR" sz="2400" b="1" dirty="0"/>
              <a:t>crecientes</a:t>
            </a:r>
            <a:r>
              <a:rPr lang="es-AR" sz="2000" dirty="0"/>
              <a:t> de una variable, le siguen los cambios </a:t>
            </a:r>
            <a:r>
              <a:rPr lang="es-AR" sz="2400" b="1" dirty="0"/>
              <a:t>crecientes</a:t>
            </a:r>
            <a:r>
              <a:rPr lang="es-AR" sz="2000" dirty="0"/>
              <a:t> en la otra variable</a:t>
            </a:r>
            <a:endParaRPr lang="es-AR" sz="20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350969" y="3305762"/>
            <a:ext cx="46973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Inversa: </a:t>
            </a:r>
            <a:r>
              <a:rPr lang="es-AR" sz="2000" dirty="0"/>
              <a:t>cuando a los cambios </a:t>
            </a:r>
            <a:r>
              <a:rPr lang="es-AR" sz="2000" b="1" dirty="0"/>
              <a:t>crecientes </a:t>
            </a:r>
            <a:r>
              <a:rPr lang="es-AR" sz="2000" dirty="0"/>
              <a:t>de una variable, le siguen cambios </a:t>
            </a:r>
            <a:r>
              <a:rPr lang="es-AR" sz="2000" b="1" dirty="0"/>
              <a:t>decrecientes</a:t>
            </a:r>
            <a:r>
              <a:rPr lang="es-AR" sz="2000" dirty="0"/>
              <a:t> en la otra variable</a:t>
            </a:r>
            <a:endParaRPr lang="es-AR" sz="20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208938" y="4869160"/>
            <a:ext cx="5745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No Monótona: </a:t>
            </a:r>
            <a:r>
              <a:rPr lang="es-AR" sz="2000" dirty="0"/>
              <a:t>cuando la relación que existe entre 2 variables no es la misma para toda la serie de datos. </a:t>
            </a:r>
            <a:endParaRPr lang="es-AR" sz="2000" b="1" dirty="0"/>
          </a:p>
        </p:txBody>
      </p:sp>
      <p:sp>
        <p:nvSpPr>
          <p:cNvPr id="18" name="17 Cerrar llave"/>
          <p:cNvSpPr/>
          <p:nvPr/>
        </p:nvSpPr>
        <p:spPr>
          <a:xfrm>
            <a:off x="8976321" y="1824298"/>
            <a:ext cx="419971" cy="26421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CuadroTexto"/>
          <p:cNvSpPr txBox="1"/>
          <p:nvPr/>
        </p:nvSpPr>
        <p:spPr>
          <a:xfrm>
            <a:off x="9582350" y="1824297"/>
            <a:ext cx="372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Monótonas</a:t>
            </a:r>
          </a:p>
        </p:txBody>
      </p:sp>
      <p:cxnSp>
        <p:nvCxnSpPr>
          <p:cNvPr id="25" name="24 Conector recto de flecha"/>
          <p:cNvCxnSpPr>
            <a:endCxn id="26" idx="1"/>
          </p:cNvCxnSpPr>
          <p:nvPr/>
        </p:nvCxnSpPr>
        <p:spPr>
          <a:xfrm>
            <a:off x="3932486" y="675270"/>
            <a:ext cx="1037901" cy="75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4970386" y="12590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Variable 1: tipo de vivienda</a:t>
            </a:r>
          </a:p>
          <a:p>
            <a:r>
              <a:rPr lang="es-AR" dirty="0"/>
              <a:t>Variable 2: altura</a:t>
            </a:r>
          </a:p>
          <a:p>
            <a:r>
              <a:rPr lang="es-AR" dirty="0"/>
              <a:t>La hipótesis sería: «cuanto más Tipo de vivienda, mayor es la altura»</a:t>
            </a:r>
          </a:p>
        </p:txBody>
      </p:sp>
    </p:spTree>
    <p:extLst>
      <p:ext uri="{BB962C8B-B14F-4D97-AF65-F5344CB8AC3E}">
        <p14:creationId xmlns:p14="http://schemas.microsoft.com/office/powerpoint/2010/main" val="19400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47528" y="3151875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La dirección de la relación</a:t>
            </a:r>
          </a:p>
        </p:txBody>
      </p:sp>
      <p:sp>
        <p:nvSpPr>
          <p:cNvPr id="8" name="7 Rectángulo"/>
          <p:cNvSpPr/>
          <p:nvPr/>
        </p:nvSpPr>
        <p:spPr>
          <a:xfrm rot="19760177">
            <a:off x="1799966" y="445019"/>
            <a:ext cx="2295531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AR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Sólo aplicable a las variables con niveles de medición ordinales o métricos</a:t>
            </a:r>
          </a:p>
        </p:txBody>
      </p:sp>
      <p:cxnSp>
        <p:nvCxnSpPr>
          <p:cNvPr id="10" name="9 Conector recto de flecha"/>
          <p:cNvCxnSpPr>
            <a:stCxn id="4" idx="3"/>
            <a:endCxn id="15" idx="1"/>
          </p:cNvCxnSpPr>
          <p:nvPr/>
        </p:nvCxnSpPr>
        <p:spPr>
          <a:xfrm flipV="1">
            <a:off x="4007769" y="2424463"/>
            <a:ext cx="343201" cy="1142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4" idx="3"/>
            <a:endCxn id="16" idx="1"/>
          </p:cNvCxnSpPr>
          <p:nvPr/>
        </p:nvCxnSpPr>
        <p:spPr>
          <a:xfrm>
            <a:off x="4007768" y="3567373"/>
            <a:ext cx="343200" cy="246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4" idx="3"/>
            <a:endCxn id="17" idx="1"/>
          </p:cNvCxnSpPr>
          <p:nvPr/>
        </p:nvCxnSpPr>
        <p:spPr>
          <a:xfrm>
            <a:off x="4007769" y="3567373"/>
            <a:ext cx="201169" cy="1655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4350970" y="1824299"/>
            <a:ext cx="4625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Directa</a:t>
            </a:r>
            <a:r>
              <a:rPr lang="es-AR" sz="2000" b="1" dirty="0"/>
              <a:t>:  </a:t>
            </a:r>
            <a:r>
              <a:rPr lang="es-AR" sz="2000" dirty="0"/>
              <a:t>cuando a los cambios </a:t>
            </a:r>
            <a:r>
              <a:rPr lang="es-AR" sz="2400" b="1" dirty="0"/>
              <a:t>crecientes</a:t>
            </a:r>
            <a:r>
              <a:rPr lang="es-AR" sz="2000" dirty="0"/>
              <a:t> de una variable, le siguen los cambios </a:t>
            </a:r>
            <a:r>
              <a:rPr lang="es-AR" sz="2400" b="1" dirty="0"/>
              <a:t>crecientes</a:t>
            </a:r>
            <a:r>
              <a:rPr lang="es-AR" sz="2000" dirty="0"/>
              <a:t> en la otra variable</a:t>
            </a:r>
            <a:endParaRPr lang="es-AR" sz="20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350969" y="3305762"/>
            <a:ext cx="46973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Inversa: </a:t>
            </a:r>
            <a:r>
              <a:rPr lang="es-AR" sz="2000" dirty="0"/>
              <a:t>cuando a los cambios </a:t>
            </a:r>
            <a:r>
              <a:rPr lang="es-AR" sz="2000" b="1" dirty="0"/>
              <a:t>crecientes </a:t>
            </a:r>
            <a:r>
              <a:rPr lang="es-AR" sz="2000" dirty="0"/>
              <a:t>de una variable, le siguen cambios </a:t>
            </a:r>
            <a:r>
              <a:rPr lang="es-AR" sz="2000" b="1" dirty="0"/>
              <a:t>decrecientes</a:t>
            </a:r>
            <a:r>
              <a:rPr lang="es-AR" sz="2000" dirty="0"/>
              <a:t> en la otra variable</a:t>
            </a:r>
            <a:endParaRPr lang="es-AR" sz="20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208938" y="4869160"/>
            <a:ext cx="5745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No Monótona: </a:t>
            </a:r>
            <a:r>
              <a:rPr lang="es-AR" sz="2000" dirty="0"/>
              <a:t>cuando la relación que existe entre 2 variables no es la misma para toda la serie de datos. </a:t>
            </a:r>
            <a:endParaRPr lang="es-AR" sz="2000" b="1" dirty="0"/>
          </a:p>
        </p:txBody>
      </p:sp>
      <p:sp>
        <p:nvSpPr>
          <p:cNvPr id="18" name="17 Cerrar llave"/>
          <p:cNvSpPr/>
          <p:nvPr/>
        </p:nvSpPr>
        <p:spPr>
          <a:xfrm>
            <a:off x="8976321" y="1824298"/>
            <a:ext cx="419971" cy="26421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CuadroTexto"/>
          <p:cNvSpPr txBox="1"/>
          <p:nvPr/>
        </p:nvSpPr>
        <p:spPr>
          <a:xfrm>
            <a:off x="9582350" y="1824297"/>
            <a:ext cx="372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Monótonas</a:t>
            </a:r>
          </a:p>
        </p:txBody>
      </p:sp>
      <p:cxnSp>
        <p:nvCxnSpPr>
          <p:cNvPr id="25" name="24 Conector recto de flecha"/>
          <p:cNvCxnSpPr>
            <a:endCxn id="26" idx="1"/>
          </p:cNvCxnSpPr>
          <p:nvPr/>
        </p:nvCxnSpPr>
        <p:spPr>
          <a:xfrm>
            <a:off x="3932486" y="675270"/>
            <a:ext cx="1037901" cy="75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4970386" y="12590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Variable 1: tipo de vivienda</a:t>
            </a:r>
          </a:p>
          <a:p>
            <a:r>
              <a:rPr lang="es-AR" dirty="0"/>
              <a:t>Variable 2: altura</a:t>
            </a:r>
          </a:p>
          <a:p>
            <a:r>
              <a:rPr lang="es-AR" dirty="0"/>
              <a:t>La hipótesis sería: «cuanto más Tipo de vivienda, mayor es la altura»</a:t>
            </a:r>
          </a:p>
        </p:txBody>
      </p:sp>
      <p:sp>
        <p:nvSpPr>
          <p:cNvPr id="30" name="29 Señal de prohibido"/>
          <p:cNvSpPr/>
          <p:nvPr/>
        </p:nvSpPr>
        <p:spPr>
          <a:xfrm>
            <a:off x="4938914" y="67178"/>
            <a:ext cx="2736304" cy="136815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 de flecha"/>
          <p:cNvCxnSpPr>
            <a:stCxn id="24" idx="3"/>
            <a:endCxn id="9" idx="1"/>
          </p:cNvCxnSpPr>
          <p:nvPr/>
        </p:nvCxnSpPr>
        <p:spPr>
          <a:xfrm>
            <a:off x="6888087" y="1880828"/>
            <a:ext cx="1584176" cy="49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8472264" y="1576145"/>
            <a:ext cx="1128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Relación directa</a:t>
            </a:r>
          </a:p>
        </p:txBody>
      </p:sp>
      <p:graphicFrame>
        <p:nvGraphicFramePr>
          <p:cNvPr id="17" name="1 Gráfico"/>
          <p:cNvGraphicFramePr>
            <a:graphicFrameLocks/>
          </p:cNvGraphicFramePr>
          <p:nvPr/>
        </p:nvGraphicFramePr>
        <p:xfrm>
          <a:off x="2063552" y="3573016"/>
          <a:ext cx="5328592" cy="2887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9" name="18 Conector recto de flecha"/>
          <p:cNvCxnSpPr>
            <a:stCxn id="17" idx="3"/>
            <a:endCxn id="22" idx="1"/>
          </p:cNvCxnSpPr>
          <p:nvPr/>
        </p:nvCxnSpPr>
        <p:spPr>
          <a:xfrm>
            <a:off x="7392144" y="5016625"/>
            <a:ext cx="936104" cy="15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8328248" y="483195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Relación inversa</a:t>
            </a:r>
          </a:p>
        </p:txBody>
      </p:sp>
      <p:graphicFrame>
        <p:nvGraphicFramePr>
          <p:cNvPr id="24" name="1 Gráfico"/>
          <p:cNvGraphicFramePr>
            <a:graphicFrameLocks/>
          </p:cNvGraphicFramePr>
          <p:nvPr/>
        </p:nvGraphicFramePr>
        <p:xfrm>
          <a:off x="1775521" y="260648"/>
          <a:ext cx="5112567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085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058445"/>
              </p:ext>
            </p:extLst>
          </p:nvPr>
        </p:nvGraphicFramePr>
        <p:xfrm>
          <a:off x="2018009" y="1126484"/>
          <a:ext cx="4824536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7 Conector recto de flecha"/>
          <p:cNvCxnSpPr/>
          <p:nvPr/>
        </p:nvCxnSpPr>
        <p:spPr>
          <a:xfrm>
            <a:off x="7058569" y="3142708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8642745" y="278266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Relación no monótona</a:t>
            </a:r>
          </a:p>
        </p:txBody>
      </p:sp>
    </p:spTree>
    <p:extLst>
      <p:ext uri="{BB962C8B-B14F-4D97-AF65-F5344CB8AC3E}">
        <p14:creationId xmlns:p14="http://schemas.microsoft.com/office/powerpoint/2010/main" val="314131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85598" y="2204864"/>
            <a:ext cx="28083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La intensidad de la relación: </a:t>
            </a:r>
            <a:r>
              <a:rPr lang="es-AR" sz="2000" dirty="0"/>
              <a:t>permite medir la fuerza con que los cambios en una variable afectan los cambios en la otra (si son simétricas); y también permite medir la fuerza con que los cambios en una variable acompañan o </a:t>
            </a:r>
            <a:r>
              <a:rPr lang="es-AR" sz="2000" dirty="0" err="1"/>
              <a:t>covarian</a:t>
            </a:r>
            <a:r>
              <a:rPr lang="es-AR" sz="2000" dirty="0"/>
              <a:t> con la otra variable (si son simétricas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599" y="2934"/>
            <a:ext cx="4082410" cy="135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7392144" y="417787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https://sci-hub.tw/10.1017/sjp.2015.79</a:t>
            </a:r>
          </a:p>
        </p:txBody>
      </p:sp>
      <p:cxnSp>
        <p:nvCxnSpPr>
          <p:cNvPr id="7" name="6 Conector recto de flecha"/>
          <p:cNvCxnSpPr>
            <a:stCxn id="1026" idx="3"/>
            <a:endCxn id="5" idx="1"/>
          </p:cNvCxnSpPr>
          <p:nvPr/>
        </p:nvCxnSpPr>
        <p:spPr>
          <a:xfrm>
            <a:off x="6168010" y="679397"/>
            <a:ext cx="1224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4" idx="3"/>
            <a:endCxn id="18" idx="1"/>
          </p:cNvCxnSpPr>
          <p:nvPr/>
        </p:nvCxnSpPr>
        <p:spPr>
          <a:xfrm>
            <a:off x="4893910" y="4097690"/>
            <a:ext cx="1562130" cy="1443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6456040" y="4725144"/>
            <a:ext cx="28803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Se mide mediante el cálculo de </a:t>
            </a:r>
            <a:r>
              <a:rPr lang="es-AR" sz="2000" b="1" dirty="0"/>
              <a:t>coeficientes</a:t>
            </a:r>
            <a:r>
              <a:rPr lang="es-AR" sz="2000" dirty="0"/>
              <a:t>. Hay una gran variedad y dependerán del nivel de medición de las variables.</a:t>
            </a:r>
          </a:p>
        </p:txBody>
      </p:sp>
      <p:cxnSp>
        <p:nvCxnSpPr>
          <p:cNvPr id="21" name="20 Conector recto de flecha"/>
          <p:cNvCxnSpPr>
            <a:stCxn id="4" idx="3"/>
          </p:cNvCxnSpPr>
          <p:nvPr/>
        </p:nvCxnSpPr>
        <p:spPr>
          <a:xfrm flipV="1">
            <a:off x="4893910" y="2708920"/>
            <a:ext cx="1562130" cy="1388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6528048" y="2079251"/>
            <a:ext cx="34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La relación puede ser: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b="1" dirty="0"/>
              <a:t>Inexistente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b="1" dirty="0"/>
              <a:t>Débil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b="1" dirty="0"/>
              <a:t>Moderada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b="1" dirty="0"/>
              <a:t>Intensa</a:t>
            </a:r>
          </a:p>
        </p:txBody>
      </p:sp>
    </p:spTree>
    <p:extLst>
      <p:ext uri="{BB962C8B-B14F-4D97-AF65-F5344CB8AC3E}">
        <p14:creationId xmlns:p14="http://schemas.microsoft.com/office/powerpoint/2010/main" val="354506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775521" y="188637"/>
          <a:ext cx="8496943" cy="639760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87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6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6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4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Nivel de medición de las variables</a:t>
                      </a:r>
                      <a:endParaRPr lang="es-AR" sz="3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Coeficiente</a:t>
                      </a:r>
                      <a:endParaRPr lang="es-AR" sz="3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Rango de variación</a:t>
                      </a:r>
                      <a:endParaRPr lang="es-AR" sz="3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Lectura</a:t>
                      </a:r>
                      <a:endParaRPr lang="es-AR" sz="3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61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Nominal dicotómicas ambas</a:t>
                      </a:r>
                      <a:endParaRPr lang="es-AR" sz="3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Q de Kendall</a:t>
                      </a:r>
                      <a:endParaRPr lang="es-AR" sz="3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Desde -1 hasta 1</a:t>
                      </a:r>
                      <a:endParaRPr lang="es-AR" sz="3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No importa el signo, la relación es fuerte si es cercano a 1 ó a -1 y débil si está cerca de 0</a:t>
                      </a:r>
                      <a:endParaRPr lang="es-AR" sz="3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11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Nominal</a:t>
                      </a:r>
                      <a:endParaRPr lang="es-AR" sz="3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C de Pearson</a:t>
                      </a:r>
                      <a:endParaRPr lang="es-AR" sz="3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Desde 0 hasta C</a:t>
                      </a:r>
                      <a:r>
                        <a:rPr lang="es-ES" sz="2000" baseline="-25000">
                          <a:effectLst/>
                        </a:rPr>
                        <a:t>max</a:t>
                      </a:r>
                      <a:r>
                        <a:rPr lang="es-ES" sz="2000">
                          <a:effectLst/>
                        </a:rPr>
                        <a:t>, que depende de la dimensión de la tabla</a:t>
                      </a:r>
                      <a:endParaRPr lang="es-AR" sz="3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Más intensa si es próximo a C</a:t>
                      </a:r>
                      <a:r>
                        <a:rPr lang="es-ES" sz="2000" baseline="-25000">
                          <a:effectLst/>
                        </a:rPr>
                        <a:t>max</a:t>
                      </a:r>
                      <a:endParaRPr lang="es-AR" sz="3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05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V de Cramer</a:t>
                      </a:r>
                      <a:endParaRPr lang="es-AR" sz="3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Desde 0 hasta 1</a:t>
                      </a:r>
                      <a:endParaRPr lang="es-AR" sz="3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Más intensa si es próximo a 1</a:t>
                      </a:r>
                      <a:endParaRPr lang="es-AR" sz="3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Ordinal</a:t>
                      </a:r>
                      <a:endParaRPr lang="es-AR" sz="3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de Spearman</a:t>
                      </a:r>
                      <a:endParaRPr lang="es-ES" sz="2000">
                        <a:effectLst/>
                        <a:latin typeface="Bookman Old Style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Desde -1 hasta 1</a:t>
                      </a:r>
                      <a:endParaRPr lang="es-AR" sz="3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El signo indica la dirección, positivo es directa, negativo es inversa. Fuerte si es cercano a 1 ó a -1 y débil si está cerca de 0</a:t>
                      </a:r>
                      <a:endParaRPr lang="es-AR" sz="3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61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Proporcional</a:t>
                      </a:r>
                      <a:endParaRPr lang="es-AR" sz="3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de Pearson</a:t>
                      </a:r>
                      <a:endParaRPr lang="es-ES" sz="2000" dirty="0">
                        <a:effectLst/>
                        <a:latin typeface="Bookman Old Style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23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694926" y="1428749"/>
            <a:ext cx="6752188" cy="4269007"/>
          </a:xfrm>
        </p:spPr>
        <p:txBody>
          <a:bodyPr>
            <a:noAutofit/>
          </a:bodyPr>
          <a:lstStyle/>
          <a:p>
            <a:pPr algn="l"/>
            <a:r>
              <a:rPr lang="es-ES" sz="1600" b="1" i="0" dirty="0">
                <a:solidFill>
                  <a:srgbClr val="333333"/>
                </a:solidFill>
                <a:effectLst/>
              </a:rPr>
              <a:t>Módulo 1: Fundamentos epistemológicos y metodológicos de la medición en el comportamiento humano</a:t>
            </a:r>
            <a:endParaRPr lang="es-ES" sz="1600" b="0" i="0" dirty="0">
              <a:solidFill>
                <a:srgbClr val="333333"/>
              </a:solidFill>
              <a:effectLst/>
            </a:endParaRPr>
          </a:p>
          <a:p>
            <a:pPr marL="0" indent="0" algn="l"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1.1. </a:t>
            </a:r>
            <a:r>
              <a:rPr lang="es-ES" sz="1600" b="0" i="0" strike="sngStrike" dirty="0">
                <a:solidFill>
                  <a:srgbClr val="333333"/>
                </a:solidFill>
                <a:effectLst/>
              </a:rPr>
              <a:t>La Problemática de la Medición en Psicología. Concepto de Medición. Los símbolos numéricos y su empleo en la medición. Variables y Niveles de Medición. Escalas Nominales. Escalas Ordinales. Escalas </a:t>
            </a:r>
            <a:r>
              <a:rPr lang="es-ES" sz="1600" b="0" i="0" strike="sngStrike" dirty="0" err="1">
                <a:solidFill>
                  <a:srgbClr val="333333"/>
                </a:solidFill>
                <a:effectLst/>
              </a:rPr>
              <a:t>Intervalares</a:t>
            </a:r>
            <a:r>
              <a:rPr lang="es-ES" sz="1600" b="0" i="0" strike="sngStrike" dirty="0">
                <a:solidFill>
                  <a:srgbClr val="333333"/>
                </a:solidFill>
                <a:effectLst/>
              </a:rPr>
              <a:t>. Escalas proporcionales.</a:t>
            </a:r>
          </a:p>
          <a:p>
            <a:pPr marL="0" indent="0" algn="l">
              <a:buNone/>
            </a:pPr>
            <a:r>
              <a:rPr lang="es-ES" sz="1600" b="0" i="0" strike="sngStrike" dirty="0">
                <a:solidFill>
                  <a:srgbClr val="333333"/>
                </a:solidFill>
                <a:effectLst/>
              </a:rPr>
              <a:t>1.2. El uso de estadística en Psicología. Áreas de la Estadística.</a:t>
            </a:r>
          </a:p>
          <a:p>
            <a:pPr marL="0" indent="0" algn="l">
              <a:buNone/>
            </a:pPr>
            <a:r>
              <a:rPr lang="es-ES" sz="1600" b="0" i="0" strike="sngStrike" dirty="0">
                <a:solidFill>
                  <a:srgbClr val="333333"/>
                </a:solidFill>
                <a:effectLst/>
              </a:rPr>
              <a:t>1.3. Estadística descriptiva e Inferencial en psicología: Ejemplos y Aplicaciones.</a:t>
            </a:r>
          </a:p>
          <a:p>
            <a:pPr marL="0" indent="0" algn="l">
              <a:buNone/>
            </a:pPr>
            <a:endParaRPr lang="es-ES" sz="1600" b="0" i="0" dirty="0">
              <a:solidFill>
                <a:srgbClr val="333333"/>
              </a:solidFill>
              <a:effectLst/>
            </a:endParaRPr>
          </a:p>
          <a:p>
            <a:pPr marL="0" indent="0" algn="l">
              <a:buNone/>
            </a:pPr>
            <a:r>
              <a:rPr lang="es-ES" sz="1600" b="1" i="0" dirty="0">
                <a:solidFill>
                  <a:srgbClr val="333333"/>
                </a:solidFill>
                <a:effectLst/>
              </a:rPr>
              <a:t>Módulo 2: Estadística descriptiva</a:t>
            </a:r>
            <a:endParaRPr lang="es-ES" sz="1600" b="0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s-ES" sz="1600" b="0" i="0" dirty="0">
                <a:effectLst/>
              </a:rPr>
              <a:t>2.1. Organización de Datos: Análisis de Frecuencia y Representaciones Gráficas. Expresión Resumida de la Información. </a:t>
            </a:r>
            <a:r>
              <a:rPr lang="es-ES" sz="1600" b="0" i="0" dirty="0">
                <a:solidFill>
                  <a:srgbClr val="FF0000"/>
                </a:solidFill>
                <a:effectLst/>
              </a:rPr>
              <a:t>Medidas de Posición. Medidas de Dispersión. Medidas de Distribución. Relaciones entre variables: coeficientes de asociación y correlación.</a:t>
            </a:r>
          </a:p>
          <a:p>
            <a:pPr algn="l"/>
            <a:r>
              <a:rPr lang="es-ES" sz="1600" b="0" i="0" dirty="0">
                <a:solidFill>
                  <a:srgbClr val="333333"/>
                </a:solidFill>
                <a:effectLst/>
              </a:rPr>
              <a:t>2.2. Aplicaciones con Software Estadístico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8" y="1428749"/>
            <a:ext cx="3487751" cy="4269007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75550FC-732E-418D-9B16-856825DB463C}"/>
              </a:ext>
            </a:extLst>
          </p:cNvPr>
          <p:cNvSpPr txBox="1">
            <a:spLocks/>
          </p:cNvSpPr>
          <p:nvPr/>
        </p:nvSpPr>
        <p:spPr>
          <a:xfrm>
            <a:off x="483065" y="645459"/>
            <a:ext cx="8690273" cy="699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s-ES" sz="2800" dirty="0"/>
              <a:t>Contenidos</a:t>
            </a:r>
            <a:endParaRPr lang="es-AR" sz="28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7D58C07-4534-4A41-AC0C-FE48568B5A7A}"/>
              </a:ext>
            </a:extLst>
          </p:cNvPr>
          <p:cNvCxnSpPr>
            <a:cxnSpLocks/>
          </p:cNvCxnSpPr>
          <p:nvPr/>
        </p:nvCxnSpPr>
        <p:spPr>
          <a:xfrm>
            <a:off x="0" y="1129553"/>
            <a:ext cx="2479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14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456711"/>
              </p:ext>
            </p:extLst>
          </p:nvPr>
        </p:nvGraphicFramePr>
        <p:xfrm>
          <a:off x="1847528" y="1005718"/>
          <a:ext cx="8496944" cy="4130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023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/>
                        <a:t>Nivel de intensidad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/>
                        <a:t>Coeficiente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23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/>
                        <a:t>Nulo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/>
                        <a:t>Menor a 0,10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164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/>
                        <a:t>Débil o pequeño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/>
                        <a:t>Mayor</a:t>
                      </a:r>
                      <a:r>
                        <a:rPr lang="es-AR" sz="2400" baseline="0" dirty="0"/>
                        <a:t> o igual a 0,10 y menor a 0,30</a:t>
                      </a:r>
                      <a:endParaRPr lang="es-A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3164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/>
                        <a:t>Moderado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/>
                        <a:t>Mayor</a:t>
                      </a:r>
                      <a:r>
                        <a:rPr lang="es-AR" sz="2400" baseline="0" dirty="0"/>
                        <a:t> o igual a 0,30 y menor a 0,50</a:t>
                      </a:r>
                      <a:endParaRPr lang="es-A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023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/>
                        <a:t>Fuerte,</a:t>
                      </a:r>
                      <a:r>
                        <a:rPr lang="es-AR" sz="2400" baseline="0" dirty="0"/>
                        <a:t> intenso o grande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/>
                        <a:t>Mayor</a:t>
                      </a:r>
                      <a:r>
                        <a:rPr lang="es-AR" sz="2400" baseline="0" dirty="0"/>
                        <a:t> o igual a 0,50</a:t>
                      </a:r>
                      <a:endParaRPr lang="es-A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45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texto"/>
          <p:cNvSpPr txBox="1">
            <a:spLocks/>
          </p:cNvSpPr>
          <p:nvPr/>
        </p:nvSpPr>
        <p:spPr>
          <a:xfrm>
            <a:off x="686229" y="2340295"/>
            <a:ext cx="2669522" cy="327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3000" dirty="0"/>
              <a:t>Recopila y organiza datos y los presenta de forma informativa.</a:t>
            </a:r>
            <a:endParaRPr lang="es-AR" sz="3000" dirty="0"/>
          </a:p>
        </p:txBody>
      </p:sp>
      <p:pic>
        <p:nvPicPr>
          <p:cNvPr id="5122" name="Picture 2" descr="Spaces Between The Gaps: Creative Cauldron - Exploding Dog">
            <a:extLst>
              <a:ext uri="{FF2B5EF4-FFF2-40B4-BE49-F238E27FC236}">
                <a16:creationId xmlns:a16="http://schemas.microsoft.com/office/drawing/2014/main" id="{7125618C-F367-4A1A-AC8E-50782A922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083" y="1143329"/>
            <a:ext cx="4131138" cy="457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555CA854-EEC8-46A7-A894-47BDDC351E80}"/>
              </a:ext>
            </a:extLst>
          </p:cNvPr>
          <p:cNvSpPr txBox="1">
            <a:spLocks/>
          </p:cNvSpPr>
          <p:nvPr/>
        </p:nvSpPr>
        <p:spPr>
          <a:xfrm>
            <a:off x="643455" y="1143329"/>
            <a:ext cx="2755070" cy="626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4000" dirty="0"/>
              <a:t>Descriptiva</a:t>
            </a: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3A32899D-4300-4282-A0FD-AA3DD8408DD4}"/>
              </a:ext>
            </a:extLst>
          </p:cNvPr>
          <p:cNvSpPr txBox="1">
            <a:spLocks/>
          </p:cNvSpPr>
          <p:nvPr/>
        </p:nvSpPr>
        <p:spPr>
          <a:xfrm>
            <a:off x="8626779" y="1143329"/>
            <a:ext cx="2755070" cy="626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4000" dirty="0"/>
              <a:t>Inferencial</a:t>
            </a:r>
          </a:p>
        </p:txBody>
      </p:sp>
      <p:sp>
        <p:nvSpPr>
          <p:cNvPr id="7" name="3 Marcador de texto">
            <a:extLst>
              <a:ext uri="{FF2B5EF4-FFF2-40B4-BE49-F238E27FC236}">
                <a16:creationId xmlns:a16="http://schemas.microsoft.com/office/drawing/2014/main" id="{0A55E7DA-5FBF-4CD0-BE72-D886BA81E945}"/>
              </a:ext>
            </a:extLst>
          </p:cNvPr>
          <p:cNvSpPr txBox="1">
            <a:spLocks/>
          </p:cNvSpPr>
          <p:nvPr/>
        </p:nvSpPr>
        <p:spPr>
          <a:xfrm>
            <a:off x="8669553" y="2244567"/>
            <a:ext cx="2669522" cy="327705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3000" dirty="0"/>
              <a:t>Implican el uso de datos muestrales para hacer generalizaciones o inferencias acerca de una población.</a:t>
            </a:r>
            <a:endParaRPr lang="es-AR" sz="3000" dirty="0"/>
          </a:p>
        </p:txBody>
      </p:sp>
    </p:spTree>
    <p:extLst>
      <p:ext uri="{BB962C8B-B14F-4D97-AF65-F5344CB8AC3E}">
        <p14:creationId xmlns:p14="http://schemas.microsoft.com/office/powerpoint/2010/main" val="389697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texto"/>
          <p:cNvSpPr txBox="1">
            <a:spLocks/>
          </p:cNvSpPr>
          <p:nvPr/>
        </p:nvSpPr>
        <p:spPr>
          <a:xfrm>
            <a:off x="530000" y="2712488"/>
            <a:ext cx="2669522" cy="236495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3000" dirty="0"/>
              <a:t>Recopila y organiza datos y los presenta de forma informativa.</a:t>
            </a:r>
            <a:endParaRPr lang="es-AR" sz="3000" dirty="0"/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555CA854-EEC8-46A7-A894-47BDDC351E80}"/>
              </a:ext>
            </a:extLst>
          </p:cNvPr>
          <p:cNvSpPr txBox="1">
            <a:spLocks/>
          </p:cNvSpPr>
          <p:nvPr/>
        </p:nvSpPr>
        <p:spPr>
          <a:xfrm>
            <a:off x="487226" y="1515522"/>
            <a:ext cx="2755070" cy="626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4000" dirty="0"/>
              <a:t>Descriptiva</a:t>
            </a:r>
          </a:p>
        </p:txBody>
      </p:sp>
      <p:cxnSp>
        <p:nvCxnSpPr>
          <p:cNvPr id="8" name="9 Conector recto">
            <a:extLst>
              <a:ext uri="{FF2B5EF4-FFF2-40B4-BE49-F238E27FC236}">
                <a16:creationId xmlns:a16="http://schemas.microsoft.com/office/drawing/2014/main" id="{EAB3969A-840F-4598-BD51-E7EDCD01C3B0}"/>
              </a:ext>
            </a:extLst>
          </p:cNvPr>
          <p:cNvCxnSpPr>
            <a:cxnSpLocks/>
          </p:cNvCxnSpPr>
          <p:nvPr/>
        </p:nvCxnSpPr>
        <p:spPr>
          <a:xfrm flipH="1">
            <a:off x="3410719" y="1515522"/>
            <a:ext cx="1" cy="345164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1 Título">
            <a:extLst>
              <a:ext uri="{FF2B5EF4-FFF2-40B4-BE49-F238E27FC236}">
                <a16:creationId xmlns:a16="http://schemas.microsoft.com/office/drawing/2014/main" id="{6ADE83DE-BEF3-49E0-887E-16D10D2545DE}"/>
              </a:ext>
            </a:extLst>
          </p:cNvPr>
          <p:cNvSpPr txBox="1">
            <a:spLocks/>
          </p:cNvSpPr>
          <p:nvPr/>
        </p:nvSpPr>
        <p:spPr>
          <a:xfrm>
            <a:off x="3723940" y="1525346"/>
            <a:ext cx="4629723" cy="626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4000" dirty="0"/>
              <a:t>Métodos de análisis</a:t>
            </a:r>
          </a:p>
        </p:txBody>
      </p:sp>
      <p:sp>
        <p:nvSpPr>
          <p:cNvPr id="10" name="3 Marcador de texto">
            <a:extLst>
              <a:ext uri="{FF2B5EF4-FFF2-40B4-BE49-F238E27FC236}">
                <a16:creationId xmlns:a16="http://schemas.microsoft.com/office/drawing/2014/main" id="{37162956-94E8-4FC5-8F8F-59C637FB1866}"/>
              </a:ext>
            </a:extLst>
          </p:cNvPr>
          <p:cNvSpPr txBox="1">
            <a:spLocks/>
          </p:cNvSpPr>
          <p:nvPr/>
        </p:nvSpPr>
        <p:spPr>
          <a:xfrm>
            <a:off x="3659950" y="2599067"/>
            <a:ext cx="4840754" cy="23649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3000" dirty="0"/>
              <a:t>Tendencia central: media, moda, mediana.</a:t>
            </a:r>
          </a:p>
          <a:p>
            <a:pPr marL="0" indent="0" algn="just">
              <a:buNone/>
            </a:pPr>
            <a:r>
              <a:rPr lang="es-ES" sz="3000" dirty="0"/>
              <a:t>Medidas de variabilidad: rango, desviación estándar, coeficiente de variación.</a:t>
            </a:r>
            <a:endParaRPr lang="es-AR" sz="3000" dirty="0"/>
          </a:p>
        </p:txBody>
      </p:sp>
      <p:pic>
        <p:nvPicPr>
          <p:cNvPr id="6146" name="Picture 2" descr="Explodingdog I Am Too Cold To Work From The Freezing Cold - LowGif">
            <a:extLst>
              <a:ext uri="{FF2B5EF4-FFF2-40B4-BE49-F238E27FC236}">
                <a16:creationId xmlns:a16="http://schemas.microsoft.com/office/drawing/2014/main" id="{E3DED626-7C6F-494F-94D9-94AF7284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412" y="1634743"/>
            <a:ext cx="3277534" cy="327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80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122718" y="876300"/>
          <a:ext cx="6511159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1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269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Niveles de medición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367">
                <a:tc>
                  <a:txBody>
                    <a:bodyPr/>
                    <a:lstStyle/>
                    <a:p>
                      <a:pPr marL="342900" indent="-342900" algn="just">
                        <a:buFont typeface="Wingdings" pitchFamily="2" charset="2"/>
                        <a:buChar char="§"/>
                      </a:pPr>
                      <a:r>
                        <a:rPr lang="es-ES" sz="2300" i="1" dirty="0"/>
                        <a:t>Nominal</a:t>
                      </a:r>
                      <a:r>
                        <a:rPr lang="es-ES" sz="2300" dirty="0"/>
                        <a:t>:</a:t>
                      </a:r>
                      <a:r>
                        <a:rPr lang="es-ES" sz="2300" baseline="0" dirty="0"/>
                        <a:t>  operación clasificación. Modo, coeficientes de contingencia, distribución de frecuencias.</a:t>
                      </a:r>
                    </a:p>
                    <a:p>
                      <a:pPr marL="342900" indent="-342900" algn="just">
                        <a:buFont typeface="Wingdings" pitchFamily="2" charset="2"/>
                        <a:buChar char="§"/>
                      </a:pPr>
                      <a:r>
                        <a:rPr lang="es-ES" sz="2300" i="1" baseline="0" dirty="0"/>
                        <a:t>Ordinal</a:t>
                      </a:r>
                      <a:r>
                        <a:rPr lang="es-ES" sz="2300" baseline="0" dirty="0"/>
                        <a:t>: relaciones de orden, no existen intervalos iguales por tanto no existe la misma distancia entre dichos intervalos. Mediana, correlación por rangos (no admisible suma y resta).</a:t>
                      </a:r>
                    </a:p>
                    <a:p>
                      <a:pPr marL="342900" indent="-342900" algn="just">
                        <a:buFont typeface="Wingdings" pitchFamily="2" charset="2"/>
                        <a:buChar char="§"/>
                      </a:pPr>
                      <a:r>
                        <a:rPr lang="es-ES" sz="2300" i="1" baseline="0" dirty="0" err="1">
                          <a:solidFill>
                            <a:schemeClr val="tx1"/>
                          </a:solidFill>
                        </a:rPr>
                        <a:t>Intervalar</a:t>
                      </a:r>
                      <a:r>
                        <a:rPr lang="es-ES" sz="2300" baseline="0" dirty="0">
                          <a:solidFill>
                            <a:schemeClr val="tx1"/>
                          </a:solidFill>
                        </a:rPr>
                        <a:t>: intervalos iguales, suma, resta (NO multiplicación y división). Desviación estándar, media y correlación lineal.</a:t>
                      </a:r>
                    </a:p>
                    <a:p>
                      <a:pPr marL="342900" indent="-342900" algn="just">
                        <a:buFont typeface="Wingdings" pitchFamily="2" charset="2"/>
                        <a:buChar char="§"/>
                      </a:pPr>
                      <a:r>
                        <a:rPr lang="es-ES" sz="2300" i="1" baseline="0" dirty="0"/>
                        <a:t>Proporcional o de razón</a:t>
                      </a:r>
                      <a:r>
                        <a:rPr lang="es-ES" sz="2300" baseline="0" dirty="0"/>
                        <a:t>: existe cero absoluto. Todas las operaciones matemáticas</a:t>
                      </a:r>
                      <a:endParaRPr lang="es-ES" sz="23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74" name="Picture 6">
            <a:extLst>
              <a:ext uri="{FF2B5EF4-FFF2-40B4-BE49-F238E27FC236}">
                <a16:creationId xmlns:a16="http://schemas.microsoft.com/office/drawing/2014/main" id="{541E57B4-2FFE-449F-ABDE-A7D6B5A47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756" y="876300"/>
            <a:ext cx="2076930" cy="207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E8C217BB-AC82-4A11-A102-61164DAA4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912" y="320750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87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90" y="1003772"/>
            <a:ext cx="4109584" cy="3808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texto"/>
          <p:cNvSpPr txBox="1">
            <a:spLocks/>
          </p:cNvSpPr>
          <p:nvPr/>
        </p:nvSpPr>
        <p:spPr>
          <a:xfrm>
            <a:off x="211005" y="346636"/>
            <a:ext cx="11980995" cy="6309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/>
              <a:t>Ej. Adaptación de una escala de Autoeficacia en Matemática (Tesis de licenciatura; Zalazar-Jaime, 2013)</a:t>
            </a:r>
            <a:endParaRPr lang="es-ES" dirty="0"/>
          </a:p>
        </p:txBody>
      </p:sp>
      <p:sp>
        <p:nvSpPr>
          <p:cNvPr id="6" name="5 Marcador de contenido"/>
          <p:cNvSpPr txBox="1">
            <a:spLocks/>
          </p:cNvSpPr>
          <p:nvPr/>
        </p:nvSpPr>
        <p:spPr>
          <a:xfrm>
            <a:off x="5186854" y="2081049"/>
            <a:ext cx="6085491" cy="18789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AR" sz="2400" dirty="0"/>
              <a:t>Sexo: variable ¿tipo?.</a:t>
            </a:r>
          </a:p>
          <a:p>
            <a:pPr algn="just"/>
            <a:r>
              <a:rPr lang="es-AR" sz="2400" dirty="0"/>
              <a:t>Codificada como 1 y 0.</a:t>
            </a:r>
          </a:p>
          <a:p>
            <a:pPr algn="just"/>
            <a:r>
              <a:rPr lang="es-AR" sz="2400" dirty="0"/>
              <a:t>0 = femenino; 1 = masculino</a:t>
            </a:r>
          </a:p>
          <a:p>
            <a:pPr algn="just"/>
            <a:endParaRPr lang="es-E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793" y="4533026"/>
            <a:ext cx="7313612" cy="186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Elipse"/>
          <p:cNvSpPr/>
          <p:nvPr/>
        </p:nvSpPr>
        <p:spPr>
          <a:xfrm>
            <a:off x="381490" y="2907951"/>
            <a:ext cx="4109584" cy="4816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381490" y="3384331"/>
            <a:ext cx="4109584" cy="4816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533890" y="4207620"/>
            <a:ext cx="4109584" cy="4816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29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555CA854-EEC8-46A7-A894-47BDDC351E80}"/>
              </a:ext>
            </a:extLst>
          </p:cNvPr>
          <p:cNvSpPr txBox="1">
            <a:spLocks/>
          </p:cNvSpPr>
          <p:nvPr/>
        </p:nvSpPr>
        <p:spPr>
          <a:xfrm>
            <a:off x="239097" y="2682646"/>
            <a:ext cx="2755070" cy="11817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4000" dirty="0"/>
              <a:t>Tendencia Central</a:t>
            </a:r>
          </a:p>
        </p:txBody>
      </p:sp>
      <p:cxnSp>
        <p:nvCxnSpPr>
          <p:cNvPr id="8" name="9 Conector recto">
            <a:extLst>
              <a:ext uri="{FF2B5EF4-FFF2-40B4-BE49-F238E27FC236}">
                <a16:creationId xmlns:a16="http://schemas.microsoft.com/office/drawing/2014/main" id="{EAB3969A-840F-4598-BD51-E7EDCD01C3B0}"/>
              </a:ext>
            </a:extLst>
          </p:cNvPr>
          <p:cNvCxnSpPr>
            <a:cxnSpLocks/>
          </p:cNvCxnSpPr>
          <p:nvPr/>
        </p:nvCxnSpPr>
        <p:spPr>
          <a:xfrm flipH="1">
            <a:off x="3116641" y="1547687"/>
            <a:ext cx="1" cy="345164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3 Marcador de texto">
            <a:extLst>
              <a:ext uri="{FF2B5EF4-FFF2-40B4-BE49-F238E27FC236}">
                <a16:creationId xmlns:a16="http://schemas.microsoft.com/office/drawing/2014/main" id="{37162956-94E8-4FC5-8F8F-59C637FB1866}"/>
              </a:ext>
            </a:extLst>
          </p:cNvPr>
          <p:cNvSpPr txBox="1">
            <a:spLocks/>
          </p:cNvSpPr>
          <p:nvPr/>
        </p:nvSpPr>
        <p:spPr>
          <a:xfrm>
            <a:off x="4989326" y="1628751"/>
            <a:ext cx="6623601" cy="8209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/>
              <a:t>Media:  suma de los valores de todas las observaciones, dividida entre el número de observaciones realizadas.</a:t>
            </a:r>
          </a:p>
        </p:txBody>
      </p:sp>
      <p:pic>
        <p:nvPicPr>
          <p:cNvPr id="8196" name="Picture 4" descr="Media Deportiva Tenis Algodon Toalla Wilson 100">
            <a:extLst>
              <a:ext uri="{FF2B5EF4-FFF2-40B4-BE49-F238E27FC236}">
                <a16:creationId xmlns:a16="http://schemas.microsoft.com/office/drawing/2014/main" id="{E6E9636E-2CEB-4771-A337-F70181CD4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56" y="1580561"/>
            <a:ext cx="668856" cy="86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urso de diseño para moda">
            <a:extLst>
              <a:ext uri="{FF2B5EF4-FFF2-40B4-BE49-F238E27FC236}">
                <a16:creationId xmlns:a16="http://schemas.microsoft.com/office/drawing/2014/main" id="{9C5C5C84-64BA-4CEB-A6FF-71FFD0E73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1" r="20695" b="13508"/>
          <a:stretch/>
        </p:blipFill>
        <p:spPr bwMode="auto">
          <a:xfrm>
            <a:off x="3504662" y="2811231"/>
            <a:ext cx="960441" cy="99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La mediana en medidas de tendencia central – TEMAS DE ENFERMERÍA">
            <a:extLst>
              <a:ext uri="{FF2B5EF4-FFF2-40B4-BE49-F238E27FC236}">
                <a16:creationId xmlns:a16="http://schemas.microsoft.com/office/drawing/2014/main" id="{A16480DF-917A-46EC-B98B-89F0864A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338" y="4333745"/>
            <a:ext cx="1509090" cy="58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texto">
            <a:extLst>
              <a:ext uri="{FF2B5EF4-FFF2-40B4-BE49-F238E27FC236}">
                <a16:creationId xmlns:a16="http://schemas.microsoft.com/office/drawing/2014/main" id="{4B1B6E9D-F800-441F-B3F1-5B6FFB3F0A85}"/>
              </a:ext>
            </a:extLst>
          </p:cNvPr>
          <p:cNvSpPr txBox="1">
            <a:spLocks/>
          </p:cNvSpPr>
          <p:nvPr/>
        </p:nvSpPr>
        <p:spPr>
          <a:xfrm>
            <a:off x="4989325" y="3046467"/>
            <a:ext cx="6623601" cy="5651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/>
              <a:t>Moda:  valor más </a:t>
            </a:r>
            <a:r>
              <a:rPr lang="es-ES" i="1" dirty="0"/>
              <a:t>frecuente</a:t>
            </a:r>
            <a:r>
              <a:rPr lang="es-ES" dirty="0"/>
              <a:t> en una serie de datos.</a:t>
            </a:r>
          </a:p>
        </p:txBody>
      </p:sp>
      <p:sp>
        <p:nvSpPr>
          <p:cNvPr id="7" name="3 Marcador de texto">
            <a:extLst>
              <a:ext uri="{FF2B5EF4-FFF2-40B4-BE49-F238E27FC236}">
                <a16:creationId xmlns:a16="http://schemas.microsoft.com/office/drawing/2014/main" id="{48F8D460-2E44-41BF-B2ED-13F792AA2228}"/>
              </a:ext>
            </a:extLst>
          </p:cNvPr>
          <p:cNvSpPr txBox="1">
            <a:spLocks/>
          </p:cNvSpPr>
          <p:nvPr/>
        </p:nvSpPr>
        <p:spPr>
          <a:xfrm>
            <a:off x="4989325" y="4208382"/>
            <a:ext cx="6623601" cy="6446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/>
              <a:t>Mediana: valor central que se localiza en una serie </a:t>
            </a:r>
            <a:r>
              <a:rPr lang="es-ES" i="1" dirty="0"/>
              <a:t>ordenada</a:t>
            </a:r>
            <a:r>
              <a:rPr lang="es-ES" dirty="0"/>
              <a:t> de datos.</a:t>
            </a:r>
          </a:p>
        </p:txBody>
      </p:sp>
    </p:spTree>
    <p:extLst>
      <p:ext uri="{BB962C8B-B14F-4D97-AF65-F5344CB8AC3E}">
        <p14:creationId xmlns:p14="http://schemas.microsoft.com/office/powerpoint/2010/main" val="292979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555CA854-EEC8-46A7-A894-47BDDC351E80}"/>
              </a:ext>
            </a:extLst>
          </p:cNvPr>
          <p:cNvSpPr txBox="1">
            <a:spLocks/>
          </p:cNvSpPr>
          <p:nvPr/>
        </p:nvSpPr>
        <p:spPr>
          <a:xfrm>
            <a:off x="92057" y="3152153"/>
            <a:ext cx="2755070" cy="669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4000" dirty="0"/>
              <a:t>Variabilidad</a:t>
            </a:r>
          </a:p>
        </p:txBody>
      </p:sp>
      <p:cxnSp>
        <p:nvCxnSpPr>
          <p:cNvPr id="8" name="9 Conector recto">
            <a:extLst>
              <a:ext uri="{FF2B5EF4-FFF2-40B4-BE49-F238E27FC236}">
                <a16:creationId xmlns:a16="http://schemas.microsoft.com/office/drawing/2014/main" id="{EAB3969A-840F-4598-BD51-E7EDCD01C3B0}"/>
              </a:ext>
            </a:extLst>
          </p:cNvPr>
          <p:cNvCxnSpPr>
            <a:cxnSpLocks/>
          </p:cNvCxnSpPr>
          <p:nvPr/>
        </p:nvCxnSpPr>
        <p:spPr>
          <a:xfrm>
            <a:off x="3005113" y="1028321"/>
            <a:ext cx="0" cy="506002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FFFF6AF4-8836-4F95-A079-46D9A186D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044" y="286055"/>
            <a:ext cx="7224831" cy="927057"/>
          </a:xfrm>
          <a:prstGeom prst="rect">
            <a:avLst/>
          </a:prstGeom>
        </p:spPr>
      </p:pic>
      <p:sp>
        <p:nvSpPr>
          <p:cNvPr id="3" name="3 Marcador de texto">
            <a:extLst>
              <a:ext uri="{FF2B5EF4-FFF2-40B4-BE49-F238E27FC236}">
                <a16:creationId xmlns:a16="http://schemas.microsoft.com/office/drawing/2014/main" id="{8C9B19B4-0AC2-411D-A2E0-ADBF4587D593}"/>
              </a:ext>
            </a:extLst>
          </p:cNvPr>
          <p:cNvSpPr txBox="1">
            <a:spLocks/>
          </p:cNvSpPr>
          <p:nvPr/>
        </p:nvSpPr>
        <p:spPr>
          <a:xfrm>
            <a:off x="4144673" y="2461396"/>
            <a:ext cx="7434663" cy="4203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/>
              <a:t>La media (o promedio) no es un indicador </a:t>
            </a:r>
            <a:r>
              <a:rPr lang="es-AR" sz="2000" dirty="0"/>
              <a:t>“fiable” para diferenciarlas.</a:t>
            </a:r>
            <a:endParaRPr lang="es-ES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CC0228B-D6FB-4660-A442-C8AE9C098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91227"/>
            <a:ext cx="5979593" cy="1084793"/>
          </a:xfrm>
          <a:prstGeom prst="rect">
            <a:avLst/>
          </a:prstGeom>
        </p:spPr>
      </p:pic>
      <p:sp>
        <p:nvSpPr>
          <p:cNvPr id="9" name="3 Marcador de texto">
            <a:extLst>
              <a:ext uri="{FF2B5EF4-FFF2-40B4-BE49-F238E27FC236}">
                <a16:creationId xmlns:a16="http://schemas.microsoft.com/office/drawing/2014/main" id="{0B0FA840-6B82-4201-A825-ED1A78B5D4E7}"/>
              </a:ext>
            </a:extLst>
          </p:cNvPr>
          <p:cNvSpPr txBox="1">
            <a:spLocks/>
          </p:cNvSpPr>
          <p:nvPr/>
        </p:nvSpPr>
        <p:spPr>
          <a:xfrm>
            <a:off x="4645519" y="3202697"/>
            <a:ext cx="6855695" cy="7719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>
                <a:solidFill>
                  <a:srgbClr val="FF0000"/>
                </a:solidFill>
              </a:rPr>
              <a:t>Rango</a:t>
            </a:r>
            <a:r>
              <a:rPr lang="es-ES" dirty="0"/>
              <a:t>:  diferencia entre el mayor valor de la variable y el menor valor de la variable.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55E70A5-AC41-49BD-9DC5-D52F02813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023" y="4473158"/>
            <a:ext cx="4743545" cy="1341500"/>
          </a:xfrm>
          <a:prstGeom prst="rect">
            <a:avLst/>
          </a:prstGeom>
        </p:spPr>
      </p:pic>
      <p:sp>
        <p:nvSpPr>
          <p:cNvPr id="18" name="3 Marcador de texto">
            <a:extLst>
              <a:ext uri="{FF2B5EF4-FFF2-40B4-BE49-F238E27FC236}">
                <a16:creationId xmlns:a16="http://schemas.microsoft.com/office/drawing/2014/main" id="{CFF25CB8-8638-46AF-8AD0-44B31D0C7FC3}"/>
              </a:ext>
            </a:extLst>
          </p:cNvPr>
          <p:cNvSpPr txBox="1">
            <a:spLocks/>
          </p:cNvSpPr>
          <p:nvPr/>
        </p:nvSpPr>
        <p:spPr>
          <a:xfrm>
            <a:off x="4144673" y="5878147"/>
            <a:ext cx="7434663" cy="42039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/>
              <a:t>Problema: no es algo muy “preciso” solo toma dos valores. Es afectada por valores extremos.</a:t>
            </a:r>
          </a:p>
        </p:txBody>
      </p:sp>
    </p:spTree>
    <p:extLst>
      <p:ext uri="{BB962C8B-B14F-4D97-AF65-F5344CB8AC3E}">
        <p14:creationId xmlns:p14="http://schemas.microsoft.com/office/powerpoint/2010/main" val="425539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555CA854-EEC8-46A7-A894-47BDDC351E80}"/>
              </a:ext>
            </a:extLst>
          </p:cNvPr>
          <p:cNvSpPr txBox="1">
            <a:spLocks/>
          </p:cNvSpPr>
          <p:nvPr/>
        </p:nvSpPr>
        <p:spPr>
          <a:xfrm>
            <a:off x="92057" y="3152153"/>
            <a:ext cx="2755070" cy="669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4000" dirty="0"/>
              <a:t>Variabilidad</a:t>
            </a:r>
          </a:p>
        </p:txBody>
      </p:sp>
      <p:cxnSp>
        <p:nvCxnSpPr>
          <p:cNvPr id="8" name="9 Conector recto">
            <a:extLst>
              <a:ext uri="{FF2B5EF4-FFF2-40B4-BE49-F238E27FC236}">
                <a16:creationId xmlns:a16="http://schemas.microsoft.com/office/drawing/2014/main" id="{EAB3969A-840F-4598-BD51-E7EDCD01C3B0}"/>
              </a:ext>
            </a:extLst>
          </p:cNvPr>
          <p:cNvCxnSpPr>
            <a:cxnSpLocks/>
          </p:cNvCxnSpPr>
          <p:nvPr/>
        </p:nvCxnSpPr>
        <p:spPr>
          <a:xfrm>
            <a:off x="3005113" y="1028321"/>
            <a:ext cx="0" cy="506002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FFFF6AF4-8836-4F95-A079-46D9A186D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044" y="286055"/>
            <a:ext cx="7224831" cy="9270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C0228B-D6FB-4660-A442-C8AE9C098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91227"/>
            <a:ext cx="5979593" cy="108479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9C363D1-D37E-4CBA-955A-CFDED6BC4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715" y="2384027"/>
            <a:ext cx="4350637" cy="170903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DC5BEDD-5A10-48D4-99B0-BBC9334E4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458" y="4150093"/>
            <a:ext cx="5515501" cy="250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2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6F0C7C-95CD-4157-B59F-1693F8160B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1205</Words>
  <Application>Microsoft Office PowerPoint</Application>
  <PresentationFormat>Panorámica</PresentationFormat>
  <Paragraphs>119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Bookman Old Style</vt:lpstr>
      <vt:lpstr>Calibri</vt:lpstr>
      <vt:lpstr>Calibri Light</vt:lpstr>
      <vt:lpstr>Times New Roman</vt:lpstr>
      <vt:lpstr>Wingdings</vt:lpstr>
      <vt:lpstr>Tema de Office</vt:lpstr>
      <vt:lpstr>Psicoestadistica (B) Universidad Siglo 21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2013-08-22T19:08:00Z</dcterms:created>
  <dcterms:modified xsi:type="dcterms:W3CDTF">2021-04-30T16:06:07Z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TC034629029991</vt:lpwstr>
  </property>
</Properties>
</file>