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1"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332" r:id="rId16"/>
    <p:sldId id="272" r:id="rId17"/>
    <p:sldId id="273" r:id="rId18"/>
    <p:sldId id="270" r:id="rId19"/>
    <p:sldId id="271" r:id="rId20"/>
    <p:sldId id="274" r:id="rId2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66"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Lanzamiento de 1 dado</a:t>
            </a:r>
          </a:p>
        </c:rich>
      </c:tx>
      <c:overlay val="1"/>
    </c:title>
    <c:autoTitleDeleted val="0"/>
    <c:plotArea>
      <c:layout>
        <c:manualLayout>
          <c:layoutTarget val="inner"/>
          <c:xMode val="edge"/>
          <c:yMode val="edge"/>
          <c:x val="9.3002405949256337E-2"/>
          <c:y val="0.14399314668999708"/>
          <c:w val="0.87644203849518809"/>
          <c:h val="0.74002697579469234"/>
        </c:manualLayout>
      </c:layout>
      <c:barChart>
        <c:barDir val="col"/>
        <c:grouping val="clustered"/>
        <c:varyColors val="0"/>
        <c:ser>
          <c:idx val="0"/>
          <c:order val="0"/>
          <c:spPr>
            <a:solidFill>
              <a:schemeClr val="accent3"/>
            </a:solidFill>
            <a:ln>
              <a:solidFill>
                <a:schemeClr val="accent5"/>
              </a:solidFill>
            </a:ln>
          </c:spPr>
          <c:invertIfNegative val="0"/>
          <c:val>
            <c:numRef>
              <c:f>Hoja1!$A$1:$A$6</c:f>
              <c:numCache>
                <c:formatCode>General</c:formatCode>
                <c:ptCount val="6"/>
              </c:numCache>
            </c:numRef>
          </c:val>
          <c:extLst>
            <c:ext xmlns:c16="http://schemas.microsoft.com/office/drawing/2014/chart" uri="{C3380CC4-5D6E-409C-BE32-E72D297353CC}">
              <c16:uniqueId val="{00000000-DAD4-468A-A0E4-3498A2942B69}"/>
            </c:ext>
          </c:extLst>
        </c:ser>
        <c:dLbls>
          <c:showLegendKey val="0"/>
          <c:showVal val="0"/>
          <c:showCatName val="0"/>
          <c:showSerName val="0"/>
          <c:showPercent val="0"/>
          <c:showBubbleSize val="0"/>
        </c:dLbls>
        <c:gapWidth val="150"/>
        <c:axId val="112934912"/>
        <c:axId val="112937984"/>
      </c:barChart>
      <c:catAx>
        <c:axId val="112934912"/>
        <c:scaling>
          <c:orientation val="minMax"/>
        </c:scaling>
        <c:delete val="0"/>
        <c:axPos val="b"/>
        <c:majorTickMark val="out"/>
        <c:minorTickMark val="none"/>
        <c:tickLblPos val="nextTo"/>
        <c:crossAx val="112937984"/>
        <c:crosses val="autoZero"/>
        <c:auto val="1"/>
        <c:lblAlgn val="ctr"/>
        <c:lblOffset val="100"/>
        <c:noMultiLvlLbl val="0"/>
      </c:catAx>
      <c:valAx>
        <c:axId val="112937984"/>
        <c:scaling>
          <c:orientation val="minMax"/>
        </c:scaling>
        <c:delete val="0"/>
        <c:axPos val="l"/>
        <c:majorGridlines/>
        <c:numFmt formatCode="General" sourceLinked="1"/>
        <c:majorTickMark val="out"/>
        <c:minorTickMark val="none"/>
        <c:tickLblPos val="nextTo"/>
        <c:crossAx val="11293491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Lanzamiento de una moneda</a:t>
            </a:r>
          </a:p>
        </c:rich>
      </c:tx>
      <c:overlay val="1"/>
    </c:title>
    <c:autoTitleDeleted val="0"/>
    <c:plotArea>
      <c:layout>
        <c:manualLayout>
          <c:layoutTarget val="inner"/>
          <c:xMode val="edge"/>
          <c:yMode val="edge"/>
          <c:x val="7.8919072615923014E-2"/>
          <c:y val="0.14399314668999708"/>
          <c:w val="0.89052537182852143"/>
          <c:h val="0.74002697579469234"/>
        </c:manualLayout>
      </c:layout>
      <c:barChart>
        <c:barDir val="col"/>
        <c:grouping val="clustered"/>
        <c:varyColors val="0"/>
        <c:ser>
          <c:idx val="0"/>
          <c:order val="0"/>
          <c:spPr>
            <a:solidFill>
              <a:schemeClr val="accent3"/>
            </a:solidFill>
          </c:spPr>
          <c:invertIfNegative val="0"/>
          <c:val>
            <c:numRef>
              <c:f>Hoja1!$B$1:$B$2</c:f>
              <c:numCache>
                <c:formatCode>General</c:formatCode>
                <c:ptCount val="2"/>
              </c:numCache>
            </c:numRef>
          </c:val>
          <c:extLst>
            <c:ext xmlns:c16="http://schemas.microsoft.com/office/drawing/2014/chart" uri="{C3380CC4-5D6E-409C-BE32-E72D297353CC}">
              <c16:uniqueId val="{00000000-5310-48B8-BA23-54527E72CF02}"/>
            </c:ext>
          </c:extLst>
        </c:ser>
        <c:dLbls>
          <c:showLegendKey val="0"/>
          <c:showVal val="0"/>
          <c:showCatName val="0"/>
          <c:showSerName val="0"/>
          <c:showPercent val="0"/>
          <c:showBubbleSize val="0"/>
        </c:dLbls>
        <c:gapWidth val="150"/>
        <c:axId val="134986752"/>
        <c:axId val="134670208"/>
      </c:barChart>
      <c:catAx>
        <c:axId val="134986752"/>
        <c:scaling>
          <c:orientation val="minMax"/>
        </c:scaling>
        <c:delete val="0"/>
        <c:axPos val="b"/>
        <c:majorTickMark val="out"/>
        <c:minorTickMark val="none"/>
        <c:tickLblPos val="nextTo"/>
        <c:crossAx val="134670208"/>
        <c:crosses val="autoZero"/>
        <c:auto val="1"/>
        <c:lblAlgn val="ctr"/>
        <c:lblOffset val="100"/>
        <c:noMultiLvlLbl val="0"/>
      </c:catAx>
      <c:valAx>
        <c:axId val="134670208"/>
        <c:scaling>
          <c:orientation val="minMax"/>
        </c:scaling>
        <c:delete val="0"/>
        <c:axPos val="l"/>
        <c:majorGridlines/>
        <c:numFmt formatCode="General" sourceLinked="1"/>
        <c:majorTickMark val="out"/>
        <c:minorTickMark val="none"/>
        <c:tickLblPos val="nextTo"/>
        <c:crossAx val="134986752"/>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56930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278913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309978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77330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3027297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143199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150771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401057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152477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44858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A2B69CF-C96D-44A5-B64C-81CAB9D1CA28}" type="datetimeFigureOut">
              <a:rPr lang="es-AR" smtClean="0"/>
              <a:t>14/5/2021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32EE99E7-CF63-4300-884A-7D0B76F8FFDA}" type="slidenum">
              <a:rPr lang="es-AR" smtClean="0"/>
              <a:t>‹Nº›</a:t>
            </a:fld>
            <a:endParaRPr lang="es-AR"/>
          </a:p>
        </p:txBody>
      </p:sp>
    </p:spTree>
    <p:extLst>
      <p:ext uri="{BB962C8B-B14F-4D97-AF65-F5344CB8AC3E}">
        <p14:creationId xmlns:p14="http://schemas.microsoft.com/office/powerpoint/2010/main" val="30529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B69CF-C96D-44A5-B64C-81CAB9D1CA28}" type="datetimeFigureOut">
              <a:rPr lang="es-AR" smtClean="0"/>
              <a:t>14/5/2021</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E99E7-CF63-4300-884A-7D0B76F8FFDA}" type="slidenum">
              <a:rPr lang="es-AR" smtClean="0"/>
              <a:t>‹Nº›</a:t>
            </a:fld>
            <a:endParaRPr lang="es-AR"/>
          </a:p>
        </p:txBody>
      </p:sp>
    </p:spTree>
    <p:extLst>
      <p:ext uri="{BB962C8B-B14F-4D97-AF65-F5344CB8AC3E}">
        <p14:creationId xmlns:p14="http://schemas.microsoft.com/office/powerpoint/2010/main" val="12817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74359" y="1910434"/>
            <a:ext cx="6858000" cy="1790700"/>
          </a:xfrm>
        </p:spPr>
        <p:txBody>
          <a:bodyPr>
            <a:normAutofit/>
          </a:bodyPr>
          <a:lstStyle/>
          <a:p>
            <a:pPr algn="l" defTabSz="685800">
              <a:lnSpc>
                <a:spcPct val="90000"/>
              </a:lnSpc>
              <a:spcBef>
                <a:spcPts val="0"/>
              </a:spcBef>
            </a:pPr>
            <a:r>
              <a:rPr lang="es-ES" noProof="1"/>
              <a:t>Psicoestadistica (B)</a:t>
            </a:r>
            <a:br>
              <a:rPr lang="es-ES" noProof="1"/>
            </a:br>
            <a:r>
              <a:rPr lang="es-ES" sz="2625" noProof="1"/>
              <a:t>Universidad Siglo 21</a:t>
            </a:r>
          </a:p>
        </p:txBody>
      </p:sp>
      <p:sp>
        <p:nvSpPr>
          <p:cNvPr id="3" name="Subtítulo 2"/>
          <p:cNvSpPr>
            <a:spLocks noGrp="1"/>
          </p:cNvSpPr>
          <p:nvPr>
            <p:ph type="subTitle" idx="1"/>
          </p:nvPr>
        </p:nvSpPr>
        <p:spPr>
          <a:xfrm>
            <a:off x="2183909" y="3436615"/>
            <a:ext cx="6389915" cy="1241822"/>
          </a:xfrm>
        </p:spPr>
        <p:txBody>
          <a:bodyPr>
            <a:normAutofit/>
          </a:bodyPr>
          <a:lstStyle/>
          <a:p>
            <a:pPr algn="l">
              <a:spcBef>
                <a:spcPts val="0"/>
              </a:spcBef>
            </a:pPr>
            <a:r>
              <a:rPr lang="es-ES" sz="1950" noProof="1"/>
              <a:t>Dr. Mauricio Zalazar</a:t>
            </a:r>
          </a:p>
          <a:p>
            <a:pPr algn="l">
              <a:spcBef>
                <a:spcPts val="0"/>
              </a:spcBef>
            </a:pPr>
            <a:r>
              <a:rPr lang="es-ES" noProof="1"/>
              <a:t>mauricio.zalazar@ues21.edu.ar</a:t>
            </a:r>
          </a:p>
        </p:txBody>
      </p:sp>
    </p:spTree>
    <p:extLst>
      <p:ext uri="{BB962C8B-B14F-4D97-AF65-F5344CB8AC3E}">
        <p14:creationId xmlns:p14="http://schemas.microsoft.com/office/powerpoint/2010/main" val="51639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AR" dirty="0"/>
              <a:t>Ejemplo de Aplicación utilizando </a:t>
            </a:r>
            <a:r>
              <a:rPr lang="es-AR" dirty="0" err="1"/>
              <a:t>InfoStat</a:t>
            </a:r>
            <a:endParaRPr lang="en-US" dirty="0"/>
          </a:p>
        </p:txBody>
      </p:sp>
      <p:sp>
        <p:nvSpPr>
          <p:cNvPr id="5" name="Content Placeholder 2"/>
          <p:cNvSpPr>
            <a:spLocks noGrp="1"/>
          </p:cNvSpPr>
          <p:nvPr>
            <p:ph idx="1"/>
          </p:nvPr>
        </p:nvSpPr>
        <p:spPr>
          <a:xfrm>
            <a:off x="323528" y="1600200"/>
            <a:ext cx="5266928" cy="4525963"/>
          </a:xfrm>
        </p:spPr>
        <p:txBody>
          <a:bodyPr>
            <a:normAutofit fontScale="62500" lnSpcReduction="20000"/>
          </a:bodyPr>
          <a:lstStyle/>
          <a:p>
            <a:pPr algn="just"/>
            <a:endParaRPr lang="es-AR" dirty="0"/>
          </a:p>
          <a:p>
            <a:pPr algn="just"/>
            <a:r>
              <a:rPr lang="es-AR" dirty="0"/>
              <a:t>En un estudio realizado por </a:t>
            </a:r>
            <a:r>
              <a:rPr lang="en-US" dirty="0"/>
              <a:t>Valdez-Santiago et al. (2006) se </a:t>
            </a:r>
            <a:r>
              <a:rPr lang="en-US" dirty="0" err="1"/>
              <a:t>observó</a:t>
            </a:r>
            <a:r>
              <a:rPr lang="en-US" dirty="0"/>
              <a:t> </a:t>
            </a:r>
            <a:r>
              <a:rPr lang="en-US" dirty="0" err="1"/>
              <a:t>mediante</a:t>
            </a:r>
            <a:r>
              <a:rPr lang="en-US" dirty="0"/>
              <a:t> la </a:t>
            </a:r>
            <a:r>
              <a:rPr lang="en-US" dirty="0" err="1"/>
              <a:t>administración</a:t>
            </a:r>
            <a:r>
              <a:rPr lang="en-US" dirty="0"/>
              <a:t> de una </a:t>
            </a:r>
            <a:r>
              <a:rPr lang="en-US" dirty="0" err="1"/>
              <a:t>Escala</a:t>
            </a:r>
            <a:r>
              <a:rPr lang="en-US" dirty="0"/>
              <a:t> de </a:t>
            </a:r>
            <a:r>
              <a:rPr lang="en-US" dirty="0" err="1"/>
              <a:t>Violencia</a:t>
            </a:r>
            <a:r>
              <a:rPr lang="en-US" dirty="0"/>
              <a:t> que el </a:t>
            </a:r>
            <a:r>
              <a:rPr lang="en-US" dirty="0" err="1"/>
              <a:t>índice</a:t>
            </a:r>
            <a:r>
              <a:rPr lang="en-US" dirty="0"/>
              <a:t> de </a:t>
            </a:r>
            <a:r>
              <a:rPr lang="en-US" dirty="0" err="1"/>
              <a:t>severidad</a:t>
            </a:r>
            <a:r>
              <a:rPr lang="en-US" dirty="0"/>
              <a:t> en </a:t>
            </a:r>
            <a:r>
              <a:rPr lang="en-US" dirty="0" err="1"/>
              <a:t>pacientes</a:t>
            </a:r>
            <a:r>
              <a:rPr lang="en-US" dirty="0"/>
              <a:t> </a:t>
            </a:r>
            <a:r>
              <a:rPr lang="en-US" dirty="0" err="1"/>
              <a:t>psiquiátricos</a:t>
            </a:r>
            <a:r>
              <a:rPr lang="en-US" dirty="0"/>
              <a:t> </a:t>
            </a:r>
            <a:r>
              <a:rPr lang="en-US" dirty="0" err="1"/>
              <a:t>tiende</a:t>
            </a:r>
            <a:r>
              <a:rPr lang="en-US" dirty="0"/>
              <a:t> a </a:t>
            </a:r>
            <a:r>
              <a:rPr lang="en-US" dirty="0" err="1"/>
              <a:t>distribuirse</a:t>
            </a:r>
            <a:r>
              <a:rPr lang="en-US" dirty="0"/>
              <a:t> de </a:t>
            </a:r>
            <a:r>
              <a:rPr lang="en-US" dirty="0" err="1"/>
              <a:t>manera</a:t>
            </a:r>
            <a:r>
              <a:rPr lang="en-US" dirty="0"/>
              <a:t> normal (Media= 6.1; DS=2.3)*.</a:t>
            </a:r>
          </a:p>
          <a:p>
            <a:pPr algn="just">
              <a:buNone/>
            </a:pPr>
            <a:endParaRPr lang="en-US" dirty="0"/>
          </a:p>
          <a:p>
            <a:pPr algn="just"/>
            <a:r>
              <a:rPr lang="es-AR" dirty="0"/>
              <a:t>Tomando en consideración que un comportamiento violento “muy peligroso” debe alcanzar un índice de severidad de al menos 10.7, y de 8.4 para ser considerado como “severo”, estime cual es la probabilidad de que al seleccionar al azar a un enfermo mental este tenga un comportamiento violento “muy peligroso” o “severo”.</a:t>
            </a:r>
            <a:endParaRPr lang="en-US" dirty="0"/>
          </a:p>
        </p:txBody>
      </p:sp>
      <p:sp>
        <p:nvSpPr>
          <p:cNvPr id="6" name="TextBox 5"/>
          <p:cNvSpPr txBox="1"/>
          <p:nvPr/>
        </p:nvSpPr>
        <p:spPr>
          <a:xfrm>
            <a:off x="251520" y="6309320"/>
            <a:ext cx="8776313" cy="369332"/>
          </a:xfrm>
          <a:prstGeom prst="rect">
            <a:avLst/>
          </a:prstGeom>
          <a:noFill/>
        </p:spPr>
        <p:txBody>
          <a:bodyPr wrap="none" rtlCol="0">
            <a:spAutoFit/>
          </a:bodyPr>
          <a:lstStyle/>
          <a:p>
            <a:r>
              <a:rPr lang="es-AR" i="1" dirty="0"/>
              <a:t>* Trabajo Publicado en la Revista de Salud Publica </a:t>
            </a:r>
            <a:r>
              <a:rPr lang="es-AR" i="1" dirty="0" err="1"/>
              <a:t>Méxicana</a:t>
            </a:r>
            <a:r>
              <a:rPr lang="es-AR" i="1" dirty="0"/>
              <a:t> (2006). </a:t>
            </a:r>
            <a:r>
              <a:rPr lang="es-AR" i="1" dirty="0" err="1"/>
              <a:t>Vol</a:t>
            </a:r>
            <a:r>
              <a:rPr lang="es-AR" i="1" dirty="0"/>
              <a:t> 48. (</a:t>
            </a:r>
            <a:r>
              <a:rPr lang="es-AR" i="1" dirty="0" err="1"/>
              <a:t>sup</a:t>
            </a:r>
            <a:r>
              <a:rPr lang="es-AR" i="1" dirty="0"/>
              <a:t> 2): 221-231</a:t>
            </a:r>
            <a:endParaRPr lang="en-US" i="1" dirty="0"/>
          </a:p>
        </p:txBody>
      </p:sp>
      <p:pic>
        <p:nvPicPr>
          <p:cNvPr id="7" name="Picture 2" descr="http://3.bp.blogspot.com/_-st10bZqbp0/S_Qlhn-uRZI/AAAAAAAAAR4/dbt-Zimmb54/s1600/infostat.JPG"/>
          <p:cNvPicPr>
            <a:picLocks noChangeAspect="1" noChangeArrowheads="1"/>
          </p:cNvPicPr>
          <p:nvPr/>
        </p:nvPicPr>
        <p:blipFill>
          <a:blip r:embed="rId2" cstate="print"/>
          <a:srcRect/>
          <a:stretch>
            <a:fillRect/>
          </a:stretch>
        </p:blipFill>
        <p:spPr bwMode="auto">
          <a:xfrm>
            <a:off x="5796136" y="1988840"/>
            <a:ext cx="3092948" cy="237628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8546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AR" dirty="0"/>
              <a:t>Ejemplo de Aplicación utilizando </a:t>
            </a:r>
            <a:r>
              <a:rPr lang="es-AR" dirty="0" err="1"/>
              <a:t>InfoStat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484784"/>
            <a:ext cx="237626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556791"/>
            <a:ext cx="5688632" cy="527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2 Marcador de contenido">
            <a:extLst>
              <a:ext uri="{FF2B5EF4-FFF2-40B4-BE49-F238E27FC236}">
                <a16:creationId xmlns:a16="http://schemas.microsoft.com/office/drawing/2014/main" id="{73790410-ABA6-4D99-B5C6-44FD509FD051}"/>
              </a:ext>
            </a:extLst>
          </p:cNvPr>
          <p:cNvSpPr>
            <a:spLocks noGrp="1"/>
          </p:cNvSpPr>
          <p:nvPr>
            <p:ph idx="1"/>
          </p:nvPr>
        </p:nvSpPr>
        <p:spPr>
          <a:xfrm>
            <a:off x="251520" y="4437113"/>
            <a:ext cx="2952328" cy="1584176"/>
          </a:xfrm>
        </p:spPr>
        <p:txBody>
          <a:bodyPr>
            <a:normAutofit fontScale="92500" lnSpcReduction="10000"/>
          </a:bodyPr>
          <a:lstStyle/>
          <a:p>
            <a:pPr>
              <a:buFont typeface="Wingdings" panose="05000000000000000000" pitchFamily="2" charset="2"/>
              <a:buChar char="§"/>
            </a:pPr>
            <a:r>
              <a:rPr lang="es-AR" sz="2000" dirty="0"/>
              <a:t>Valores iguales o menores </a:t>
            </a:r>
            <a:r>
              <a:rPr lang="es-ES" sz="2000" dirty="0"/>
              <a:t>(</a:t>
            </a:r>
            <a:r>
              <a:rPr lang="es-ES" sz="2000" dirty="0" err="1"/>
              <a:t>Prob</a:t>
            </a:r>
            <a:r>
              <a:rPr lang="es-ES" sz="2000" dirty="0"/>
              <a:t>(X&lt;=x))</a:t>
            </a:r>
          </a:p>
          <a:p>
            <a:pPr>
              <a:buFont typeface="Wingdings" panose="05000000000000000000" pitchFamily="2" charset="2"/>
              <a:buChar char="§"/>
            </a:pPr>
            <a:r>
              <a:rPr lang="es-AR" sz="2000" dirty="0"/>
              <a:t>Valores por encima </a:t>
            </a:r>
            <a:r>
              <a:rPr lang="es-ES" sz="2000" dirty="0"/>
              <a:t>(</a:t>
            </a:r>
            <a:r>
              <a:rPr lang="es-ES" sz="2000" dirty="0" err="1"/>
              <a:t>Prob</a:t>
            </a:r>
            <a:r>
              <a:rPr lang="es-ES" sz="2000" dirty="0"/>
              <a:t>(X&gt;x)) </a:t>
            </a:r>
          </a:p>
          <a:p>
            <a:pPr>
              <a:buFont typeface="Wingdings" panose="05000000000000000000" pitchFamily="2" charset="2"/>
              <a:buChar char="§"/>
            </a:pPr>
            <a:r>
              <a:rPr lang="es-AR" sz="2000" dirty="0"/>
              <a:t>Probabilidad de valer 1</a:t>
            </a:r>
          </a:p>
        </p:txBody>
      </p:sp>
    </p:spTree>
    <p:extLst>
      <p:ext uri="{BB962C8B-B14F-4D97-AF65-F5344CB8AC3E}">
        <p14:creationId xmlns:p14="http://schemas.microsoft.com/office/powerpoint/2010/main" val="68564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060848"/>
            <a:ext cx="8229600" cy="4065315"/>
          </a:xfrm>
        </p:spPr>
        <p:txBody>
          <a:bodyPr/>
          <a:lstStyle/>
          <a:p>
            <a:r>
              <a:rPr lang="es-AR" dirty="0"/>
              <a:t>La probabilidad de encontrar un enfermo mental al azar y que tenga un comportamiento violento «peligroso» es de </a:t>
            </a:r>
          </a:p>
          <a:p>
            <a:pPr marL="0" indent="0" algn="ctr">
              <a:buNone/>
            </a:pPr>
            <a:r>
              <a:rPr lang="es-AR" sz="3600" dirty="0"/>
              <a:t>1 - 0,9987 = </a:t>
            </a:r>
            <a:r>
              <a:rPr lang="es-AR" sz="3600" dirty="0">
                <a:solidFill>
                  <a:srgbClr val="FF0000"/>
                </a:solidFill>
              </a:rPr>
              <a:t>0,0012</a:t>
            </a:r>
          </a:p>
          <a:p>
            <a:pPr marL="0" indent="0">
              <a:buNone/>
            </a:pPr>
            <a:endParaRPr lang="es-AR" sz="3600" dirty="0">
              <a:solidFill>
                <a:srgbClr val="FF0000"/>
              </a:solidFill>
            </a:endParaRPr>
          </a:p>
          <a:p>
            <a:pPr marL="0" indent="0" algn="ctr">
              <a:buNone/>
            </a:pPr>
            <a:r>
              <a:rPr lang="es-AR" sz="4000" b="1" i="1" dirty="0"/>
              <a:t>P=</a:t>
            </a:r>
            <a:r>
              <a:rPr lang="es-AR" sz="4000" b="1" dirty="0"/>
              <a:t>0,0012 o 0,12%</a:t>
            </a:r>
            <a:endParaRPr lang="es-AR" sz="4000" b="1" i="1" dirty="0"/>
          </a:p>
        </p:txBody>
      </p:sp>
      <p:sp>
        <p:nvSpPr>
          <p:cNvPr id="4" name="Title 1"/>
          <p:cNvSpPr txBox="1">
            <a:spLocks/>
          </p:cNvSpPr>
          <p:nvPr/>
        </p:nvSpPr>
        <p:spPr>
          <a:xfrm>
            <a:off x="467544" y="260648"/>
            <a:ext cx="8229600" cy="11430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AR" dirty="0"/>
              <a:t>Ejemplo de Aplicación utilizando </a:t>
            </a:r>
            <a:r>
              <a:rPr lang="es-AR" dirty="0" err="1"/>
              <a:t>InfoStat</a:t>
            </a:r>
            <a:endParaRPr lang="en-US" dirty="0"/>
          </a:p>
        </p:txBody>
      </p:sp>
    </p:spTree>
    <p:extLst>
      <p:ext uri="{BB962C8B-B14F-4D97-AF65-F5344CB8AC3E}">
        <p14:creationId xmlns:p14="http://schemas.microsoft.com/office/powerpoint/2010/main" val="203613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4" name="Title 1"/>
          <p:cNvSpPr txBox="1">
            <a:spLocks/>
          </p:cNvSpPr>
          <p:nvPr/>
        </p:nvSpPr>
        <p:spPr>
          <a:xfrm>
            <a:off x="457200" y="274638"/>
            <a:ext cx="8229600" cy="11430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AR"/>
              <a:t>Ejemplo de Aplicación utilizando InfoStat</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73762"/>
            <a:ext cx="237626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507653"/>
            <a:ext cx="4392488" cy="4320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467542" y="3819047"/>
            <a:ext cx="3528393" cy="2923877"/>
          </a:xfrm>
          <a:prstGeom prst="rect">
            <a:avLst/>
          </a:prstGeom>
          <a:noFill/>
        </p:spPr>
        <p:txBody>
          <a:bodyPr wrap="square" rtlCol="0">
            <a:spAutoFit/>
          </a:bodyPr>
          <a:lstStyle/>
          <a:p>
            <a:r>
              <a:rPr lang="es-AR" sz="2400" dirty="0"/>
              <a:t>La probabilidad de encontrar un enfermo mental con comportamiento violento «severo» es de:</a:t>
            </a:r>
          </a:p>
          <a:p>
            <a:r>
              <a:rPr lang="es-AR" sz="3200" b="1" dirty="0"/>
              <a:t>1 – 0,935 = 0,064</a:t>
            </a:r>
          </a:p>
          <a:p>
            <a:r>
              <a:rPr lang="es-AR" sz="3200" b="1" i="1" dirty="0"/>
              <a:t>P=</a:t>
            </a:r>
            <a:r>
              <a:rPr lang="es-AR" sz="3200" b="1" dirty="0"/>
              <a:t> 0,06 o 6%</a:t>
            </a:r>
            <a:endParaRPr lang="es-AR" sz="3200" b="1" i="1" dirty="0"/>
          </a:p>
        </p:txBody>
      </p:sp>
    </p:spTree>
    <p:extLst>
      <p:ext uri="{BB962C8B-B14F-4D97-AF65-F5344CB8AC3E}">
        <p14:creationId xmlns:p14="http://schemas.microsoft.com/office/powerpoint/2010/main" val="412087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lstStyle/>
          <a:p>
            <a:r>
              <a:rPr lang="es-AR" dirty="0"/>
              <a:t>Distribución de Ji cuadrado</a:t>
            </a:r>
            <a:endParaRPr lang="en-US" dirty="0"/>
          </a:p>
        </p:txBody>
      </p:sp>
      <p:sp>
        <p:nvSpPr>
          <p:cNvPr id="5" name="Content Placeholder 2"/>
          <p:cNvSpPr>
            <a:spLocks noGrp="1"/>
          </p:cNvSpPr>
          <p:nvPr>
            <p:ph idx="1"/>
          </p:nvPr>
        </p:nvSpPr>
        <p:spPr>
          <a:xfrm>
            <a:off x="35496" y="1600200"/>
            <a:ext cx="4618856" cy="4525963"/>
          </a:xfrm>
        </p:spPr>
        <p:txBody>
          <a:bodyPr>
            <a:normAutofit fontScale="70000" lnSpcReduction="20000"/>
          </a:bodyPr>
          <a:lstStyle/>
          <a:p>
            <a:endParaRPr lang="es-AR" dirty="0"/>
          </a:p>
          <a:p>
            <a:r>
              <a:rPr lang="es-AR" dirty="0"/>
              <a:t>Características de la distribución </a:t>
            </a:r>
            <a:r>
              <a:rPr lang="en-US" dirty="0"/>
              <a:t>χ²</a:t>
            </a:r>
            <a:endParaRPr lang="es-AR" dirty="0"/>
          </a:p>
          <a:p>
            <a:pPr lvl="1"/>
            <a:r>
              <a:rPr lang="es-AR" dirty="0"/>
              <a:t>A diferencia de la normal no es una distribución única y simétrica.</a:t>
            </a:r>
          </a:p>
          <a:p>
            <a:pPr lvl="1"/>
            <a:r>
              <a:rPr lang="es-AR" dirty="0"/>
              <a:t>No basta con especificar sólo el valor de la variable para conocer su probabilidad acumulada, ya que la forma de la distribución variará en función de los grados de libertad.</a:t>
            </a:r>
          </a:p>
          <a:p>
            <a:r>
              <a:rPr lang="es-AR" dirty="0"/>
              <a:t>Campo de Aplicación: </a:t>
            </a:r>
          </a:p>
          <a:p>
            <a:pPr lvl="1"/>
            <a:r>
              <a:rPr lang="es-AR" dirty="0"/>
              <a:t>es una distribución con muchas aplicaciones, pero una de las más utilizada es para analizar la existencia de una relación entre dos </a:t>
            </a:r>
            <a:r>
              <a:rPr lang="es-AR" dirty="0">
                <a:solidFill>
                  <a:srgbClr val="FF0000"/>
                </a:solidFill>
              </a:rPr>
              <a:t>variables nominales</a:t>
            </a:r>
            <a:r>
              <a:rPr lang="es-AR" dirty="0"/>
              <a:t>. </a:t>
            </a:r>
            <a:endParaRPr lang="en-US" dirty="0"/>
          </a:p>
        </p:txBody>
      </p:sp>
      <p:pic>
        <p:nvPicPr>
          <p:cNvPr id="6" name="Picture 3"/>
          <p:cNvPicPr>
            <a:picLocks noChangeAspect="1" noChangeArrowheads="1"/>
          </p:cNvPicPr>
          <p:nvPr/>
        </p:nvPicPr>
        <p:blipFill>
          <a:blip r:embed="rId2" cstate="print"/>
          <a:srcRect/>
          <a:stretch>
            <a:fillRect/>
          </a:stretch>
        </p:blipFill>
        <p:spPr bwMode="auto">
          <a:xfrm>
            <a:off x="4716016" y="1772816"/>
            <a:ext cx="4077386" cy="396815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33533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normAutofit/>
          </a:bodyPr>
          <a:lstStyle/>
          <a:p>
            <a:r>
              <a:rPr lang="es-AR" dirty="0"/>
              <a:t>Grados de libertad</a:t>
            </a:r>
            <a:endParaRPr lang="en-US" dirty="0"/>
          </a:p>
        </p:txBody>
      </p:sp>
      <p:sp>
        <p:nvSpPr>
          <p:cNvPr id="5" name="Content Placeholder 2"/>
          <p:cNvSpPr>
            <a:spLocks noGrp="1"/>
          </p:cNvSpPr>
          <p:nvPr>
            <p:ph idx="1"/>
          </p:nvPr>
        </p:nvSpPr>
        <p:spPr>
          <a:xfrm>
            <a:off x="429494" y="4005064"/>
            <a:ext cx="8503343" cy="2188840"/>
          </a:xfrm>
        </p:spPr>
        <p:txBody>
          <a:bodyPr>
            <a:normAutofit fontScale="70000" lnSpcReduction="20000"/>
          </a:bodyPr>
          <a:lstStyle/>
          <a:p>
            <a:endParaRPr lang="es-AR" dirty="0"/>
          </a:p>
          <a:p>
            <a:r>
              <a:rPr lang="es-ES" dirty="0"/>
              <a:t>7-1 = 6 días de libertad de “sombreros” respecto a la variación del sombrero que podía utilizar.</a:t>
            </a:r>
          </a:p>
          <a:p>
            <a:r>
              <a:rPr lang="es-ES" dirty="0"/>
              <a:t>Los grados de libertad se definen frecuentemente como el número de observaciones (piezas de información) en los datos que </a:t>
            </a:r>
            <a:r>
              <a:rPr lang="es-ES" dirty="0">
                <a:solidFill>
                  <a:srgbClr val="FF0000"/>
                </a:solidFill>
              </a:rPr>
              <a:t>pueden variar libremente</a:t>
            </a:r>
            <a:r>
              <a:rPr lang="es-ES" dirty="0"/>
              <a:t> al estimar parámetros estadísticos.</a:t>
            </a:r>
          </a:p>
          <a:p>
            <a:r>
              <a:rPr lang="es-ES" dirty="0" err="1"/>
              <a:t>Gl</a:t>
            </a:r>
            <a:r>
              <a:rPr lang="es-ES" dirty="0"/>
              <a:t> = n - 1</a:t>
            </a:r>
            <a:endParaRPr lang="en-US" dirty="0"/>
          </a:p>
        </p:txBody>
      </p:sp>
      <p:pic>
        <p:nvPicPr>
          <p:cNvPr id="3" name="Imagen 2">
            <a:extLst>
              <a:ext uri="{FF2B5EF4-FFF2-40B4-BE49-F238E27FC236}">
                <a16:creationId xmlns:a16="http://schemas.microsoft.com/office/drawing/2014/main" id="{8FFDB107-095C-41D7-977D-1B950B05E8A5}"/>
              </a:ext>
            </a:extLst>
          </p:cNvPr>
          <p:cNvPicPr>
            <a:picLocks noChangeAspect="1"/>
          </p:cNvPicPr>
          <p:nvPr/>
        </p:nvPicPr>
        <p:blipFill>
          <a:blip r:embed="rId2"/>
          <a:stretch>
            <a:fillRect/>
          </a:stretch>
        </p:blipFill>
        <p:spPr>
          <a:xfrm>
            <a:off x="363885" y="2360501"/>
            <a:ext cx="8568952" cy="1298636"/>
          </a:xfrm>
          <a:prstGeom prst="rect">
            <a:avLst/>
          </a:prstGeom>
        </p:spPr>
      </p:pic>
    </p:spTree>
    <p:extLst>
      <p:ext uri="{BB962C8B-B14F-4D97-AF65-F5344CB8AC3E}">
        <p14:creationId xmlns:p14="http://schemas.microsoft.com/office/powerpoint/2010/main" val="3282778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AR" dirty="0"/>
              <a:t>Ejemplo de Aplicación utilizando </a:t>
            </a:r>
            <a:r>
              <a:rPr lang="es-AR" dirty="0" err="1"/>
              <a:t>InfoStat</a:t>
            </a:r>
            <a:endParaRPr lang="en-US" dirty="0"/>
          </a:p>
        </p:txBody>
      </p:sp>
      <p:sp>
        <p:nvSpPr>
          <p:cNvPr id="5" name="Content Placeholder 2"/>
          <p:cNvSpPr>
            <a:spLocks noGrp="1"/>
          </p:cNvSpPr>
          <p:nvPr>
            <p:ph idx="1"/>
          </p:nvPr>
        </p:nvSpPr>
        <p:spPr>
          <a:xfrm>
            <a:off x="4788024" y="1600200"/>
            <a:ext cx="3898776" cy="4637112"/>
          </a:xfrm>
        </p:spPr>
        <p:txBody>
          <a:bodyPr>
            <a:normAutofit fontScale="25000" lnSpcReduction="20000"/>
          </a:bodyPr>
          <a:lstStyle/>
          <a:p>
            <a:pPr algn="just"/>
            <a:r>
              <a:rPr lang="es-AR" sz="8800" dirty="0"/>
              <a:t>En un estudio realizado por </a:t>
            </a:r>
            <a:r>
              <a:rPr lang="es-AR" sz="8800" dirty="0" err="1"/>
              <a:t>Rebuffo</a:t>
            </a:r>
            <a:r>
              <a:rPr lang="es-AR" sz="8800" dirty="0"/>
              <a:t>, </a:t>
            </a:r>
            <a:r>
              <a:rPr lang="es-AR" sz="8800" dirty="0" err="1"/>
              <a:t>Siravegna</a:t>
            </a:r>
            <a:r>
              <a:rPr lang="es-AR" sz="8800" dirty="0"/>
              <a:t> y Medrano (2012) se obtuvo un valor </a:t>
            </a:r>
            <a:r>
              <a:rPr lang="en-US" sz="8800" dirty="0"/>
              <a:t>χ²=40.93 (</a:t>
            </a:r>
            <a:r>
              <a:rPr lang="en-US" sz="8800" dirty="0" err="1"/>
              <a:t>gl</a:t>
            </a:r>
            <a:r>
              <a:rPr lang="en-US" sz="8800" dirty="0"/>
              <a:t>=3) al </a:t>
            </a:r>
            <a:r>
              <a:rPr lang="en-US" sz="8800" dirty="0" err="1"/>
              <a:t>evaluar</a:t>
            </a:r>
            <a:r>
              <a:rPr lang="en-US" sz="8800" dirty="0"/>
              <a:t> la </a:t>
            </a:r>
            <a:r>
              <a:rPr lang="en-US" sz="8800" dirty="0" err="1"/>
              <a:t>hipótesis</a:t>
            </a:r>
            <a:r>
              <a:rPr lang="en-US" sz="8800" dirty="0"/>
              <a:t> de </a:t>
            </a:r>
            <a:r>
              <a:rPr lang="en-US" sz="8800" dirty="0" err="1"/>
              <a:t>independencia</a:t>
            </a:r>
            <a:r>
              <a:rPr lang="en-US" sz="8800" dirty="0"/>
              <a:t> entre </a:t>
            </a:r>
            <a:r>
              <a:rPr lang="en-US" sz="8800" dirty="0" err="1"/>
              <a:t>las</a:t>
            </a:r>
            <a:r>
              <a:rPr lang="en-US" sz="8800" dirty="0"/>
              <a:t> variables TDA y </a:t>
            </a:r>
            <a:r>
              <a:rPr lang="en-US" sz="8800" dirty="0" err="1"/>
              <a:t>Depresión</a:t>
            </a:r>
            <a:r>
              <a:rPr lang="en-US" sz="8800" dirty="0"/>
              <a:t>. </a:t>
            </a:r>
          </a:p>
          <a:p>
            <a:pPr algn="just"/>
            <a:endParaRPr lang="en-US" sz="8800" dirty="0"/>
          </a:p>
          <a:p>
            <a:pPr algn="just"/>
            <a:r>
              <a:rPr lang="en-US" sz="8800" dirty="0"/>
              <a:t>Si son </a:t>
            </a:r>
            <a:r>
              <a:rPr lang="en-US" sz="8800" dirty="0" err="1"/>
              <a:t>independientes</a:t>
            </a:r>
            <a:r>
              <a:rPr lang="en-US" sz="8800" dirty="0"/>
              <a:t> </a:t>
            </a:r>
            <a:r>
              <a:rPr lang="en-US" sz="8800" i="1" dirty="0"/>
              <a:t>p</a:t>
            </a:r>
            <a:r>
              <a:rPr lang="en-US" sz="8800" dirty="0"/>
              <a:t>&gt;0,05; </a:t>
            </a:r>
            <a:r>
              <a:rPr lang="en-US" sz="8800" dirty="0" err="1"/>
              <a:t>si</a:t>
            </a:r>
            <a:r>
              <a:rPr lang="en-US" sz="8800" dirty="0"/>
              <a:t> no son </a:t>
            </a:r>
            <a:r>
              <a:rPr lang="en-US" sz="8800" dirty="0" err="1"/>
              <a:t>independientes</a:t>
            </a:r>
            <a:r>
              <a:rPr lang="en-US" sz="8800" dirty="0"/>
              <a:t> </a:t>
            </a:r>
            <a:r>
              <a:rPr lang="en-US" sz="8800" i="1" dirty="0"/>
              <a:t>p</a:t>
            </a:r>
            <a:r>
              <a:rPr lang="en-US" sz="8800" dirty="0"/>
              <a:t>&lt;0,05</a:t>
            </a:r>
          </a:p>
          <a:p>
            <a:pPr algn="just"/>
            <a:endParaRPr lang="es-AR" sz="8800" dirty="0"/>
          </a:p>
          <a:p>
            <a:pPr algn="just"/>
            <a:r>
              <a:rPr lang="es-AR" sz="8800" dirty="0"/>
              <a:t>Utilizando el programa </a:t>
            </a:r>
            <a:r>
              <a:rPr lang="es-AR" sz="8800" dirty="0" err="1"/>
              <a:t>InfoStat</a:t>
            </a:r>
            <a:r>
              <a:rPr lang="es-AR" sz="8800" dirty="0"/>
              <a:t> calcule la probabilidad de hallar valores de una variable de </a:t>
            </a:r>
            <a:r>
              <a:rPr lang="en-US" sz="8800" dirty="0"/>
              <a:t>χ² con </a:t>
            </a:r>
            <a:r>
              <a:rPr lang="en-US" sz="8800" dirty="0" err="1"/>
              <a:t>tres</a:t>
            </a:r>
            <a:r>
              <a:rPr lang="en-US" sz="8800" dirty="0"/>
              <a:t> </a:t>
            </a:r>
            <a:r>
              <a:rPr lang="en-US" sz="8800" dirty="0" err="1"/>
              <a:t>grados</a:t>
            </a:r>
            <a:r>
              <a:rPr lang="en-US" sz="8800" dirty="0"/>
              <a:t> de </a:t>
            </a:r>
            <a:r>
              <a:rPr lang="en-US" sz="8800" dirty="0" err="1"/>
              <a:t>libertad</a:t>
            </a:r>
            <a:r>
              <a:rPr lang="en-US" sz="8800" dirty="0"/>
              <a:t> </a:t>
            </a:r>
            <a:r>
              <a:rPr lang="en-US" sz="8800" dirty="0" err="1"/>
              <a:t>superiores</a:t>
            </a:r>
            <a:r>
              <a:rPr lang="en-US" sz="8800" dirty="0"/>
              <a:t> a 40.93</a:t>
            </a:r>
            <a:r>
              <a:rPr lang="en-US" sz="6200" dirty="0"/>
              <a:t>.</a:t>
            </a:r>
          </a:p>
        </p:txBody>
      </p:sp>
      <p:pic>
        <p:nvPicPr>
          <p:cNvPr id="6" name="Picture 2"/>
          <p:cNvPicPr>
            <a:picLocks noChangeAspect="1" noChangeArrowheads="1"/>
          </p:cNvPicPr>
          <p:nvPr/>
        </p:nvPicPr>
        <p:blipFill>
          <a:blip r:embed="rId2" cstate="print"/>
          <a:srcRect/>
          <a:stretch>
            <a:fillRect/>
          </a:stretch>
        </p:blipFill>
        <p:spPr bwMode="auto">
          <a:xfrm>
            <a:off x="144016" y="1556792"/>
            <a:ext cx="4572000" cy="26305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3" cstate="print"/>
          <a:srcRect/>
          <a:stretch>
            <a:fillRect/>
          </a:stretch>
        </p:blipFill>
        <p:spPr bwMode="auto">
          <a:xfrm>
            <a:off x="1619672" y="4437112"/>
            <a:ext cx="3019425" cy="2114550"/>
          </a:xfrm>
          <a:prstGeom prst="rect">
            <a:avLst/>
          </a:prstGeom>
          <a:noFill/>
          <a:ln w="9525">
            <a:noFill/>
            <a:miter lim="800000"/>
            <a:headEnd/>
            <a:tailEnd/>
          </a:ln>
        </p:spPr>
      </p:pic>
      <p:sp>
        <p:nvSpPr>
          <p:cNvPr id="8" name="Bent-Up Arrow 9"/>
          <p:cNvSpPr/>
          <p:nvPr/>
        </p:nvSpPr>
        <p:spPr>
          <a:xfrm rot="5400000">
            <a:off x="395536" y="4293096"/>
            <a:ext cx="1080120" cy="7920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7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AR" dirty="0"/>
              <a:t>Ejemplo de Aplicación utilizando </a:t>
            </a:r>
            <a:r>
              <a:rPr lang="es-AR" dirty="0" err="1"/>
              <a:t>InfoStat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5400600" cy="513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de flecha"/>
          <p:cNvCxnSpPr/>
          <p:nvPr/>
        </p:nvCxnSpPr>
        <p:spPr>
          <a:xfrm flipV="1">
            <a:off x="4355976" y="2132856"/>
            <a:ext cx="2016224" cy="29523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6372200" y="1916832"/>
            <a:ext cx="2448272" cy="400110"/>
          </a:xfrm>
          <a:prstGeom prst="rect">
            <a:avLst/>
          </a:prstGeom>
          <a:noFill/>
        </p:spPr>
        <p:txBody>
          <a:bodyPr wrap="square" rtlCol="0">
            <a:spAutoFit/>
          </a:bodyPr>
          <a:lstStyle/>
          <a:p>
            <a:r>
              <a:rPr lang="es-AR" sz="2000" b="1" dirty="0"/>
              <a:t>0,000000006766</a:t>
            </a:r>
          </a:p>
        </p:txBody>
      </p:sp>
      <p:sp>
        <p:nvSpPr>
          <p:cNvPr id="8" name="7 CuadroTexto"/>
          <p:cNvSpPr txBox="1"/>
          <p:nvPr/>
        </p:nvSpPr>
        <p:spPr>
          <a:xfrm>
            <a:off x="6012160" y="2407528"/>
            <a:ext cx="2736304" cy="2677656"/>
          </a:xfrm>
          <a:prstGeom prst="rect">
            <a:avLst/>
          </a:prstGeom>
          <a:noFill/>
        </p:spPr>
        <p:txBody>
          <a:bodyPr wrap="square" rtlCol="0">
            <a:spAutoFit/>
          </a:bodyPr>
          <a:lstStyle/>
          <a:p>
            <a:r>
              <a:rPr lang="es-AR" sz="2400" dirty="0"/>
              <a:t>La probabilidad de encontrar valores al azar de una variable </a:t>
            </a:r>
            <a:r>
              <a:rPr lang="en-US" sz="2400" dirty="0"/>
              <a:t>χ² con </a:t>
            </a:r>
            <a:r>
              <a:rPr lang="en-US" sz="2400" dirty="0" err="1"/>
              <a:t>tres</a:t>
            </a:r>
            <a:r>
              <a:rPr lang="en-US" sz="2400" dirty="0"/>
              <a:t> </a:t>
            </a:r>
            <a:r>
              <a:rPr lang="en-US" sz="2400" dirty="0" err="1"/>
              <a:t>grados</a:t>
            </a:r>
            <a:r>
              <a:rPr lang="en-US" sz="2400" dirty="0"/>
              <a:t> de </a:t>
            </a:r>
            <a:r>
              <a:rPr lang="en-US" sz="2400" dirty="0" err="1"/>
              <a:t>libertad</a:t>
            </a:r>
            <a:r>
              <a:rPr lang="en-US" sz="2400" dirty="0"/>
              <a:t> </a:t>
            </a:r>
            <a:r>
              <a:rPr lang="en-US" sz="2400" dirty="0" err="1"/>
              <a:t>superiores</a:t>
            </a:r>
            <a:r>
              <a:rPr lang="en-US" sz="2400" dirty="0"/>
              <a:t> a 40.93 </a:t>
            </a:r>
            <a:r>
              <a:rPr lang="en-US" sz="2400" dirty="0" err="1"/>
              <a:t>es</a:t>
            </a:r>
            <a:r>
              <a:rPr lang="en-US" sz="2400" dirty="0"/>
              <a:t> 0,00000000676</a:t>
            </a:r>
            <a:endParaRPr lang="es-AR" sz="2400" dirty="0"/>
          </a:p>
        </p:txBody>
      </p:sp>
    </p:spTree>
    <p:extLst>
      <p:ext uri="{BB962C8B-B14F-4D97-AF65-F5344CB8AC3E}">
        <p14:creationId xmlns:p14="http://schemas.microsoft.com/office/powerpoint/2010/main" val="292120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lstStyle/>
          <a:p>
            <a:r>
              <a:rPr lang="es-AR" dirty="0"/>
              <a:t>Distribución </a:t>
            </a:r>
            <a:r>
              <a:rPr lang="es-AR" i="1" dirty="0"/>
              <a:t>t</a:t>
            </a:r>
            <a:r>
              <a:rPr lang="es-AR" dirty="0"/>
              <a:t> de </a:t>
            </a:r>
            <a:r>
              <a:rPr lang="es-AR" dirty="0" err="1"/>
              <a:t>Student</a:t>
            </a:r>
            <a:endParaRPr lang="en-US" dirty="0"/>
          </a:p>
        </p:txBody>
      </p:sp>
      <p:sp>
        <p:nvSpPr>
          <p:cNvPr id="5" name="Content Placeholder 2"/>
          <p:cNvSpPr>
            <a:spLocks noGrp="1"/>
          </p:cNvSpPr>
          <p:nvPr>
            <p:ph idx="1"/>
          </p:nvPr>
        </p:nvSpPr>
        <p:spPr>
          <a:xfrm>
            <a:off x="107504" y="1600200"/>
            <a:ext cx="4464496" cy="5257800"/>
          </a:xfrm>
        </p:spPr>
        <p:txBody>
          <a:bodyPr>
            <a:normAutofit fontScale="55000" lnSpcReduction="20000"/>
          </a:bodyPr>
          <a:lstStyle/>
          <a:p>
            <a:endParaRPr lang="es-AR" dirty="0"/>
          </a:p>
          <a:p>
            <a:r>
              <a:rPr lang="es-AR" sz="4000" dirty="0"/>
              <a:t>Características de la distribución t</a:t>
            </a:r>
          </a:p>
          <a:p>
            <a:pPr lvl="1"/>
            <a:r>
              <a:rPr lang="es-AR" sz="3600" dirty="0"/>
              <a:t>Al igual que la normal es </a:t>
            </a:r>
            <a:r>
              <a:rPr lang="es-AR" sz="3600" dirty="0">
                <a:solidFill>
                  <a:srgbClr val="FF0000"/>
                </a:solidFill>
              </a:rPr>
              <a:t>simétrica</a:t>
            </a:r>
          </a:p>
          <a:p>
            <a:pPr lvl="1"/>
            <a:r>
              <a:rPr lang="es-AR" sz="3600" dirty="0"/>
              <a:t>Al igual que </a:t>
            </a:r>
            <a:r>
              <a:rPr lang="en-US" sz="3600" dirty="0"/>
              <a:t>χ² </a:t>
            </a:r>
            <a:r>
              <a:rPr lang="es-AR" sz="3600" dirty="0">
                <a:solidFill>
                  <a:srgbClr val="FF0000"/>
                </a:solidFill>
              </a:rPr>
              <a:t>depende</a:t>
            </a:r>
            <a:r>
              <a:rPr lang="es-AR" sz="3600" dirty="0"/>
              <a:t> de los </a:t>
            </a:r>
            <a:r>
              <a:rPr lang="es-AR" sz="3600" dirty="0">
                <a:solidFill>
                  <a:srgbClr val="FF0000"/>
                </a:solidFill>
              </a:rPr>
              <a:t>grados de libertad</a:t>
            </a:r>
            <a:r>
              <a:rPr lang="es-AR" sz="3600" dirty="0"/>
              <a:t>.</a:t>
            </a:r>
          </a:p>
          <a:p>
            <a:pPr lvl="1"/>
            <a:endParaRPr lang="es-AR" sz="4000" dirty="0"/>
          </a:p>
          <a:p>
            <a:r>
              <a:rPr lang="es-AR" sz="4000" dirty="0"/>
              <a:t>Campo de Aplicación: </a:t>
            </a:r>
          </a:p>
          <a:p>
            <a:pPr lvl="1"/>
            <a:r>
              <a:rPr lang="es-AR" sz="3600" dirty="0"/>
              <a:t>Se aplica en reemplazo de la normal cuando se trabaja con </a:t>
            </a:r>
            <a:r>
              <a:rPr lang="es-AR" sz="3600" dirty="0">
                <a:solidFill>
                  <a:srgbClr val="FF0000"/>
                </a:solidFill>
              </a:rPr>
              <a:t>muestras pequeñas</a:t>
            </a:r>
            <a:r>
              <a:rPr lang="es-AR" sz="3600" dirty="0"/>
              <a:t>. Es muy utilizada para la determinación de las diferencias entre dos medias </a:t>
            </a:r>
            <a:r>
              <a:rPr lang="es-AR" sz="3600" dirty="0" err="1"/>
              <a:t>muestrales</a:t>
            </a:r>
            <a:r>
              <a:rPr lang="es-AR" sz="3600" dirty="0"/>
              <a:t> y para la construcción del intervalo de confianza para la diferencia entre las medias de dos poblaciones cuando se desconoce la desviación estándar de la población.</a:t>
            </a:r>
          </a:p>
        </p:txBody>
      </p:sp>
      <p:pic>
        <p:nvPicPr>
          <p:cNvPr id="6" name="Picture 5" descr="File:Student densite best.JPG"/>
          <p:cNvPicPr>
            <a:picLocks noChangeAspect="1" noChangeArrowheads="1"/>
          </p:cNvPicPr>
          <p:nvPr/>
        </p:nvPicPr>
        <p:blipFill>
          <a:blip r:embed="rId2" cstate="print"/>
          <a:srcRect/>
          <a:stretch>
            <a:fillRect/>
          </a:stretch>
        </p:blipFill>
        <p:spPr bwMode="auto">
          <a:xfrm>
            <a:off x="4573095" y="2204864"/>
            <a:ext cx="4570905" cy="2822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8722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AR" dirty="0"/>
              <a:t>Ejemplo de Aplicación utilizando </a:t>
            </a:r>
            <a:r>
              <a:rPr lang="es-AR" dirty="0" err="1"/>
              <a:t>InfoStat</a:t>
            </a:r>
            <a:endParaRPr lang="en-US" dirty="0"/>
          </a:p>
        </p:txBody>
      </p:sp>
      <p:sp>
        <p:nvSpPr>
          <p:cNvPr id="5" name="Content Placeholder 2"/>
          <p:cNvSpPr>
            <a:spLocks noGrp="1"/>
          </p:cNvSpPr>
          <p:nvPr>
            <p:ph idx="1"/>
          </p:nvPr>
        </p:nvSpPr>
        <p:spPr>
          <a:xfrm>
            <a:off x="4921696" y="1600200"/>
            <a:ext cx="3898776" cy="4637112"/>
          </a:xfrm>
        </p:spPr>
        <p:txBody>
          <a:bodyPr>
            <a:normAutofit fontScale="25000" lnSpcReduction="20000"/>
          </a:bodyPr>
          <a:lstStyle/>
          <a:p>
            <a:pPr algn="just"/>
            <a:endParaRPr lang="es-AR" sz="8800" dirty="0"/>
          </a:p>
          <a:p>
            <a:pPr algn="just"/>
            <a:r>
              <a:rPr lang="es-AR" sz="8800" dirty="0"/>
              <a:t>En un estudio realizado por Trógolo y Medrano (2012) se obtuvo un valor t</a:t>
            </a:r>
            <a:r>
              <a:rPr lang="en-US" sz="8800" dirty="0"/>
              <a:t>=2.79 (</a:t>
            </a:r>
            <a:r>
              <a:rPr lang="en-US" sz="8800" dirty="0" err="1"/>
              <a:t>gl</a:t>
            </a:r>
            <a:r>
              <a:rPr lang="en-US" sz="8800" dirty="0"/>
              <a:t>=175) al </a:t>
            </a:r>
            <a:r>
              <a:rPr lang="en-US" sz="8800" dirty="0" err="1"/>
              <a:t>evaluar</a:t>
            </a:r>
            <a:r>
              <a:rPr lang="en-US" sz="8800" dirty="0"/>
              <a:t> </a:t>
            </a:r>
            <a:r>
              <a:rPr lang="en-US" sz="8800" dirty="0" err="1"/>
              <a:t>si</a:t>
            </a:r>
            <a:r>
              <a:rPr lang="en-US" sz="8800" dirty="0"/>
              <a:t> </a:t>
            </a:r>
            <a:r>
              <a:rPr lang="en-US" sz="8800" dirty="0" err="1"/>
              <a:t>diferían</a:t>
            </a:r>
            <a:r>
              <a:rPr lang="en-US" sz="8800" dirty="0"/>
              <a:t> los </a:t>
            </a:r>
            <a:r>
              <a:rPr lang="en-US" sz="8800" dirty="0" err="1"/>
              <a:t>niveles</a:t>
            </a:r>
            <a:r>
              <a:rPr lang="en-US" sz="8800" dirty="0"/>
              <a:t> de </a:t>
            </a:r>
            <a:r>
              <a:rPr lang="en-US" sz="8800" dirty="0" err="1"/>
              <a:t>satisfacción</a:t>
            </a:r>
            <a:r>
              <a:rPr lang="en-US" sz="8800" dirty="0"/>
              <a:t> </a:t>
            </a:r>
            <a:r>
              <a:rPr lang="en-US" sz="8800" dirty="0" err="1"/>
              <a:t>académica</a:t>
            </a:r>
            <a:r>
              <a:rPr lang="en-US" sz="8800" dirty="0"/>
              <a:t> entre </a:t>
            </a:r>
            <a:r>
              <a:rPr lang="en-US" sz="8800" dirty="0" err="1"/>
              <a:t>estudiantes</a:t>
            </a:r>
            <a:r>
              <a:rPr lang="en-US" sz="8800" dirty="0"/>
              <a:t> CON y SIN </a:t>
            </a:r>
            <a:r>
              <a:rPr lang="en-US" sz="8800" dirty="0" err="1"/>
              <a:t>dificultades</a:t>
            </a:r>
            <a:r>
              <a:rPr lang="en-US" sz="8800" dirty="0"/>
              <a:t> </a:t>
            </a:r>
            <a:r>
              <a:rPr lang="en-US" sz="8800" dirty="0" err="1"/>
              <a:t>para</a:t>
            </a:r>
            <a:r>
              <a:rPr lang="en-US" sz="8800" dirty="0"/>
              <a:t> regular </a:t>
            </a:r>
            <a:r>
              <a:rPr lang="en-US" sz="8800" dirty="0" err="1"/>
              <a:t>sus</a:t>
            </a:r>
            <a:r>
              <a:rPr lang="en-US" sz="8800" dirty="0"/>
              <a:t> </a:t>
            </a:r>
            <a:r>
              <a:rPr lang="en-US" sz="8800" dirty="0" err="1"/>
              <a:t>emociones</a:t>
            </a:r>
            <a:r>
              <a:rPr lang="en-US" sz="8800" dirty="0"/>
              <a:t>. </a:t>
            </a:r>
          </a:p>
          <a:p>
            <a:pPr algn="just"/>
            <a:endParaRPr lang="en-US" sz="8800" dirty="0"/>
          </a:p>
          <a:p>
            <a:pPr algn="just"/>
            <a:r>
              <a:rPr lang="es-AR" sz="8800" dirty="0"/>
              <a:t>Utilizando el programa </a:t>
            </a:r>
            <a:r>
              <a:rPr lang="es-AR" sz="8800" dirty="0" err="1"/>
              <a:t>InfoStat</a:t>
            </a:r>
            <a:r>
              <a:rPr lang="es-AR" sz="8800" dirty="0"/>
              <a:t> calcule la probabilidad de hallar valores de una variable de </a:t>
            </a:r>
            <a:r>
              <a:rPr lang="en-US" sz="8800" dirty="0"/>
              <a:t>t con 175 </a:t>
            </a:r>
            <a:r>
              <a:rPr lang="en-US" sz="8800" dirty="0" err="1"/>
              <a:t>grados</a:t>
            </a:r>
            <a:r>
              <a:rPr lang="en-US" sz="8800" dirty="0"/>
              <a:t> de </a:t>
            </a:r>
            <a:r>
              <a:rPr lang="en-US" sz="8800" dirty="0" err="1"/>
              <a:t>libertad</a:t>
            </a:r>
            <a:r>
              <a:rPr lang="en-US" sz="8800" dirty="0"/>
              <a:t> </a:t>
            </a:r>
            <a:r>
              <a:rPr lang="en-US" sz="8800" dirty="0" err="1"/>
              <a:t>superiores</a:t>
            </a:r>
            <a:r>
              <a:rPr lang="en-US" sz="8800" dirty="0"/>
              <a:t> a 2.93</a:t>
            </a:r>
            <a:r>
              <a:rPr lang="en-US" sz="6200" dirty="0"/>
              <a:t>.</a:t>
            </a:r>
          </a:p>
        </p:txBody>
      </p:sp>
      <p:sp>
        <p:nvSpPr>
          <p:cNvPr id="6" name="Bent-Up Arrow 9"/>
          <p:cNvSpPr/>
          <p:nvPr/>
        </p:nvSpPr>
        <p:spPr>
          <a:xfrm rot="5400000">
            <a:off x="395536" y="4725144"/>
            <a:ext cx="1080120" cy="7920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p:nvPicPr>
        <p:blipFill>
          <a:blip r:embed="rId2" cstate="print"/>
          <a:srcRect/>
          <a:stretch>
            <a:fillRect/>
          </a:stretch>
        </p:blipFill>
        <p:spPr bwMode="auto">
          <a:xfrm>
            <a:off x="107504" y="1556792"/>
            <a:ext cx="4763931" cy="2972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3"/>
          <p:cNvPicPr>
            <a:picLocks noChangeAspect="1" noChangeArrowheads="1"/>
          </p:cNvPicPr>
          <p:nvPr/>
        </p:nvPicPr>
        <p:blipFill>
          <a:blip r:embed="rId3" cstate="print"/>
          <a:srcRect/>
          <a:stretch>
            <a:fillRect/>
          </a:stretch>
        </p:blipFill>
        <p:spPr bwMode="auto">
          <a:xfrm>
            <a:off x="1417900" y="4941168"/>
            <a:ext cx="3324831" cy="1008112"/>
          </a:xfrm>
          <a:prstGeom prst="rect">
            <a:avLst/>
          </a:prstGeom>
          <a:noFill/>
          <a:ln w="9525">
            <a:noFill/>
            <a:miter lim="800000"/>
            <a:headEnd/>
            <a:tailEnd/>
          </a:ln>
        </p:spPr>
      </p:pic>
    </p:spTree>
    <p:extLst>
      <p:ext uri="{BB962C8B-B14F-4D97-AF65-F5344CB8AC3E}">
        <p14:creationId xmlns:p14="http://schemas.microsoft.com/office/powerpoint/2010/main" val="20246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s-AR" dirty="0">
                <a:solidFill>
                  <a:schemeClr val="lt1"/>
                </a:solidFill>
                <a:latin typeface="+mn-lt"/>
                <a:ea typeface="+mn-ea"/>
                <a:cs typeface="+mn-cs"/>
              </a:rPr>
              <a:t>Estadística inferencial</a:t>
            </a:r>
          </a:p>
        </p:txBody>
      </p:sp>
      <p:sp>
        <p:nvSpPr>
          <p:cNvPr id="3" name="2 Marcador de contenido"/>
          <p:cNvSpPr>
            <a:spLocks noGrp="1"/>
          </p:cNvSpPr>
          <p:nvPr>
            <p:ph idx="1"/>
          </p:nvPr>
        </p:nvSpPr>
        <p:spPr>
          <a:xfrm>
            <a:off x="457200" y="1600200"/>
            <a:ext cx="5410944" cy="4525963"/>
          </a:xfrm>
        </p:spPr>
        <p:txBody>
          <a:bodyPr/>
          <a:lstStyle/>
          <a:p>
            <a:pPr marL="0" indent="0">
              <a:buNone/>
            </a:pPr>
            <a:r>
              <a:rPr lang="es-AR" dirty="0"/>
              <a:t>Hasta ahora hemos visto como analizar datos que hemos recabado y con los que hemos armado una base de datos, pero ¿cómo hacemos para extrapolar o inferir de esos datos para el resto de la población?</a:t>
            </a: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27065">
            <a:off x="5602753" y="2468515"/>
            <a:ext cx="2897232" cy="3125255"/>
          </a:xfrm>
          <a:prstGeom prst="rect">
            <a:avLst/>
          </a:prstGeom>
        </p:spPr>
      </p:pic>
    </p:spTree>
    <p:extLst>
      <p:ext uri="{BB962C8B-B14F-4D97-AF65-F5344CB8AC3E}">
        <p14:creationId xmlns:p14="http://schemas.microsoft.com/office/powerpoint/2010/main" val="287360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AR" dirty="0"/>
              <a:t>Ejemplo de Aplicación utilizando </a:t>
            </a:r>
            <a:r>
              <a:rPr lang="es-AR" dirty="0" err="1"/>
              <a:t>InfoStat</a:t>
            </a:r>
            <a:endParaRPr lang="en-US" dirty="0"/>
          </a:p>
        </p:txBody>
      </p:sp>
      <p:sp>
        <p:nvSpPr>
          <p:cNvPr id="5" name="4 CuadroTexto"/>
          <p:cNvSpPr txBox="1"/>
          <p:nvPr/>
        </p:nvSpPr>
        <p:spPr>
          <a:xfrm>
            <a:off x="473993" y="1988840"/>
            <a:ext cx="3168352" cy="3785652"/>
          </a:xfrm>
          <a:prstGeom prst="rect">
            <a:avLst/>
          </a:prstGeom>
          <a:noFill/>
        </p:spPr>
        <p:txBody>
          <a:bodyPr wrap="square" rtlCol="0">
            <a:spAutoFit/>
          </a:bodyPr>
          <a:lstStyle/>
          <a:p>
            <a:pPr marL="342900" indent="-342900" algn="just">
              <a:buFont typeface="Wingdings" panose="05000000000000000000" pitchFamily="2" charset="2"/>
              <a:buChar char="§"/>
            </a:pPr>
            <a:r>
              <a:rPr lang="es-AR" sz="2400" dirty="0"/>
              <a:t>Si los niveles de satisfacción </a:t>
            </a:r>
            <a:r>
              <a:rPr lang="es-AR" sz="2400" dirty="0">
                <a:solidFill>
                  <a:srgbClr val="FF0000"/>
                </a:solidFill>
              </a:rPr>
              <a:t>no</a:t>
            </a:r>
            <a:r>
              <a:rPr lang="es-AR" sz="2400" dirty="0"/>
              <a:t> difieren entre los grupos comparados </a:t>
            </a:r>
            <a:r>
              <a:rPr lang="es-AR" sz="2400" i="1" dirty="0">
                <a:solidFill>
                  <a:srgbClr val="FF0000"/>
                </a:solidFill>
              </a:rPr>
              <a:t>p&gt;0,05</a:t>
            </a:r>
            <a:r>
              <a:rPr lang="es-AR" sz="2400" i="1" dirty="0"/>
              <a:t>. </a:t>
            </a:r>
          </a:p>
          <a:p>
            <a:pPr marL="342900" indent="-342900" algn="just">
              <a:buFont typeface="Wingdings" panose="05000000000000000000" pitchFamily="2" charset="2"/>
              <a:buChar char="§"/>
            </a:pPr>
            <a:r>
              <a:rPr lang="es-AR" sz="2400" dirty="0"/>
              <a:t>Si los niveles de satisfacción efectivamente difieren entre los grupos la </a:t>
            </a:r>
            <a:r>
              <a:rPr lang="es-AR" sz="2400" i="1" dirty="0">
                <a:solidFill>
                  <a:srgbClr val="FF0000"/>
                </a:solidFill>
              </a:rPr>
              <a:t>p</a:t>
            </a:r>
            <a:r>
              <a:rPr lang="es-AR" sz="2400" dirty="0">
                <a:solidFill>
                  <a:srgbClr val="FF0000"/>
                </a:solidFill>
              </a:rPr>
              <a:t>&lt;0,05</a:t>
            </a:r>
            <a:r>
              <a:rPr lang="es-AR" sz="2400" dirty="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772816"/>
            <a:ext cx="4608512" cy="4833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Elipse"/>
          <p:cNvSpPr/>
          <p:nvPr/>
        </p:nvSpPr>
        <p:spPr>
          <a:xfrm>
            <a:off x="6084168" y="5013176"/>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27187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260648"/>
            <a:ext cx="8229600" cy="11430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AR"/>
              <a:t>Modelos Probabilístico y Comportamiento Humano</a:t>
            </a:r>
            <a:endParaRPr lang="en-US" dirty="0"/>
          </a:p>
        </p:txBody>
      </p:sp>
      <p:sp>
        <p:nvSpPr>
          <p:cNvPr id="5" name="Content Placeholder 2"/>
          <p:cNvSpPr>
            <a:spLocks noGrp="1"/>
          </p:cNvSpPr>
          <p:nvPr>
            <p:ph idx="1"/>
          </p:nvPr>
        </p:nvSpPr>
        <p:spPr>
          <a:xfrm>
            <a:off x="457200" y="1600200"/>
            <a:ext cx="4474840" cy="4525963"/>
          </a:xfrm>
        </p:spPr>
        <p:txBody>
          <a:bodyPr>
            <a:normAutofit fontScale="55000" lnSpcReduction="20000"/>
          </a:bodyPr>
          <a:lstStyle/>
          <a:p>
            <a:r>
              <a:rPr lang="es-AR" dirty="0"/>
              <a:t>El comportamiento humano es un fenómeno probabilístico. </a:t>
            </a:r>
          </a:p>
          <a:p>
            <a:endParaRPr lang="es-AR" dirty="0"/>
          </a:p>
          <a:p>
            <a:r>
              <a:rPr lang="es-AR" dirty="0"/>
              <a:t>Cuando un mismo fenómeno repetido en situaciones semejantes oscila en su manifestaciones de manera repetida  decimos que se trata de un fenómeno aleatorio. </a:t>
            </a:r>
          </a:p>
          <a:p>
            <a:endParaRPr lang="es-AR" dirty="0"/>
          </a:p>
          <a:p>
            <a:r>
              <a:rPr lang="es-AR" dirty="0"/>
              <a:t>Si bien una predicción exacta de la conducta de una persona es imposible, no por ello debe asumirse que el comportamiento humano es errático e imprevisible. Por el contrario existe suficiente regularidad como para suponer la existencia de un modelo probabilístico tal que con un aceptable margen de error, se logre prever las frecuencias relativas de distintos resultados o manifestaciones. </a:t>
            </a:r>
          </a:p>
          <a:p>
            <a:endParaRPr lang="en-US" dirty="0"/>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1628800"/>
            <a:ext cx="3549080" cy="1987485"/>
          </a:xfrm>
          <a:prstGeom prst="rect">
            <a:avLst/>
          </a:prstGeom>
        </p:spPr>
      </p:pic>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516" y="3933056"/>
            <a:ext cx="3524627" cy="2188979"/>
          </a:xfrm>
          <a:prstGeom prst="rect">
            <a:avLst/>
          </a:prstGeom>
        </p:spPr>
      </p:pic>
    </p:spTree>
    <p:extLst>
      <p:ext uri="{BB962C8B-B14F-4D97-AF65-F5344CB8AC3E}">
        <p14:creationId xmlns:p14="http://schemas.microsoft.com/office/powerpoint/2010/main" val="336154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260648"/>
            <a:ext cx="8229600" cy="11430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AR"/>
              <a:t>Concepto de Modelización</a:t>
            </a:r>
            <a:endParaRPr lang="en-US" dirty="0"/>
          </a:p>
        </p:txBody>
      </p:sp>
      <p:sp>
        <p:nvSpPr>
          <p:cNvPr id="5" name="Content Placeholder 2"/>
          <p:cNvSpPr>
            <a:spLocks noGrp="1"/>
          </p:cNvSpPr>
          <p:nvPr>
            <p:ph idx="1"/>
          </p:nvPr>
        </p:nvSpPr>
        <p:spPr>
          <a:xfrm>
            <a:off x="457200" y="1600200"/>
            <a:ext cx="8229600" cy="4525963"/>
          </a:xfrm>
        </p:spPr>
        <p:txBody>
          <a:bodyPr>
            <a:normAutofit fontScale="70000" lnSpcReduction="20000"/>
          </a:bodyPr>
          <a:lstStyle/>
          <a:p>
            <a:endParaRPr lang="es-AR" dirty="0"/>
          </a:p>
          <a:p>
            <a:r>
              <a:rPr lang="es-AR" dirty="0"/>
              <a:t>El concepto de Modelo refiere a una representación simplificada pero útil de los atributos esenciales de un objeto o situación. Es una representación simbólica del comportamiento probable de un atributo conductual observado en condiciones especificadas. </a:t>
            </a:r>
          </a:p>
          <a:p>
            <a:endParaRPr lang="es-AR" dirty="0"/>
          </a:p>
          <a:p>
            <a:r>
              <a:rPr lang="es-AR" dirty="0"/>
              <a:t>Los modelos de probabilidad constituyen una anticipación de lo que se espera que suceda</a:t>
            </a:r>
          </a:p>
          <a:p>
            <a:endParaRPr lang="es-AR" dirty="0"/>
          </a:p>
          <a:p>
            <a:pPr algn="just"/>
            <a:r>
              <a:rPr lang="es-AR" dirty="0"/>
              <a:t>La riqueza y complejidad de la realidad no se menoscaba porque utilicemos modelos, pero si cuando se confunde el modelo con la realidad, dado que un modelo puede ser más o menos adecuado e incluso puede que no se sostenga a la realidad.</a:t>
            </a:r>
            <a:endParaRPr lang="en-US" dirty="0"/>
          </a:p>
        </p:txBody>
      </p:sp>
    </p:spTree>
    <p:extLst>
      <p:ext uri="{BB962C8B-B14F-4D97-AF65-F5344CB8AC3E}">
        <p14:creationId xmlns:p14="http://schemas.microsoft.com/office/powerpoint/2010/main" val="243539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lstStyle/>
          <a:p>
            <a:r>
              <a:rPr lang="es-AR" dirty="0"/>
              <a:t>Distribución Uniforme</a:t>
            </a:r>
            <a:endParaRPr lang="en-US" dirty="0"/>
          </a:p>
        </p:txBody>
      </p:sp>
      <p:sp>
        <p:nvSpPr>
          <p:cNvPr id="5" name="Content Placeholder 2"/>
          <p:cNvSpPr>
            <a:spLocks noGrp="1"/>
          </p:cNvSpPr>
          <p:nvPr>
            <p:ph idx="1"/>
          </p:nvPr>
        </p:nvSpPr>
        <p:spPr>
          <a:xfrm>
            <a:off x="457200" y="1600200"/>
            <a:ext cx="4114800" cy="4781127"/>
          </a:xfrm>
        </p:spPr>
        <p:txBody>
          <a:bodyPr>
            <a:noAutofit/>
          </a:bodyPr>
          <a:lstStyle/>
          <a:p>
            <a:pPr algn="just"/>
            <a:r>
              <a:rPr lang="es-AR" sz="2000" dirty="0"/>
              <a:t>Supongamos una situación en la cual todos los posibles resultados son igualmente probables. Esta situación podría representarse gráficamente. (ej. dados, lanzamiento de una moneda)</a:t>
            </a:r>
          </a:p>
          <a:p>
            <a:pPr algn="just"/>
            <a:endParaRPr lang="es-AR" sz="2000" dirty="0"/>
          </a:p>
          <a:p>
            <a:pPr algn="just"/>
            <a:r>
              <a:rPr lang="es-AR" sz="2000" dirty="0"/>
              <a:t>Esta distribución se </a:t>
            </a:r>
            <a:r>
              <a:rPr lang="es-AR" sz="2000" dirty="0">
                <a:solidFill>
                  <a:srgbClr val="FF0000"/>
                </a:solidFill>
              </a:rPr>
              <a:t>denomina uniforme</a:t>
            </a:r>
            <a:r>
              <a:rPr lang="es-AR" sz="2000" dirty="0"/>
              <a:t> </a:t>
            </a:r>
          </a:p>
          <a:p>
            <a:pPr algn="just"/>
            <a:endParaRPr lang="es-AR" sz="2000" dirty="0"/>
          </a:p>
          <a:p>
            <a:pPr algn="just"/>
            <a:r>
              <a:rPr lang="es-AR" sz="2000" dirty="0"/>
              <a:t>Además de este modelo uniforme existen </a:t>
            </a:r>
            <a:r>
              <a:rPr lang="es-AR" sz="2000" dirty="0">
                <a:solidFill>
                  <a:srgbClr val="FF0000"/>
                </a:solidFill>
              </a:rPr>
              <a:t>otros modelos</a:t>
            </a:r>
            <a:r>
              <a:rPr lang="es-AR" sz="2000" dirty="0"/>
              <a:t> de probabilidad que permiten asignar probabilidades a priori a diferentes fenómenos.</a:t>
            </a:r>
            <a:endParaRPr lang="en-US" sz="2000" dirty="0"/>
          </a:p>
        </p:txBody>
      </p:sp>
      <p:graphicFrame>
        <p:nvGraphicFramePr>
          <p:cNvPr id="7" name="2 Gráfico"/>
          <p:cNvGraphicFramePr>
            <a:graphicFrameLocks/>
          </p:cNvGraphicFramePr>
          <p:nvPr>
            <p:extLst>
              <p:ext uri="{D42A27DB-BD31-4B8C-83A1-F6EECF244321}">
                <p14:modId xmlns:p14="http://schemas.microsoft.com/office/powerpoint/2010/main" val="781015887"/>
              </p:ext>
            </p:extLst>
          </p:nvPr>
        </p:nvGraphicFramePr>
        <p:xfrm>
          <a:off x="4644008" y="1556792"/>
          <a:ext cx="3990975" cy="24622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3 Gráfico"/>
          <p:cNvGraphicFramePr>
            <a:graphicFrameLocks/>
          </p:cNvGraphicFramePr>
          <p:nvPr>
            <p:extLst>
              <p:ext uri="{D42A27DB-BD31-4B8C-83A1-F6EECF244321}">
                <p14:modId xmlns:p14="http://schemas.microsoft.com/office/powerpoint/2010/main" val="3904421728"/>
              </p:ext>
            </p:extLst>
          </p:nvPr>
        </p:nvGraphicFramePr>
        <p:xfrm>
          <a:off x="4860032" y="4149080"/>
          <a:ext cx="3672408" cy="20882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447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lstStyle/>
          <a:p>
            <a:r>
              <a:rPr lang="es-AR" dirty="0"/>
              <a:t>Distribución Normal</a:t>
            </a:r>
            <a:endParaRPr lang="en-US" dirty="0"/>
          </a:p>
        </p:txBody>
      </p:sp>
      <p:sp>
        <p:nvSpPr>
          <p:cNvPr id="5" name="Content Placeholder 2"/>
          <p:cNvSpPr>
            <a:spLocks noGrp="1"/>
          </p:cNvSpPr>
          <p:nvPr>
            <p:ph idx="1"/>
          </p:nvPr>
        </p:nvSpPr>
        <p:spPr>
          <a:xfrm>
            <a:off x="457200" y="1600200"/>
            <a:ext cx="4114800" cy="4525963"/>
          </a:xfrm>
        </p:spPr>
        <p:txBody>
          <a:bodyPr>
            <a:normAutofit fontScale="62500" lnSpcReduction="20000"/>
          </a:bodyPr>
          <a:lstStyle/>
          <a:p>
            <a:r>
              <a:rPr lang="es-AR" dirty="0"/>
              <a:t>La mayoría de los fenómenos naturales o sociales no tienen una distribución uniforme, ya que no es igualmente probable que resulta cualquiera de los resultados.</a:t>
            </a:r>
          </a:p>
          <a:p>
            <a:endParaRPr lang="es-AR" dirty="0"/>
          </a:p>
          <a:p>
            <a:r>
              <a:rPr lang="es-AR" dirty="0"/>
              <a:t>Suele observarse en medidas psicológicas que la se hallan con mayor frecuencia valores cercanos al promedio y menos casos por encima o debajo del mismo. </a:t>
            </a:r>
          </a:p>
          <a:p>
            <a:endParaRPr lang="es-AR" dirty="0"/>
          </a:p>
          <a:p>
            <a:r>
              <a:rPr lang="es-AR" dirty="0"/>
              <a:t>Existe un modelo probabilístico que se ajusta bien a este tipo de fenómeno, se denomina Distribución Normal.</a:t>
            </a:r>
            <a:endParaRPr lang="en-US" dirty="0"/>
          </a:p>
        </p:txBody>
      </p:sp>
      <p:pic>
        <p:nvPicPr>
          <p:cNvPr id="6" name="Picture 10" descr="distribución normal de einsten"/>
          <p:cNvPicPr>
            <a:picLocks noChangeAspect="1" noChangeArrowheads="1"/>
          </p:cNvPicPr>
          <p:nvPr/>
        </p:nvPicPr>
        <p:blipFill>
          <a:blip r:embed="rId2" cstate="print"/>
          <a:srcRect/>
          <a:stretch>
            <a:fillRect/>
          </a:stretch>
        </p:blipFill>
        <p:spPr bwMode="auto">
          <a:xfrm>
            <a:off x="4788024" y="2132856"/>
            <a:ext cx="4073004" cy="26642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8349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5536" y="1443170"/>
            <a:ext cx="8579296" cy="2620888"/>
          </a:xfrm>
        </p:spPr>
        <p:txBody>
          <a:bodyPr>
            <a:normAutofit fontScale="62500" lnSpcReduction="20000"/>
          </a:bodyPr>
          <a:lstStyle/>
          <a:p>
            <a:endParaRPr lang="es-AR" dirty="0"/>
          </a:p>
          <a:p>
            <a:r>
              <a:rPr lang="es-AR" dirty="0"/>
              <a:t>Esta distribución se caracteriza por ser </a:t>
            </a:r>
            <a:r>
              <a:rPr lang="es-AR" dirty="0" err="1"/>
              <a:t>unimodal</a:t>
            </a:r>
            <a:r>
              <a:rPr lang="es-AR" dirty="0"/>
              <a:t> y simétrica</a:t>
            </a:r>
          </a:p>
          <a:p>
            <a:endParaRPr lang="es-AR" dirty="0"/>
          </a:p>
          <a:p>
            <a:r>
              <a:rPr lang="es-AR" dirty="0"/>
              <a:t>Debido a que la curva normal es estándar existe un porcentaje conocido de valores por debajo y por encima de cualquier punto en particular.</a:t>
            </a:r>
          </a:p>
          <a:p>
            <a:endParaRPr lang="es-AR" dirty="0"/>
          </a:p>
          <a:p>
            <a:r>
              <a:rPr lang="es-AR" dirty="0"/>
              <a:t>Si la variable en estudio es adecuadamente </a:t>
            </a:r>
            <a:r>
              <a:rPr lang="es-AR" dirty="0" err="1"/>
              <a:t>modelizada</a:t>
            </a:r>
            <a:r>
              <a:rPr lang="es-AR" dirty="0"/>
              <a:t> por una distribución normal, entonces podemos conocer la probabilidad de hallar casos. </a:t>
            </a:r>
            <a:endParaRPr lang="en-US" dirty="0"/>
          </a:p>
        </p:txBody>
      </p:sp>
      <p:sp>
        <p:nvSpPr>
          <p:cNvPr id="5"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lstStyle/>
          <a:p>
            <a:r>
              <a:rPr lang="es-AR" dirty="0"/>
              <a:t>Distribución Normal</a:t>
            </a:r>
            <a:endParaRPr lang="en-US" dirty="0"/>
          </a:p>
        </p:txBody>
      </p:sp>
      <p:pic>
        <p:nvPicPr>
          <p:cNvPr id="6" name="Picture 6" descr="http://t3.gstatic.com/images?q=tbn:ANd9GcQpsSuHW_Cq2DRcgD3cVDY1XKDz7odBbFEJVmWf_3LTo8js3iDAeg&amp;t=1"/>
          <p:cNvPicPr>
            <a:picLocks noChangeAspect="1" noChangeArrowheads="1"/>
          </p:cNvPicPr>
          <p:nvPr/>
        </p:nvPicPr>
        <p:blipFill>
          <a:blip r:embed="rId2" cstate="print"/>
          <a:srcRect/>
          <a:stretch>
            <a:fillRect/>
          </a:stretch>
        </p:blipFill>
        <p:spPr bwMode="auto">
          <a:xfrm>
            <a:off x="755576" y="3933056"/>
            <a:ext cx="7776864" cy="25562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418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lstStyle/>
              <a:p>
                <a:r>
                  <a:rPr lang="es-AR" dirty="0"/>
                  <a:t>Puntaje Z</a:t>
                </a:r>
                <a14:m>
                  <m:oMath xmlns:m="http://schemas.openxmlformats.org/officeDocument/2006/math">
                    <m:r>
                      <a:rPr lang="es-AR" b="0" i="0" smtClean="0">
                        <a:latin typeface="Cambria Math"/>
                      </a:rPr>
                      <m:t>. </m:t>
                    </m:r>
                    <m:r>
                      <a:rPr lang="es-ES" i="1">
                        <a:latin typeface="Cambria Math" panose="02040503050406030204" pitchFamily="18" charset="0"/>
                      </a:rPr>
                      <m:t>𝑧</m:t>
                    </m:r>
                    <m:r>
                      <a:rPr lang="es-ES" i="1">
                        <a:latin typeface="Cambria Math" panose="02040503050406030204" pitchFamily="18" charset="0"/>
                      </a:rPr>
                      <m:t>=</m:t>
                    </m:r>
                    <m:f>
                      <m:fPr>
                        <m:ctrlPr>
                          <a:rPr lang="es-AR" i="1">
                            <a:latin typeface="Cambria Math" panose="02040503050406030204" pitchFamily="18" charset="0"/>
                          </a:rPr>
                        </m:ctrlPr>
                      </m:fPr>
                      <m:num>
                        <m:r>
                          <a:rPr lang="es-ES" i="1">
                            <a:latin typeface="Cambria Math" panose="02040503050406030204" pitchFamily="18" charset="0"/>
                          </a:rPr>
                          <m:t>𝑥</m:t>
                        </m:r>
                        <m:r>
                          <a:rPr lang="es-ES" i="1">
                            <a:latin typeface="Cambria Math" panose="02040503050406030204" pitchFamily="18" charset="0"/>
                          </a:rPr>
                          <m:t>−</m:t>
                        </m:r>
                        <m:acc>
                          <m:accPr>
                            <m:chr m:val="̅"/>
                            <m:ctrlPr>
                              <a:rPr lang="es-AR" i="1">
                                <a:latin typeface="Cambria Math" panose="02040503050406030204" pitchFamily="18" charset="0"/>
                              </a:rPr>
                            </m:ctrlPr>
                          </m:accPr>
                          <m:e>
                            <m:r>
                              <a:rPr lang="es-ES" i="1">
                                <a:latin typeface="Cambria Math" panose="02040503050406030204" pitchFamily="18" charset="0"/>
                              </a:rPr>
                              <m:t>𝑥</m:t>
                            </m:r>
                          </m:e>
                        </m:acc>
                      </m:num>
                      <m:den>
                        <m:r>
                          <a:rPr lang="es-ES" i="1">
                            <a:latin typeface="Cambria Math" panose="02040503050406030204" pitchFamily="18" charset="0"/>
                          </a:rPr>
                          <m:t>𝑠</m:t>
                        </m:r>
                      </m:den>
                    </m:f>
                  </m:oMath>
                </a14:m>
                <a:endParaRPr lang="en-US" dirty="0"/>
              </a:p>
            </p:txBody>
          </p:sp>
        </mc:Choice>
        <mc:Fallback xmlns="">
          <p:sp>
            <p:nvSpPr>
              <p:cNvPr id="4" name="Title 1"/>
              <p:cNvSpPr>
                <a:spLocks noGrp="1" noRot="1" noChangeAspect="1" noMove="1" noResize="1" noEditPoints="1" noAdjustHandles="1" noChangeArrowheads="1" noChangeShapeType="1" noTextEdit="1"/>
              </p:cNvSpPr>
              <p:nvPr>
                <p:ph type="title"/>
              </p:nvPr>
            </p:nvSpPr>
            <p:spPr>
              <a:xfrm>
                <a:off x="457200" y="274638"/>
                <a:ext cx="8229600" cy="1143000"/>
              </a:xfrm>
              <a:blipFill rotWithShape="1">
                <a:blip r:embed="rId2"/>
                <a:stretch>
                  <a:fillRect/>
                </a:stretch>
              </a:blipFill>
            </p:spPr>
            <p:txBody>
              <a:bodyPr/>
              <a:lstStyle/>
              <a:p>
                <a:r>
                  <a:rPr lang="es-AR">
                    <a:noFill/>
                  </a:rPr>
                  <a:t> </a:t>
                </a:r>
              </a:p>
            </p:txBody>
          </p:sp>
        </mc:Fallback>
      </mc:AlternateContent>
      <p:graphicFrame>
        <p:nvGraphicFramePr>
          <p:cNvPr id="5" name="4 Tabla"/>
          <p:cNvGraphicFramePr>
            <a:graphicFrameLocks noGrp="1"/>
          </p:cNvGraphicFramePr>
          <p:nvPr>
            <p:extLst>
              <p:ext uri="{D42A27DB-BD31-4B8C-83A1-F6EECF244321}">
                <p14:modId xmlns:p14="http://schemas.microsoft.com/office/powerpoint/2010/main" val="678302884"/>
              </p:ext>
            </p:extLst>
          </p:nvPr>
        </p:nvGraphicFramePr>
        <p:xfrm>
          <a:off x="323528" y="1628800"/>
          <a:ext cx="8640960" cy="5184576"/>
        </p:xfrm>
        <a:graphic>
          <a:graphicData uri="http://schemas.openxmlformats.org/drawingml/2006/table">
            <a:tbl>
              <a:tblPr>
                <a:tableStyleId>{5C22544A-7EE6-4342-B048-85BDC9FD1C3A}</a:tableStyleId>
              </a:tblPr>
              <a:tblGrid>
                <a:gridCol w="1020622">
                  <a:extLst>
                    <a:ext uri="{9D8B030D-6E8A-4147-A177-3AD203B41FA5}">
                      <a16:colId xmlns:a16="http://schemas.microsoft.com/office/drawing/2014/main" val="20000"/>
                    </a:ext>
                  </a:extLst>
                </a:gridCol>
                <a:gridCol w="1668265">
                  <a:extLst>
                    <a:ext uri="{9D8B030D-6E8A-4147-A177-3AD203B41FA5}">
                      <a16:colId xmlns:a16="http://schemas.microsoft.com/office/drawing/2014/main" val="20001"/>
                    </a:ext>
                  </a:extLst>
                </a:gridCol>
                <a:gridCol w="1579313">
                  <a:extLst>
                    <a:ext uri="{9D8B030D-6E8A-4147-A177-3AD203B41FA5}">
                      <a16:colId xmlns:a16="http://schemas.microsoft.com/office/drawing/2014/main" val="20002"/>
                    </a:ext>
                  </a:extLst>
                </a:gridCol>
                <a:gridCol w="1232862">
                  <a:extLst>
                    <a:ext uri="{9D8B030D-6E8A-4147-A177-3AD203B41FA5}">
                      <a16:colId xmlns:a16="http://schemas.microsoft.com/office/drawing/2014/main" val="20003"/>
                    </a:ext>
                  </a:extLst>
                </a:gridCol>
                <a:gridCol w="1560585">
                  <a:extLst>
                    <a:ext uri="{9D8B030D-6E8A-4147-A177-3AD203B41FA5}">
                      <a16:colId xmlns:a16="http://schemas.microsoft.com/office/drawing/2014/main" val="20004"/>
                    </a:ext>
                  </a:extLst>
                </a:gridCol>
                <a:gridCol w="1579313">
                  <a:extLst>
                    <a:ext uri="{9D8B030D-6E8A-4147-A177-3AD203B41FA5}">
                      <a16:colId xmlns:a16="http://schemas.microsoft.com/office/drawing/2014/main" val="20005"/>
                    </a:ext>
                  </a:extLst>
                </a:gridCol>
              </a:tblGrid>
              <a:tr h="648072">
                <a:tc>
                  <a:txBody>
                    <a:bodyPr/>
                    <a:lstStyle/>
                    <a:p>
                      <a:pPr algn="ctr">
                        <a:spcAft>
                          <a:spcPts val="0"/>
                        </a:spcAft>
                      </a:pPr>
                      <a:r>
                        <a:rPr lang="es-ES" sz="2400" dirty="0">
                          <a:effectLst/>
                        </a:rPr>
                        <a:t>z</a:t>
                      </a:r>
                      <a:endParaRPr lang="es-AR" sz="4000" dirty="0">
                        <a:effectLst/>
                        <a:latin typeface="Times New Roman"/>
                        <a:ea typeface="Times New Roman"/>
                      </a:endParaRPr>
                    </a:p>
                  </a:txBody>
                  <a:tcPr marL="44450" marR="44450" marT="0" marB="0" anchor="ctr"/>
                </a:tc>
                <a:tc>
                  <a:txBody>
                    <a:bodyPr/>
                    <a:lstStyle/>
                    <a:p>
                      <a:pPr algn="ctr">
                        <a:spcAft>
                          <a:spcPts val="0"/>
                        </a:spcAft>
                      </a:pPr>
                      <a:r>
                        <a:rPr lang="es-ES" sz="2400" dirty="0">
                          <a:effectLst/>
                        </a:rPr>
                        <a:t>P(&lt;z)</a:t>
                      </a:r>
                      <a:endParaRPr lang="es-AR" sz="4000" dirty="0">
                        <a:effectLst/>
                        <a:latin typeface="Times New Roman"/>
                        <a:ea typeface="Times New Roman"/>
                      </a:endParaRPr>
                    </a:p>
                  </a:txBody>
                  <a:tcPr marL="44450" marR="44450" marT="0" marB="0" anchor="ctr"/>
                </a:tc>
                <a:tc>
                  <a:txBody>
                    <a:bodyPr/>
                    <a:lstStyle/>
                    <a:p>
                      <a:pPr algn="ctr">
                        <a:spcAft>
                          <a:spcPts val="0"/>
                        </a:spcAft>
                      </a:pPr>
                      <a:r>
                        <a:rPr lang="es-ES" sz="2400">
                          <a:effectLst/>
                        </a:rPr>
                        <a:t>Ubicación</a:t>
                      </a:r>
                      <a:endParaRPr lang="es-AR" sz="4000">
                        <a:effectLst/>
                        <a:latin typeface="Times New Roman"/>
                        <a:ea typeface="Times New Roman"/>
                      </a:endParaRPr>
                    </a:p>
                  </a:txBody>
                  <a:tcPr marL="44450" marR="44450" marT="0" marB="0"/>
                </a:tc>
                <a:tc>
                  <a:txBody>
                    <a:bodyPr/>
                    <a:lstStyle/>
                    <a:p>
                      <a:pPr algn="ctr">
                        <a:spcAft>
                          <a:spcPts val="0"/>
                        </a:spcAft>
                      </a:pPr>
                      <a:r>
                        <a:rPr lang="es-ES" sz="2400" dirty="0">
                          <a:effectLst/>
                        </a:rPr>
                        <a:t>Z</a:t>
                      </a:r>
                      <a:endParaRPr lang="es-AR" sz="4000" dirty="0">
                        <a:effectLst/>
                        <a:latin typeface="Times New Roman"/>
                        <a:ea typeface="Times New Roman"/>
                      </a:endParaRPr>
                    </a:p>
                  </a:txBody>
                  <a:tcPr marL="44450" marR="44450" marT="0" marB="0" anchor="ctr"/>
                </a:tc>
                <a:tc>
                  <a:txBody>
                    <a:bodyPr/>
                    <a:lstStyle/>
                    <a:p>
                      <a:pPr algn="ctr">
                        <a:spcAft>
                          <a:spcPts val="0"/>
                        </a:spcAft>
                      </a:pPr>
                      <a:r>
                        <a:rPr lang="es-ES" sz="2400">
                          <a:effectLst/>
                        </a:rPr>
                        <a:t>P(&lt;z)</a:t>
                      </a:r>
                      <a:endParaRPr lang="es-AR" sz="4000">
                        <a:effectLst/>
                        <a:latin typeface="Times New Roman"/>
                        <a:ea typeface="Times New Roman"/>
                      </a:endParaRPr>
                    </a:p>
                  </a:txBody>
                  <a:tcPr marL="44450" marR="44450" marT="0" marB="0" anchor="ctr"/>
                </a:tc>
                <a:tc>
                  <a:txBody>
                    <a:bodyPr/>
                    <a:lstStyle/>
                    <a:p>
                      <a:pPr algn="ctr">
                        <a:spcAft>
                          <a:spcPts val="0"/>
                        </a:spcAft>
                      </a:pPr>
                      <a:r>
                        <a:rPr lang="es-ES" sz="2400">
                          <a:effectLst/>
                        </a:rPr>
                        <a:t>Ubicación</a:t>
                      </a:r>
                      <a:endParaRPr lang="es-AR" sz="4000">
                        <a:effectLst/>
                        <a:latin typeface="Times New Roman"/>
                        <a:ea typeface="Times New Roman"/>
                      </a:endParaRPr>
                    </a:p>
                  </a:txBody>
                  <a:tcPr marL="44450" marR="44450" marT="0" marB="0" anchor="ctr"/>
                </a:tc>
                <a:extLst>
                  <a:ext uri="{0D108BD9-81ED-4DB2-BD59-A6C34878D82A}">
                    <a16:rowId xmlns:a16="http://schemas.microsoft.com/office/drawing/2014/main" val="10000"/>
                  </a:ext>
                </a:extLst>
              </a:tr>
              <a:tr h="648072">
                <a:tc>
                  <a:txBody>
                    <a:bodyPr/>
                    <a:lstStyle/>
                    <a:p>
                      <a:pPr algn="ctr">
                        <a:spcAft>
                          <a:spcPts val="0"/>
                        </a:spcAft>
                      </a:pPr>
                      <a:r>
                        <a:rPr lang="es-ES" sz="2400">
                          <a:effectLst/>
                        </a:rPr>
                        <a:t>-3,0</a:t>
                      </a:r>
                      <a:endParaRPr lang="es-AR" sz="4000">
                        <a:effectLst/>
                        <a:latin typeface="Times New Roman"/>
                        <a:ea typeface="Times New Roman"/>
                      </a:endParaRPr>
                    </a:p>
                  </a:txBody>
                  <a:tcPr marL="44450" marR="44450" marT="0" marB="0" anchor="ctr"/>
                </a:tc>
                <a:tc>
                  <a:txBody>
                    <a:bodyPr/>
                    <a:lstStyle/>
                    <a:p>
                      <a:pPr algn="r">
                        <a:spcAft>
                          <a:spcPts val="0"/>
                        </a:spcAft>
                      </a:pPr>
                      <a:r>
                        <a:rPr lang="es-ES" sz="2400" dirty="0">
                          <a:effectLst/>
                        </a:rPr>
                        <a:t>0,00135</a:t>
                      </a:r>
                      <a:endParaRPr lang="es-AR" sz="4000" dirty="0">
                        <a:effectLst/>
                        <a:latin typeface="Times New Roman"/>
                        <a:ea typeface="Times New Roman"/>
                      </a:endParaRPr>
                    </a:p>
                  </a:txBody>
                  <a:tcPr marL="44450" marR="44450" marT="0" marB="0" anchor="b"/>
                </a:tc>
                <a:tc>
                  <a:txBody>
                    <a:bodyPr/>
                    <a:lstStyle/>
                    <a:p>
                      <a:pPr algn="ctr">
                        <a:spcAft>
                          <a:spcPts val="0"/>
                        </a:spcAft>
                      </a:pPr>
                      <a:endParaRPr lang="es-ES" sz="2400" dirty="0">
                        <a:effectLst/>
                        <a:latin typeface="Bookman Old Style"/>
                        <a:ea typeface="Times New Roman"/>
                        <a:cs typeface="Arial"/>
                      </a:endParaRPr>
                    </a:p>
                  </a:txBody>
                  <a:tcPr marL="44450" marR="44450" marT="0" marB="0" anchor="b"/>
                </a:tc>
                <a:tc>
                  <a:txBody>
                    <a:bodyPr/>
                    <a:lstStyle/>
                    <a:p>
                      <a:pPr algn="ctr">
                        <a:spcAft>
                          <a:spcPts val="0"/>
                        </a:spcAft>
                      </a:pPr>
                      <a:r>
                        <a:rPr lang="es-ES" sz="2400">
                          <a:effectLst/>
                        </a:rPr>
                        <a:t>0,0</a:t>
                      </a:r>
                      <a:endParaRPr lang="es-AR" sz="4000">
                        <a:effectLst/>
                        <a:latin typeface="Times New Roman"/>
                        <a:ea typeface="Times New Roman"/>
                      </a:endParaRPr>
                    </a:p>
                  </a:txBody>
                  <a:tcPr marL="44450" marR="44450" marT="0" marB="0" anchor="ctr"/>
                </a:tc>
                <a:tc>
                  <a:txBody>
                    <a:bodyPr/>
                    <a:lstStyle/>
                    <a:p>
                      <a:pPr algn="r">
                        <a:spcAft>
                          <a:spcPts val="0"/>
                        </a:spcAft>
                      </a:pPr>
                      <a:r>
                        <a:rPr lang="es-ES" sz="2400">
                          <a:effectLst/>
                        </a:rPr>
                        <a:t>0,50000</a:t>
                      </a:r>
                      <a:endParaRPr lang="es-AR" sz="4000">
                        <a:effectLst/>
                        <a:latin typeface="Times New Roman"/>
                        <a:ea typeface="Times New Roman"/>
                      </a:endParaRPr>
                    </a:p>
                  </a:txBody>
                  <a:tcPr marL="44450" marR="44450" marT="0" marB="0" anchor="b"/>
                </a:tc>
                <a:tc>
                  <a:txBody>
                    <a:bodyPr/>
                    <a:lstStyle/>
                    <a:p>
                      <a:pPr algn="ctr">
                        <a:spcAft>
                          <a:spcPts val="0"/>
                        </a:spcAft>
                      </a:pPr>
                      <a:endParaRPr lang="es-ES" sz="2400">
                        <a:effectLst/>
                        <a:latin typeface="Bookman Old Style"/>
                        <a:ea typeface="Times New Roman"/>
                        <a:cs typeface="Arial"/>
                      </a:endParaRPr>
                    </a:p>
                  </a:txBody>
                  <a:tcPr marL="44450" marR="44450" marT="0" marB="0" anchor="ctr"/>
                </a:tc>
                <a:extLst>
                  <a:ext uri="{0D108BD9-81ED-4DB2-BD59-A6C34878D82A}">
                    <a16:rowId xmlns:a16="http://schemas.microsoft.com/office/drawing/2014/main" val="10001"/>
                  </a:ext>
                </a:extLst>
              </a:tr>
              <a:tr h="648072">
                <a:tc>
                  <a:txBody>
                    <a:bodyPr/>
                    <a:lstStyle/>
                    <a:p>
                      <a:pPr algn="ctr">
                        <a:spcAft>
                          <a:spcPts val="0"/>
                        </a:spcAft>
                      </a:pPr>
                      <a:r>
                        <a:rPr lang="es-ES" sz="2400" b="1" dirty="0">
                          <a:effectLst/>
                        </a:rPr>
                        <a:t>-2,5</a:t>
                      </a:r>
                      <a:endParaRPr lang="es-AR" sz="4000" b="1" dirty="0">
                        <a:effectLst/>
                        <a:latin typeface="Times New Roman"/>
                        <a:ea typeface="Times New Roman"/>
                      </a:endParaRPr>
                    </a:p>
                  </a:txBody>
                  <a:tcPr marL="44450" marR="44450" marT="0" marB="0" anchor="ctr"/>
                </a:tc>
                <a:tc>
                  <a:txBody>
                    <a:bodyPr/>
                    <a:lstStyle/>
                    <a:p>
                      <a:pPr algn="r">
                        <a:spcAft>
                          <a:spcPts val="0"/>
                        </a:spcAft>
                      </a:pPr>
                      <a:r>
                        <a:rPr lang="es-ES" sz="2400" b="1" dirty="0">
                          <a:effectLst/>
                        </a:rPr>
                        <a:t>0,00621</a:t>
                      </a:r>
                      <a:endParaRPr lang="es-AR" sz="4000" b="1" dirty="0">
                        <a:effectLst/>
                        <a:latin typeface="Times New Roman"/>
                        <a:ea typeface="Times New Roman"/>
                      </a:endParaRPr>
                    </a:p>
                  </a:txBody>
                  <a:tcPr marL="44450" marR="44450" marT="0" marB="0" anchor="b"/>
                </a:tc>
                <a:tc>
                  <a:txBody>
                    <a:bodyPr/>
                    <a:lstStyle/>
                    <a:p>
                      <a:pPr algn="ctr">
                        <a:spcAft>
                          <a:spcPts val="0"/>
                        </a:spcAft>
                      </a:pPr>
                      <a:r>
                        <a:rPr lang="es-ES" sz="2400" dirty="0">
                          <a:effectLst/>
                        </a:rPr>
                        <a:t> </a:t>
                      </a:r>
                      <a:endParaRPr lang="es-AR" sz="4000" dirty="0">
                        <a:effectLst/>
                        <a:latin typeface="Times New Roman"/>
                        <a:ea typeface="Times New Roman"/>
                      </a:endParaRPr>
                    </a:p>
                  </a:txBody>
                  <a:tcPr marL="44450" marR="44450" marT="0" marB="0" anchor="b"/>
                </a:tc>
                <a:tc>
                  <a:txBody>
                    <a:bodyPr/>
                    <a:lstStyle/>
                    <a:p>
                      <a:pPr algn="ctr">
                        <a:spcAft>
                          <a:spcPts val="0"/>
                        </a:spcAft>
                      </a:pPr>
                      <a:r>
                        <a:rPr lang="es-ES" sz="2400">
                          <a:effectLst/>
                        </a:rPr>
                        <a:t>0,5</a:t>
                      </a:r>
                      <a:endParaRPr lang="es-AR" sz="4000">
                        <a:effectLst/>
                        <a:latin typeface="Times New Roman"/>
                        <a:ea typeface="Times New Roman"/>
                      </a:endParaRPr>
                    </a:p>
                  </a:txBody>
                  <a:tcPr marL="44450" marR="44450" marT="0" marB="0" anchor="ctr"/>
                </a:tc>
                <a:tc>
                  <a:txBody>
                    <a:bodyPr/>
                    <a:lstStyle/>
                    <a:p>
                      <a:pPr algn="r">
                        <a:spcAft>
                          <a:spcPts val="0"/>
                        </a:spcAft>
                      </a:pPr>
                      <a:r>
                        <a:rPr lang="es-ES" sz="2400">
                          <a:effectLst/>
                        </a:rPr>
                        <a:t>0,69146</a:t>
                      </a:r>
                      <a:endParaRPr lang="es-AR" sz="4000">
                        <a:effectLst/>
                        <a:latin typeface="Times New Roman"/>
                        <a:ea typeface="Times New Roman"/>
                      </a:endParaRPr>
                    </a:p>
                  </a:txBody>
                  <a:tcPr marL="44450" marR="44450" marT="0" marB="0" anchor="b"/>
                </a:tc>
                <a:tc>
                  <a:txBody>
                    <a:bodyPr/>
                    <a:lstStyle/>
                    <a:p>
                      <a:pPr algn="ctr">
                        <a:spcAft>
                          <a:spcPts val="0"/>
                        </a:spcAft>
                      </a:pPr>
                      <a:r>
                        <a:rPr lang="es-ES" sz="2400">
                          <a:effectLst/>
                        </a:rPr>
                        <a:t> </a:t>
                      </a:r>
                      <a:endParaRPr lang="es-AR" sz="4000">
                        <a:effectLst/>
                        <a:latin typeface="Times New Roman"/>
                        <a:ea typeface="Times New Roman"/>
                      </a:endParaRPr>
                    </a:p>
                  </a:txBody>
                  <a:tcPr marL="44450" marR="44450" marT="0" marB="0" anchor="ctr"/>
                </a:tc>
                <a:extLst>
                  <a:ext uri="{0D108BD9-81ED-4DB2-BD59-A6C34878D82A}">
                    <a16:rowId xmlns:a16="http://schemas.microsoft.com/office/drawing/2014/main" val="10002"/>
                  </a:ext>
                </a:extLst>
              </a:tr>
              <a:tr h="648072">
                <a:tc>
                  <a:txBody>
                    <a:bodyPr/>
                    <a:lstStyle/>
                    <a:p>
                      <a:pPr algn="ctr">
                        <a:spcAft>
                          <a:spcPts val="0"/>
                        </a:spcAft>
                      </a:pPr>
                      <a:r>
                        <a:rPr lang="es-ES" sz="2400" b="1" dirty="0">
                          <a:effectLst/>
                        </a:rPr>
                        <a:t>-2,0</a:t>
                      </a:r>
                      <a:endParaRPr lang="es-AR" sz="4000" b="1" dirty="0">
                        <a:effectLst/>
                        <a:latin typeface="Times New Roman"/>
                        <a:ea typeface="Times New Roman"/>
                      </a:endParaRPr>
                    </a:p>
                  </a:txBody>
                  <a:tcPr marL="44450" marR="44450" marT="0" marB="0" anchor="ctr"/>
                </a:tc>
                <a:tc>
                  <a:txBody>
                    <a:bodyPr/>
                    <a:lstStyle/>
                    <a:p>
                      <a:pPr algn="r">
                        <a:spcAft>
                          <a:spcPts val="0"/>
                        </a:spcAft>
                      </a:pPr>
                      <a:r>
                        <a:rPr lang="es-ES" sz="2400" b="1" dirty="0">
                          <a:effectLst/>
                        </a:rPr>
                        <a:t>0,02275</a:t>
                      </a:r>
                      <a:endParaRPr lang="es-AR" sz="4000" b="1" dirty="0">
                        <a:effectLst/>
                        <a:latin typeface="Times New Roman"/>
                        <a:ea typeface="Times New Roman"/>
                      </a:endParaRPr>
                    </a:p>
                  </a:txBody>
                  <a:tcPr marL="44450" marR="44450" marT="0" marB="0" anchor="b"/>
                </a:tc>
                <a:tc>
                  <a:txBody>
                    <a:bodyPr/>
                    <a:lstStyle/>
                    <a:p>
                      <a:pPr algn="ctr">
                        <a:spcAft>
                          <a:spcPts val="0"/>
                        </a:spcAft>
                      </a:pPr>
                      <a:endParaRPr lang="es-ES" sz="2400" dirty="0">
                        <a:effectLst/>
                        <a:latin typeface="Bookman Old Style"/>
                        <a:ea typeface="Times New Roman"/>
                        <a:cs typeface="Arial"/>
                      </a:endParaRPr>
                    </a:p>
                  </a:txBody>
                  <a:tcPr marL="44450" marR="44450" marT="0" marB="0" anchor="b"/>
                </a:tc>
                <a:tc>
                  <a:txBody>
                    <a:bodyPr/>
                    <a:lstStyle/>
                    <a:p>
                      <a:pPr algn="ctr">
                        <a:spcAft>
                          <a:spcPts val="0"/>
                        </a:spcAft>
                      </a:pPr>
                      <a:r>
                        <a:rPr lang="es-ES" sz="2400" b="1" dirty="0">
                          <a:effectLst/>
                        </a:rPr>
                        <a:t>1,0</a:t>
                      </a:r>
                      <a:endParaRPr lang="es-AR" sz="4000" b="1" dirty="0">
                        <a:effectLst/>
                        <a:latin typeface="Times New Roman"/>
                        <a:ea typeface="Times New Roman"/>
                      </a:endParaRPr>
                    </a:p>
                  </a:txBody>
                  <a:tcPr marL="44450" marR="44450" marT="0" marB="0" anchor="ctr"/>
                </a:tc>
                <a:tc>
                  <a:txBody>
                    <a:bodyPr/>
                    <a:lstStyle/>
                    <a:p>
                      <a:pPr algn="r">
                        <a:spcAft>
                          <a:spcPts val="0"/>
                        </a:spcAft>
                      </a:pPr>
                      <a:r>
                        <a:rPr lang="es-ES" sz="2400" b="1" dirty="0">
                          <a:effectLst/>
                        </a:rPr>
                        <a:t>0,84134</a:t>
                      </a:r>
                      <a:endParaRPr lang="es-AR" sz="4000" b="1" dirty="0">
                        <a:effectLst/>
                        <a:latin typeface="Times New Roman"/>
                        <a:ea typeface="Times New Roman"/>
                      </a:endParaRPr>
                    </a:p>
                  </a:txBody>
                  <a:tcPr marL="44450" marR="44450" marT="0" marB="0" anchor="b"/>
                </a:tc>
                <a:tc>
                  <a:txBody>
                    <a:bodyPr/>
                    <a:lstStyle/>
                    <a:p>
                      <a:pPr algn="ctr">
                        <a:spcAft>
                          <a:spcPts val="0"/>
                        </a:spcAft>
                      </a:pPr>
                      <a:endParaRPr lang="es-ES" sz="2400">
                        <a:effectLst/>
                        <a:latin typeface="Bookman Old Style"/>
                        <a:ea typeface="Times New Roman"/>
                        <a:cs typeface="Arial"/>
                      </a:endParaRPr>
                    </a:p>
                  </a:txBody>
                  <a:tcPr marL="44450" marR="44450" marT="0" marB="0" anchor="ctr"/>
                </a:tc>
                <a:extLst>
                  <a:ext uri="{0D108BD9-81ED-4DB2-BD59-A6C34878D82A}">
                    <a16:rowId xmlns:a16="http://schemas.microsoft.com/office/drawing/2014/main" val="10003"/>
                  </a:ext>
                </a:extLst>
              </a:tr>
              <a:tr h="648072">
                <a:tc>
                  <a:txBody>
                    <a:bodyPr/>
                    <a:lstStyle/>
                    <a:p>
                      <a:pPr algn="ctr">
                        <a:spcAft>
                          <a:spcPts val="0"/>
                        </a:spcAft>
                      </a:pPr>
                      <a:r>
                        <a:rPr lang="es-ES" sz="2400">
                          <a:effectLst/>
                        </a:rPr>
                        <a:t>-1,5</a:t>
                      </a:r>
                      <a:endParaRPr lang="es-AR" sz="4000">
                        <a:effectLst/>
                        <a:latin typeface="Times New Roman"/>
                        <a:ea typeface="Times New Roman"/>
                      </a:endParaRPr>
                    </a:p>
                  </a:txBody>
                  <a:tcPr marL="44450" marR="44450" marT="0" marB="0" anchor="ctr"/>
                </a:tc>
                <a:tc>
                  <a:txBody>
                    <a:bodyPr/>
                    <a:lstStyle/>
                    <a:p>
                      <a:pPr algn="r">
                        <a:spcAft>
                          <a:spcPts val="0"/>
                        </a:spcAft>
                      </a:pPr>
                      <a:r>
                        <a:rPr lang="es-ES" sz="2400" dirty="0">
                          <a:effectLst/>
                        </a:rPr>
                        <a:t>0,06681</a:t>
                      </a:r>
                      <a:endParaRPr lang="es-AR" sz="4000" dirty="0">
                        <a:effectLst/>
                        <a:latin typeface="Times New Roman"/>
                        <a:ea typeface="Times New Roman"/>
                      </a:endParaRPr>
                    </a:p>
                  </a:txBody>
                  <a:tcPr marL="44450" marR="44450" marT="0" marB="0" anchor="b"/>
                </a:tc>
                <a:tc>
                  <a:txBody>
                    <a:bodyPr/>
                    <a:lstStyle/>
                    <a:p>
                      <a:pPr algn="ctr">
                        <a:spcAft>
                          <a:spcPts val="0"/>
                        </a:spcAft>
                      </a:pPr>
                      <a:r>
                        <a:rPr lang="es-ES" sz="2400">
                          <a:effectLst/>
                        </a:rPr>
                        <a:t> </a:t>
                      </a:r>
                      <a:endParaRPr lang="es-AR" sz="4000">
                        <a:effectLst/>
                        <a:latin typeface="Times New Roman"/>
                        <a:ea typeface="Times New Roman"/>
                      </a:endParaRPr>
                    </a:p>
                  </a:txBody>
                  <a:tcPr marL="44450" marR="44450" marT="0" marB="0" anchor="b"/>
                </a:tc>
                <a:tc>
                  <a:txBody>
                    <a:bodyPr/>
                    <a:lstStyle/>
                    <a:p>
                      <a:pPr algn="ctr">
                        <a:spcAft>
                          <a:spcPts val="0"/>
                        </a:spcAft>
                      </a:pPr>
                      <a:r>
                        <a:rPr lang="es-ES" sz="2400" dirty="0">
                          <a:effectLst/>
                        </a:rPr>
                        <a:t>1,5</a:t>
                      </a:r>
                      <a:endParaRPr lang="es-AR" sz="4000" dirty="0">
                        <a:effectLst/>
                        <a:latin typeface="Times New Roman"/>
                        <a:ea typeface="Times New Roman"/>
                      </a:endParaRPr>
                    </a:p>
                  </a:txBody>
                  <a:tcPr marL="44450" marR="44450" marT="0" marB="0" anchor="ctr"/>
                </a:tc>
                <a:tc>
                  <a:txBody>
                    <a:bodyPr/>
                    <a:lstStyle/>
                    <a:p>
                      <a:pPr algn="r">
                        <a:spcAft>
                          <a:spcPts val="0"/>
                        </a:spcAft>
                      </a:pPr>
                      <a:r>
                        <a:rPr lang="es-ES" sz="2400">
                          <a:effectLst/>
                        </a:rPr>
                        <a:t>0,93319</a:t>
                      </a:r>
                      <a:endParaRPr lang="es-AR" sz="4000">
                        <a:effectLst/>
                        <a:latin typeface="Times New Roman"/>
                        <a:ea typeface="Times New Roman"/>
                      </a:endParaRPr>
                    </a:p>
                  </a:txBody>
                  <a:tcPr marL="44450" marR="44450" marT="0" marB="0" anchor="b"/>
                </a:tc>
                <a:tc>
                  <a:txBody>
                    <a:bodyPr/>
                    <a:lstStyle/>
                    <a:p>
                      <a:pPr algn="ctr">
                        <a:spcAft>
                          <a:spcPts val="0"/>
                        </a:spcAft>
                      </a:pPr>
                      <a:r>
                        <a:rPr lang="es-ES" sz="2400">
                          <a:effectLst/>
                        </a:rPr>
                        <a:t> </a:t>
                      </a:r>
                      <a:endParaRPr lang="es-AR" sz="4000">
                        <a:effectLst/>
                        <a:latin typeface="Times New Roman"/>
                        <a:ea typeface="Times New Roman"/>
                      </a:endParaRPr>
                    </a:p>
                  </a:txBody>
                  <a:tcPr marL="44450" marR="44450" marT="0" marB="0" anchor="ctr"/>
                </a:tc>
                <a:extLst>
                  <a:ext uri="{0D108BD9-81ED-4DB2-BD59-A6C34878D82A}">
                    <a16:rowId xmlns:a16="http://schemas.microsoft.com/office/drawing/2014/main" val="10004"/>
                  </a:ext>
                </a:extLst>
              </a:tr>
              <a:tr h="648072">
                <a:tc>
                  <a:txBody>
                    <a:bodyPr/>
                    <a:lstStyle/>
                    <a:p>
                      <a:pPr algn="ctr">
                        <a:spcAft>
                          <a:spcPts val="0"/>
                        </a:spcAft>
                      </a:pPr>
                      <a:r>
                        <a:rPr lang="es-ES" sz="2400" b="1" dirty="0">
                          <a:effectLst/>
                        </a:rPr>
                        <a:t>-1,0</a:t>
                      </a:r>
                      <a:endParaRPr lang="es-AR" sz="4000" b="1" dirty="0">
                        <a:effectLst/>
                        <a:latin typeface="Times New Roman"/>
                        <a:ea typeface="Times New Roman"/>
                      </a:endParaRPr>
                    </a:p>
                  </a:txBody>
                  <a:tcPr marL="44450" marR="44450" marT="0" marB="0" anchor="ctr"/>
                </a:tc>
                <a:tc>
                  <a:txBody>
                    <a:bodyPr/>
                    <a:lstStyle/>
                    <a:p>
                      <a:pPr algn="r">
                        <a:spcAft>
                          <a:spcPts val="0"/>
                        </a:spcAft>
                      </a:pPr>
                      <a:r>
                        <a:rPr lang="es-ES" sz="2400" b="1" dirty="0">
                          <a:effectLst/>
                        </a:rPr>
                        <a:t>0,15866</a:t>
                      </a:r>
                      <a:endParaRPr lang="es-AR" sz="4000" b="1" dirty="0">
                        <a:effectLst/>
                        <a:latin typeface="Times New Roman"/>
                        <a:ea typeface="Times New Roman"/>
                      </a:endParaRPr>
                    </a:p>
                  </a:txBody>
                  <a:tcPr marL="44450" marR="44450" marT="0" marB="0" anchor="b"/>
                </a:tc>
                <a:tc>
                  <a:txBody>
                    <a:bodyPr/>
                    <a:lstStyle/>
                    <a:p>
                      <a:pPr algn="ctr">
                        <a:spcAft>
                          <a:spcPts val="0"/>
                        </a:spcAft>
                      </a:pPr>
                      <a:endParaRPr lang="es-ES" sz="2400">
                        <a:effectLst/>
                        <a:latin typeface="Bookman Old Style"/>
                        <a:ea typeface="Times New Roman"/>
                        <a:cs typeface="Arial"/>
                      </a:endParaRPr>
                    </a:p>
                  </a:txBody>
                  <a:tcPr marL="44450" marR="44450" marT="0" marB="0" anchor="b"/>
                </a:tc>
                <a:tc>
                  <a:txBody>
                    <a:bodyPr/>
                    <a:lstStyle/>
                    <a:p>
                      <a:pPr algn="ctr">
                        <a:spcAft>
                          <a:spcPts val="0"/>
                        </a:spcAft>
                      </a:pPr>
                      <a:r>
                        <a:rPr lang="es-ES" sz="2400" b="1" dirty="0">
                          <a:effectLst/>
                        </a:rPr>
                        <a:t>2,0</a:t>
                      </a:r>
                      <a:endParaRPr lang="es-AR" sz="4000" b="1" dirty="0">
                        <a:effectLst/>
                        <a:latin typeface="Times New Roman"/>
                        <a:ea typeface="Times New Roman"/>
                      </a:endParaRPr>
                    </a:p>
                  </a:txBody>
                  <a:tcPr marL="44450" marR="44450" marT="0" marB="0" anchor="ctr"/>
                </a:tc>
                <a:tc>
                  <a:txBody>
                    <a:bodyPr/>
                    <a:lstStyle/>
                    <a:p>
                      <a:pPr algn="r">
                        <a:spcAft>
                          <a:spcPts val="0"/>
                        </a:spcAft>
                      </a:pPr>
                      <a:r>
                        <a:rPr lang="es-ES" sz="2400" b="1" dirty="0">
                          <a:effectLst/>
                        </a:rPr>
                        <a:t>0,97725</a:t>
                      </a:r>
                      <a:endParaRPr lang="es-AR" sz="4000" b="1" dirty="0">
                        <a:effectLst/>
                        <a:latin typeface="Times New Roman"/>
                        <a:ea typeface="Times New Roman"/>
                      </a:endParaRPr>
                    </a:p>
                  </a:txBody>
                  <a:tcPr marL="44450" marR="44450" marT="0" marB="0" anchor="b"/>
                </a:tc>
                <a:tc>
                  <a:txBody>
                    <a:bodyPr/>
                    <a:lstStyle/>
                    <a:p>
                      <a:pPr algn="ctr">
                        <a:spcAft>
                          <a:spcPts val="0"/>
                        </a:spcAft>
                      </a:pPr>
                      <a:endParaRPr lang="es-ES" sz="2400">
                        <a:effectLst/>
                        <a:latin typeface="Bookman Old Style"/>
                        <a:ea typeface="Times New Roman"/>
                        <a:cs typeface="Arial"/>
                      </a:endParaRPr>
                    </a:p>
                  </a:txBody>
                  <a:tcPr marL="44450" marR="44450" marT="0" marB="0" anchor="ctr"/>
                </a:tc>
                <a:extLst>
                  <a:ext uri="{0D108BD9-81ED-4DB2-BD59-A6C34878D82A}">
                    <a16:rowId xmlns:a16="http://schemas.microsoft.com/office/drawing/2014/main" val="10005"/>
                  </a:ext>
                </a:extLst>
              </a:tr>
              <a:tr h="648072">
                <a:tc>
                  <a:txBody>
                    <a:bodyPr/>
                    <a:lstStyle/>
                    <a:p>
                      <a:pPr algn="ctr">
                        <a:spcAft>
                          <a:spcPts val="0"/>
                        </a:spcAft>
                      </a:pPr>
                      <a:r>
                        <a:rPr lang="es-ES" sz="2400">
                          <a:effectLst/>
                        </a:rPr>
                        <a:t>-0,5</a:t>
                      </a:r>
                      <a:endParaRPr lang="es-AR" sz="4000">
                        <a:effectLst/>
                        <a:latin typeface="Times New Roman"/>
                        <a:ea typeface="Times New Roman"/>
                      </a:endParaRPr>
                    </a:p>
                  </a:txBody>
                  <a:tcPr marL="44450" marR="44450" marT="0" marB="0" anchor="ctr"/>
                </a:tc>
                <a:tc>
                  <a:txBody>
                    <a:bodyPr/>
                    <a:lstStyle/>
                    <a:p>
                      <a:pPr algn="r">
                        <a:spcAft>
                          <a:spcPts val="0"/>
                        </a:spcAft>
                      </a:pPr>
                      <a:r>
                        <a:rPr lang="es-ES" sz="2400">
                          <a:effectLst/>
                        </a:rPr>
                        <a:t>0,30854</a:t>
                      </a:r>
                      <a:endParaRPr lang="es-AR" sz="4000">
                        <a:effectLst/>
                        <a:latin typeface="Times New Roman"/>
                        <a:ea typeface="Times New Roman"/>
                      </a:endParaRPr>
                    </a:p>
                  </a:txBody>
                  <a:tcPr marL="44450" marR="44450" marT="0" marB="0" anchor="b"/>
                </a:tc>
                <a:tc>
                  <a:txBody>
                    <a:bodyPr/>
                    <a:lstStyle/>
                    <a:p>
                      <a:pPr algn="ctr">
                        <a:spcAft>
                          <a:spcPts val="0"/>
                        </a:spcAft>
                      </a:pPr>
                      <a:r>
                        <a:rPr lang="es-ES" sz="2400">
                          <a:effectLst/>
                        </a:rPr>
                        <a:t> </a:t>
                      </a:r>
                      <a:endParaRPr lang="es-AR" sz="4000">
                        <a:effectLst/>
                        <a:latin typeface="Times New Roman"/>
                        <a:ea typeface="Times New Roman"/>
                      </a:endParaRPr>
                    </a:p>
                  </a:txBody>
                  <a:tcPr marL="44450" marR="44450" marT="0" marB="0" anchor="b"/>
                </a:tc>
                <a:tc>
                  <a:txBody>
                    <a:bodyPr/>
                    <a:lstStyle/>
                    <a:p>
                      <a:pPr algn="ctr">
                        <a:spcAft>
                          <a:spcPts val="0"/>
                        </a:spcAft>
                      </a:pPr>
                      <a:r>
                        <a:rPr lang="es-ES" sz="2400" b="1">
                          <a:effectLst/>
                        </a:rPr>
                        <a:t>2,5</a:t>
                      </a:r>
                      <a:endParaRPr lang="es-AR" sz="4000" b="1">
                        <a:effectLst/>
                        <a:latin typeface="Times New Roman"/>
                        <a:ea typeface="Times New Roman"/>
                      </a:endParaRPr>
                    </a:p>
                  </a:txBody>
                  <a:tcPr marL="44450" marR="44450" marT="0" marB="0" anchor="ctr"/>
                </a:tc>
                <a:tc>
                  <a:txBody>
                    <a:bodyPr/>
                    <a:lstStyle/>
                    <a:p>
                      <a:pPr algn="r">
                        <a:spcAft>
                          <a:spcPts val="0"/>
                        </a:spcAft>
                      </a:pPr>
                      <a:r>
                        <a:rPr lang="es-ES" sz="2400" b="1" dirty="0">
                          <a:effectLst/>
                        </a:rPr>
                        <a:t>0,99379</a:t>
                      </a:r>
                      <a:endParaRPr lang="es-AR" sz="4000" b="1" dirty="0">
                        <a:effectLst/>
                        <a:latin typeface="Times New Roman"/>
                        <a:ea typeface="Times New Roman"/>
                      </a:endParaRPr>
                    </a:p>
                  </a:txBody>
                  <a:tcPr marL="44450" marR="44450" marT="0" marB="0" anchor="b"/>
                </a:tc>
                <a:tc>
                  <a:txBody>
                    <a:bodyPr/>
                    <a:lstStyle/>
                    <a:p>
                      <a:pPr algn="ctr">
                        <a:spcAft>
                          <a:spcPts val="0"/>
                        </a:spcAft>
                      </a:pPr>
                      <a:r>
                        <a:rPr lang="es-ES" sz="2400" dirty="0">
                          <a:effectLst/>
                        </a:rPr>
                        <a:t> </a:t>
                      </a:r>
                      <a:endParaRPr lang="es-AR" sz="4000" dirty="0">
                        <a:effectLst/>
                        <a:latin typeface="Times New Roman"/>
                        <a:ea typeface="Times New Roman"/>
                      </a:endParaRPr>
                    </a:p>
                  </a:txBody>
                  <a:tcPr marL="44450" marR="44450" marT="0" marB="0" anchor="ctr"/>
                </a:tc>
                <a:extLst>
                  <a:ext uri="{0D108BD9-81ED-4DB2-BD59-A6C34878D82A}">
                    <a16:rowId xmlns:a16="http://schemas.microsoft.com/office/drawing/2014/main" val="10006"/>
                  </a:ext>
                </a:extLst>
              </a:tr>
              <a:tr h="648072">
                <a:tc>
                  <a:txBody>
                    <a:bodyPr/>
                    <a:lstStyle/>
                    <a:p>
                      <a:pPr algn="ctr">
                        <a:spcAft>
                          <a:spcPts val="0"/>
                        </a:spcAft>
                      </a:pPr>
                      <a:r>
                        <a:rPr lang="es-ES" sz="2400">
                          <a:effectLst/>
                        </a:rPr>
                        <a:t> </a:t>
                      </a:r>
                      <a:endParaRPr lang="es-AR" sz="4000">
                        <a:effectLst/>
                        <a:latin typeface="Times New Roman"/>
                        <a:ea typeface="Times New Roman"/>
                      </a:endParaRPr>
                    </a:p>
                  </a:txBody>
                  <a:tcPr marL="44450" marR="44450" marT="0" marB="0" anchor="ctr"/>
                </a:tc>
                <a:tc>
                  <a:txBody>
                    <a:bodyPr/>
                    <a:lstStyle/>
                    <a:p>
                      <a:pPr algn="r">
                        <a:spcAft>
                          <a:spcPts val="0"/>
                        </a:spcAft>
                      </a:pPr>
                      <a:r>
                        <a:rPr lang="es-ES" sz="2400">
                          <a:effectLst/>
                        </a:rPr>
                        <a:t> </a:t>
                      </a:r>
                      <a:endParaRPr lang="es-AR" sz="4000">
                        <a:effectLst/>
                        <a:latin typeface="Times New Roman"/>
                        <a:ea typeface="Times New Roman"/>
                      </a:endParaRPr>
                    </a:p>
                  </a:txBody>
                  <a:tcPr marL="44450" marR="44450" marT="0" marB="0" anchor="b"/>
                </a:tc>
                <a:tc>
                  <a:txBody>
                    <a:bodyPr/>
                    <a:lstStyle/>
                    <a:p>
                      <a:pPr algn="ctr">
                        <a:spcAft>
                          <a:spcPts val="0"/>
                        </a:spcAft>
                      </a:pPr>
                      <a:r>
                        <a:rPr lang="es-ES" sz="2400" dirty="0">
                          <a:effectLst/>
                        </a:rPr>
                        <a:t> </a:t>
                      </a:r>
                      <a:endParaRPr lang="es-AR" sz="4000" dirty="0">
                        <a:effectLst/>
                        <a:latin typeface="Times New Roman"/>
                        <a:ea typeface="Times New Roman"/>
                      </a:endParaRPr>
                    </a:p>
                  </a:txBody>
                  <a:tcPr marL="44450" marR="44450" marT="0" marB="0"/>
                </a:tc>
                <a:tc>
                  <a:txBody>
                    <a:bodyPr/>
                    <a:lstStyle/>
                    <a:p>
                      <a:pPr algn="ctr">
                        <a:spcAft>
                          <a:spcPts val="0"/>
                        </a:spcAft>
                      </a:pPr>
                      <a:r>
                        <a:rPr lang="es-ES" sz="2400">
                          <a:effectLst/>
                        </a:rPr>
                        <a:t>3,0</a:t>
                      </a:r>
                      <a:endParaRPr lang="es-AR" sz="4000">
                        <a:effectLst/>
                        <a:latin typeface="Times New Roman"/>
                        <a:ea typeface="Times New Roman"/>
                      </a:endParaRPr>
                    </a:p>
                  </a:txBody>
                  <a:tcPr marL="44450" marR="44450" marT="0" marB="0" anchor="ctr"/>
                </a:tc>
                <a:tc>
                  <a:txBody>
                    <a:bodyPr/>
                    <a:lstStyle/>
                    <a:p>
                      <a:pPr algn="r">
                        <a:spcAft>
                          <a:spcPts val="0"/>
                        </a:spcAft>
                      </a:pPr>
                      <a:r>
                        <a:rPr lang="es-ES" sz="2400">
                          <a:effectLst/>
                        </a:rPr>
                        <a:t>0,99865</a:t>
                      </a:r>
                      <a:endParaRPr lang="es-AR" sz="4000">
                        <a:effectLst/>
                        <a:latin typeface="Times New Roman"/>
                        <a:ea typeface="Times New Roman"/>
                      </a:endParaRPr>
                    </a:p>
                  </a:txBody>
                  <a:tcPr marL="44450" marR="44450" marT="0" marB="0" anchor="b"/>
                </a:tc>
                <a:tc>
                  <a:txBody>
                    <a:bodyPr/>
                    <a:lstStyle/>
                    <a:p>
                      <a:pPr algn="ctr">
                        <a:spcAft>
                          <a:spcPts val="0"/>
                        </a:spcAft>
                      </a:pPr>
                      <a:endParaRPr lang="es-ES" sz="2400" dirty="0">
                        <a:effectLst/>
                        <a:latin typeface="Bookman Old Style"/>
                        <a:ea typeface="Times New Roman"/>
                        <a:cs typeface="Arial"/>
                      </a:endParaRPr>
                    </a:p>
                  </a:txBody>
                  <a:tcPr marL="44450" marR="44450" marT="0" marB="0" anchor="ctr"/>
                </a:tc>
                <a:extLst>
                  <a:ext uri="{0D108BD9-81ED-4DB2-BD59-A6C34878D82A}">
                    <a16:rowId xmlns:a16="http://schemas.microsoft.com/office/drawing/2014/main" val="10007"/>
                  </a:ext>
                </a:extLst>
              </a:tr>
            </a:tbl>
          </a:graphicData>
        </a:graphic>
      </p:graphicFrame>
      <p:pic>
        <p:nvPicPr>
          <p:cNvPr id="2054" name="1311 Imagen" descr="Descripción: zmenor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2302336"/>
            <a:ext cx="1584176" cy="6117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22 Imagen" descr="Descripción: zmenor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3605014"/>
            <a:ext cx="1584176" cy="646897"/>
          </a:xfrm>
          <a:prstGeom prst="rect">
            <a:avLst/>
          </a:prstGeom>
          <a:noFill/>
          <a:extLst>
            <a:ext uri="{909E8E84-426E-40DD-AFC4-6F175D3DCCD1}">
              <a14:hiddenFill xmlns:a14="http://schemas.microsoft.com/office/drawing/2010/main">
                <a:solidFill>
                  <a:srgbClr val="FFFFFF"/>
                </a:solidFill>
              </a14:hiddenFill>
            </a:ext>
          </a:extLst>
        </p:spPr>
      </p:pic>
      <p:pic>
        <p:nvPicPr>
          <p:cNvPr id="2051" name="24 Imagen" descr="Descripción: zmenor-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4869160"/>
            <a:ext cx="1512168" cy="627785"/>
          </a:xfrm>
          <a:prstGeom prst="rect">
            <a:avLst/>
          </a:prstGeom>
          <a:noFill/>
          <a:extLst>
            <a:ext uri="{909E8E84-426E-40DD-AFC4-6F175D3DCCD1}">
              <a14:hiddenFill xmlns:a14="http://schemas.microsoft.com/office/drawing/2010/main">
                <a:solidFill>
                  <a:srgbClr val="FFFFFF"/>
                </a:solidFill>
              </a14:hiddenFill>
            </a:ext>
          </a:extLst>
        </p:spPr>
      </p:pic>
      <p:pic>
        <p:nvPicPr>
          <p:cNvPr id="2049" name="1316 Imagen" descr="Descripción: zmenor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312" y="6176189"/>
            <a:ext cx="1584176" cy="664260"/>
          </a:xfrm>
          <a:prstGeom prst="rect">
            <a:avLst/>
          </a:prstGeom>
          <a:noFill/>
          <a:extLst>
            <a:ext uri="{909E8E84-426E-40DD-AFC4-6F175D3DCCD1}">
              <a14:hiddenFill xmlns:a14="http://schemas.microsoft.com/office/drawing/2010/main">
                <a:solidFill>
                  <a:srgbClr val="FFFFFF"/>
                </a:solidFill>
              </a14:hiddenFill>
            </a:ext>
          </a:extLst>
        </p:spPr>
      </p:pic>
      <p:pic>
        <p:nvPicPr>
          <p:cNvPr id="13" name="15 Imagen" descr="zmenor-3.png"/>
          <p:cNvPicPr/>
          <p:nvPr/>
        </p:nvPicPr>
        <p:blipFill>
          <a:blip r:embed="rId7" cstate="print"/>
          <a:stretch>
            <a:fillRect/>
          </a:stretch>
        </p:blipFill>
        <p:spPr>
          <a:xfrm>
            <a:off x="3027057" y="2276986"/>
            <a:ext cx="1544943" cy="655337"/>
          </a:xfrm>
          <a:prstGeom prst="rect">
            <a:avLst/>
          </a:prstGeom>
        </p:spPr>
      </p:pic>
      <p:pic>
        <p:nvPicPr>
          <p:cNvPr id="14" name="16 Imagen" descr="zmenor-2.png"/>
          <p:cNvPicPr/>
          <p:nvPr/>
        </p:nvPicPr>
        <p:blipFill>
          <a:blip r:embed="rId8" cstate="print"/>
          <a:stretch>
            <a:fillRect/>
          </a:stretch>
        </p:blipFill>
        <p:spPr>
          <a:xfrm>
            <a:off x="3002653" y="3556632"/>
            <a:ext cx="1569347" cy="621338"/>
          </a:xfrm>
          <a:prstGeom prst="rect">
            <a:avLst/>
          </a:prstGeom>
        </p:spPr>
      </p:pic>
      <p:pic>
        <p:nvPicPr>
          <p:cNvPr id="16" name="1314 Imagen" descr="zmenor2.png"/>
          <p:cNvPicPr/>
          <p:nvPr/>
        </p:nvPicPr>
        <p:blipFill>
          <a:blip r:embed="rId9" cstate="print"/>
          <a:stretch>
            <a:fillRect/>
          </a:stretch>
        </p:blipFill>
        <p:spPr>
          <a:xfrm>
            <a:off x="7380312" y="4869160"/>
            <a:ext cx="1584176" cy="648072"/>
          </a:xfrm>
          <a:prstGeom prst="rect">
            <a:avLst/>
          </a:prstGeom>
        </p:spPr>
      </p:pic>
    </p:spTree>
    <p:extLst>
      <p:ext uri="{BB962C8B-B14F-4D97-AF65-F5344CB8AC3E}">
        <p14:creationId xmlns:p14="http://schemas.microsoft.com/office/powerpoint/2010/main" val="52842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AR" dirty="0"/>
              <a:t>Ejemplo de Aplicación utilizando </a:t>
            </a:r>
            <a:r>
              <a:rPr lang="es-AR" dirty="0" err="1"/>
              <a:t>InfoStat</a:t>
            </a:r>
            <a:endParaRPr lang="en-US" dirty="0"/>
          </a:p>
        </p:txBody>
      </p:sp>
      <p:pic>
        <p:nvPicPr>
          <p:cNvPr id="5" name="Picture 2" descr="http://2.bp.blogspot.com/-m4DEOnaG-Hg/UDxBaL-MoXI/AAAAAAAAAew/jw6XkeTrk5w/s1600/psicosis1+(1).jpg"/>
          <p:cNvPicPr>
            <a:picLocks noChangeAspect="1" noChangeArrowheads="1"/>
          </p:cNvPicPr>
          <p:nvPr/>
        </p:nvPicPr>
        <p:blipFill>
          <a:blip r:embed="rId2" cstate="print"/>
          <a:srcRect/>
          <a:stretch>
            <a:fillRect/>
          </a:stretch>
        </p:blipFill>
        <p:spPr bwMode="auto">
          <a:xfrm rot="21055518">
            <a:off x="441818" y="1611085"/>
            <a:ext cx="1804436" cy="2556284"/>
          </a:xfrm>
          <a:prstGeom prst="rect">
            <a:avLst/>
          </a:prstGeom>
          <a:noFill/>
        </p:spPr>
      </p:pic>
      <p:pic>
        <p:nvPicPr>
          <p:cNvPr id="6" name="Picture 4" descr="http://3.bp.blogspot.com/_jrZP3hbHKyc/TAcfSv5vXhI/AAAAAAAAACw/g8xy4cytT8M/s1600/batman.jpg"/>
          <p:cNvPicPr>
            <a:picLocks noChangeAspect="1" noChangeArrowheads="1"/>
          </p:cNvPicPr>
          <p:nvPr/>
        </p:nvPicPr>
        <p:blipFill>
          <a:blip r:embed="rId3" cstate="print"/>
          <a:srcRect/>
          <a:stretch>
            <a:fillRect/>
          </a:stretch>
        </p:blipFill>
        <p:spPr bwMode="auto">
          <a:xfrm rot="453083">
            <a:off x="2233172" y="1590581"/>
            <a:ext cx="1800200" cy="2880320"/>
          </a:xfrm>
          <a:prstGeom prst="rect">
            <a:avLst/>
          </a:prstGeom>
          <a:noFill/>
        </p:spPr>
      </p:pic>
      <p:pic>
        <p:nvPicPr>
          <p:cNvPr id="7" name="Picture 6" descr="http://static.tvtropes.org/pmwiki/pub/images/misery.jpg"/>
          <p:cNvPicPr>
            <a:picLocks noChangeAspect="1" noChangeArrowheads="1"/>
          </p:cNvPicPr>
          <p:nvPr/>
        </p:nvPicPr>
        <p:blipFill>
          <a:blip r:embed="rId4" cstate="print"/>
          <a:srcRect/>
          <a:stretch>
            <a:fillRect/>
          </a:stretch>
        </p:blipFill>
        <p:spPr bwMode="auto">
          <a:xfrm rot="844657">
            <a:off x="755576" y="3933056"/>
            <a:ext cx="1825536" cy="2664296"/>
          </a:xfrm>
          <a:prstGeom prst="rect">
            <a:avLst/>
          </a:prstGeom>
          <a:noFill/>
        </p:spPr>
      </p:pic>
      <p:pic>
        <p:nvPicPr>
          <p:cNvPr id="8" name="Picture 8" descr="http://www.freakingnews.com/pictures/35000/Hannibal-Silenced---35454.jpg"/>
          <p:cNvPicPr>
            <a:picLocks noChangeAspect="1" noChangeArrowheads="1"/>
          </p:cNvPicPr>
          <p:nvPr/>
        </p:nvPicPr>
        <p:blipFill>
          <a:blip r:embed="rId5" cstate="print"/>
          <a:srcRect/>
          <a:stretch>
            <a:fillRect/>
          </a:stretch>
        </p:blipFill>
        <p:spPr bwMode="auto">
          <a:xfrm rot="21409822">
            <a:off x="2483768" y="4221088"/>
            <a:ext cx="1743784" cy="2448272"/>
          </a:xfrm>
          <a:prstGeom prst="rect">
            <a:avLst/>
          </a:prstGeom>
          <a:noFill/>
        </p:spPr>
      </p:pic>
      <p:sp>
        <p:nvSpPr>
          <p:cNvPr id="9" name="Content Placeholder 2"/>
          <p:cNvSpPr>
            <a:spLocks noGrp="1"/>
          </p:cNvSpPr>
          <p:nvPr>
            <p:ph idx="1"/>
          </p:nvPr>
        </p:nvSpPr>
        <p:spPr>
          <a:xfrm>
            <a:off x="4788024" y="1600200"/>
            <a:ext cx="3898776" cy="5257800"/>
          </a:xfrm>
        </p:spPr>
        <p:txBody>
          <a:bodyPr>
            <a:normAutofit fontScale="32500" lnSpcReduction="20000"/>
          </a:bodyPr>
          <a:lstStyle/>
          <a:p>
            <a:pPr algn="just"/>
            <a:endParaRPr lang="es-AR" sz="6200" dirty="0"/>
          </a:p>
          <a:p>
            <a:pPr algn="just"/>
            <a:r>
              <a:rPr lang="es-AR" sz="6200" dirty="0"/>
              <a:t>En un estudio realizado por </a:t>
            </a:r>
            <a:r>
              <a:rPr lang="es-AR" sz="6200" dirty="0" err="1"/>
              <a:t>Levin</a:t>
            </a:r>
            <a:r>
              <a:rPr lang="es-AR" sz="6200" dirty="0"/>
              <a:t> (2001) en el 75% de las películas en la que aparece un enfermo mental, éste es violento.</a:t>
            </a:r>
          </a:p>
          <a:p>
            <a:pPr lvl="1" algn="just"/>
            <a:r>
              <a:rPr lang="es-AR" sz="4600" dirty="0" err="1"/>
              <a:t>Levin</a:t>
            </a:r>
            <a:r>
              <a:rPr lang="es-AR" sz="4600" dirty="0"/>
              <a:t>, A. (2001). </a:t>
            </a:r>
            <a:r>
              <a:rPr lang="es-AR" sz="4600" dirty="0" err="1"/>
              <a:t>Violence</a:t>
            </a:r>
            <a:r>
              <a:rPr lang="es-AR" sz="4600" dirty="0"/>
              <a:t> and Mental </a:t>
            </a:r>
            <a:r>
              <a:rPr lang="es-AR" sz="4600" dirty="0" err="1"/>
              <a:t>illnes</a:t>
            </a:r>
            <a:r>
              <a:rPr lang="es-AR" sz="4600" dirty="0"/>
              <a:t>: Media </a:t>
            </a:r>
            <a:r>
              <a:rPr lang="es-AR" sz="4600" dirty="0" err="1"/>
              <a:t>keep</a:t>
            </a:r>
            <a:r>
              <a:rPr lang="es-AR" sz="4600" dirty="0"/>
              <a:t> </a:t>
            </a:r>
            <a:r>
              <a:rPr lang="es-AR" sz="4600" dirty="0" err="1"/>
              <a:t>myths</a:t>
            </a:r>
            <a:r>
              <a:rPr lang="es-AR" sz="4600" dirty="0"/>
              <a:t> </a:t>
            </a:r>
            <a:r>
              <a:rPr lang="es-AR" sz="4600" dirty="0" err="1"/>
              <a:t>alive</a:t>
            </a:r>
            <a:r>
              <a:rPr lang="es-AR" sz="4600" dirty="0"/>
              <a:t>. </a:t>
            </a:r>
            <a:r>
              <a:rPr lang="es-AR" sz="4600" i="1" dirty="0" err="1"/>
              <a:t>Psychiatric</a:t>
            </a:r>
            <a:r>
              <a:rPr lang="es-AR" sz="4600" i="1" dirty="0"/>
              <a:t>, 36</a:t>
            </a:r>
            <a:r>
              <a:rPr lang="es-AR" sz="4600" dirty="0"/>
              <a:t>, 9-13.</a:t>
            </a:r>
          </a:p>
          <a:p>
            <a:pPr algn="just">
              <a:buNone/>
            </a:pPr>
            <a:endParaRPr lang="es-AR" sz="6200" dirty="0"/>
          </a:p>
          <a:p>
            <a:pPr algn="just"/>
            <a:r>
              <a:rPr lang="es-AR" sz="6200" dirty="0"/>
              <a:t>Aproximadamente el 80% de los norteamericanos piensa que los enfermos mentales son personas violentas (</a:t>
            </a:r>
            <a:r>
              <a:rPr lang="es-AR" sz="6200" dirty="0" err="1"/>
              <a:t>Ruscio</a:t>
            </a:r>
            <a:r>
              <a:rPr lang="es-AR" sz="6200" dirty="0"/>
              <a:t>, 2004).</a:t>
            </a:r>
          </a:p>
          <a:p>
            <a:pPr lvl="1" algn="just"/>
            <a:r>
              <a:rPr lang="es-AR" sz="4200" dirty="0" err="1"/>
              <a:t>Ruscio</a:t>
            </a:r>
            <a:r>
              <a:rPr lang="es-AR" sz="4200" dirty="0"/>
              <a:t>, J. (2004). Diagnosis and </a:t>
            </a:r>
            <a:r>
              <a:rPr lang="es-AR" sz="4200" dirty="0" err="1"/>
              <a:t>the</a:t>
            </a:r>
            <a:r>
              <a:rPr lang="es-AR" sz="4200" dirty="0"/>
              <a:t> </a:t>
            </a:r>
            <a:r>
              <a:rPr lang="es-AR" sz="4200" dirty="0" err="1"/>
              <a:t>behaviors</a:t>
            </a:r>
            <a:r>
              <a:rPr lang="es-AR" sz="4200" dirty="0"/>
              <a:t> </a:t>
            </a:r>
            <a:r>
              <a:rPr lang="es-AR" sz="4200" dirty="0" err="1"/>
              <a:t>they</a:t>
            </a:r>
            <a:r>
              <a:rPr lang="es-AR" sz="4200" dirty="0"/>
              <a:t> denote: A </a:t>
            </a:r>
            <a:r>
              <a:rPr lang="es-AR" sz="4200" dirty="0" err="1"/>
              <a:t>critical</a:t>
            </a:r>
            <a:r>
              <a:rPr lang="es-AR" sz="4200" dirty="0"/>
              <a:t> </a:t>
            </a:r>
            <a:r>
              <a:rPr lang="es-AR" sz="4200" dirty="0" err="1"/>
              <a:t>examination</a:t>
            </a:r>
            <a:r>
              <a:rPr lang="es-AR" sz="4200" dirty="0"/>
              <a:t> of </a:t>
            </a:r>
            <a:r>
              <a:rPr lang="es-AR" sz="4200" dirty="0" err="1"/>
              <a:t>the</a:t>
            </a:r>
            <a:r>
              <a:rPr lang="es-AR" sz="4200" dirty="0"/>
              <a:t> </a:t>
            </a:r>
            <a:r>
              <a:rPr lang="es-AR" sz="4200" dirty="0" err="1"/>
              <a:t>labeling</a:t>
            </a:r>
            <a:r>
              <a:rPr lang="es-AR" sz="4200" dirty="0"/>
              <a:t> </a:t>
            </a:r>
            <a:r>
              <a:rPr lang="es-AR" sz="4200" dirty="0" err="1"/>
              <a:t>theory</a:t>
            </a:r>
            <a:r>
              <a:rPr lang="es-AR" sz="4200" dirty="0"/>
              <a:t> of mental </a:t>
            </a:r>
            <a:r>
              <a:rPr lang="es-AR" sz="4200" dirty="0" err="1"/>
              <a:t>illness</a:t>
            </a:r>
            <a:r>
              <a:rPr lang="es-AR" sz="4200" dirty="0"/>
              <a:t>. </a:t>
            </a:r>
            <a:r>
              <a:rPr lang="es-AR" sz="4200" i="1" dirty="0" err="1"/>
              <a:t>Scientific</a:t>
            </a:r>
            <a:r>
              <a:rPr lang="es-AR" sz="4200" i="1" dirty="0"/>
              <a:t> </a:t>
            </a:r>
            <a:r>
              <a:rPr lang="es-AR" sz="4200" i="1" dirty="0" err="1"/>
              <a:t>Review</a:t>
            </a:r>
            <a:r>
              <a:rPr lang="es-AR" sz="4200" i="1" dirty="0"/>
              <a:t> of Mental </a:t>
            </a:r>
            <a:r>
              <a:rPr lang="es-AR" sz="4200" i="1" dirty="0" err="1"/>
              <a:t>Health</a:t>
            </a:r>
            <a:r>
              <a:rPr lang="es-AR" sz="4200" i="1" dirty="0"/>
              <a:t> </a:t>
            </a:r>
            <a:r>
              <a:rPr lang="es-AR" sz="4200" i="1" dirty="0" err="1"/>
              <a:t>Practice</a:t>
            </a:r>
            <a:r>
              <a:rPr lang="es-AR" sz="4200" i="1" dirty="0"/>
              <a:t>, 3</a:t>
            </a:r>
            <a:r>
              <a:rPr lang="es-AR" sz="4200" dirty="0"/>
              <a:t>, 5-22.</a:t>
            </a:r>
            <a:endParaRPr lang="en-US" sz="4200" dirty="0"/>
          </a:p>
        </p:txBody>
      </p:sp>
    </p:spTree>
    <p:extLst>
      <p:ext uri="{BB962C8B-B14F-4D97-AF65-F5344CB8AC3E}">
        <p14:creationId xmlns:p14="http://schemas.microsoft.com/office/powerpoint/2010/main" val="2726089432"/>
      </p:ext>
    </p:extLst>
  </p:cSld>
  <p:clrMapOvr>
    <a:masterClrMapping/>
  </p:clrMapOvr>
</p:sld>
</file>

<file path=ppt/theme/theme1.xml><?xml version="1.0" encoding="utf-8"?>
<a:theme xmlns:a="http://schemas.openxmlformats.org/drawingml/2006/main" name="Tema de Office">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1299</Words>
  <Application>Microsoft Office PowerPoint</Application>
  <PresentationFormat>Presentación en pantalla (4:3)</PresentationFormat>
  <Paragraphs>144</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Bookman Old Style</vt:lpstr>
      <vt:lpstr>Calibri</vt:lpstr>
      <vt:lpstr>Cambria Math</vt:lpstr>
      <vt:lpstr>Times New Roman</vt:lpstr>
      <vt:lpstr>Wingdings</vt:lpstr>
      <vt:lpstr>Tema de Office</vt:lpstr>
      <vt:lpstr>Psicoestadistica (B) Universidad Siglo 21</vt:lpstr>
      <vt:lpstr>Estadística inferencial</vt:lpstr>
      <vt:lpstr>Presentación de PowerPoint</vt:lpstr>
      <vt:lpstr>Presentación de PowerPoint</vt:lpstr>
      <vt:lpstr>Distribución Uniforme</vt:lpstr>
      <vt:lpstr>Distribución Normal</vt:lpstr>
      <vt:lpstr>Distribución Normal</vt:lpstr>
      <vt:lpstr>Puntaje Z. z=(x-x ̅)/s</vt:lpstr>
      <vt:lpstr>Ejemplo de Aplicación utilizando InfoStat</vt:lpstr>
      <vt:lpstr>Ejemplo de Aplicación utilizando InfoStat</vt:lpstr>
      <vt:lpstr>Ejemplo de Aplicación utilizando InfoStat</vt:lpstr>
      <vt:lpstr>Presentación de PowerPoint</vt:lpstr>
      <vt:lpstr>Presentación de PowerPoint</vt:lpstr>
      <vt:lpstr>Distribución de Ji cuadrado</vt:lpstr>
      <vt:lpstr>Grados de libertad</vt:lpstr>
      <vt:lpstr>Ejemplo de Aplicación utilizando InfoStat</vt:lpstr>
      <vt:lpstr>Ejemplo de Aplicación utilizando InfoStat</vt:lpstr>
      <vt:lpstr>Distribución t de Student</vt:lpstr>
      <vt:lpstr>Ejemplo de Aplicación utilizando InfoStat</vt:lpstr>
      <vt:lpstr>Ejemplo de Aplicación utilizando InfoStat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Psicoestadística</dc:title>
  <dc:creator>Usuario</dc:creator>
  <cp:lastModifiedBy>Mauricio Zalazar</cp:lastModifiedBy>
  <cp:revision>23</cp:revision>
  <dcterms:created xsi:type="dcterms:W3CDTF">2018-05-09T14:36:48Z</dcterms:created>
  <dcterms:modified xsi:type="dcterms:W3CDTF">2021-05-14T14:46:54Z</dcterms:modified>
</cp:coreProperties>
</file>