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88" r:id="rId4"/>
    <p:sldId id="291" r:id="rId5"/>
    <p:sldId id="290" r:id="rId6"/>
    <p:sldId id="292" r:id="rId7"/>
    <p:sldId id="283" r:id="rId8"/>
    <p:sldId id="270"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BC737E2-12E8-46AE-9880-B13B87E92C3A}" type="datetimeFigureOut">
              <a:rPr lang="es-ES" smtClean="0"/>
              <a:t>27/04/2020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1DD6C9-6421-4073-B3F8-226B2D187FE2}"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BC737E2-12E8-46AE-9880-B13B87E92C3A}" type="datetimeFigureOut">
              <a:rPr lang="es-ES" smtClean="0"/>
              <a:t>27/04/2020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1DD6C9-6421-4073-B3F8-226B2D187FE2}"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BC737E2-12E8-46AE-9880-B13B87E92C3A}" type="datetimeFigureOut">
              <a:rPr lang="es-ES" smtClean="0"/>
              <a:t>27/04/2020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1DD6C9-6421-4073-B3F8-226B2D187FE2}"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BC737E2-12E8-46AE-9880-B13B87E92C3A}" type="datetimeFigureOut">
              <a:rPr lang="es-ES" smtClean="0"/>
              <a:t>27/04/2020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1DD6C9-6421-4073-B3F8-226B2D187FE2}"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fld id="{5BC737E2-12E8-46AE-9880-B13B87E92C3A}" type="datetimeFigureOut">
              <a:rPr lang="es-ES" smtClean="0"/>
              <a:t>27/04/2020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C1DD6C9-6421-4073-B3F8-226B2D187FE2}"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BC737E2-12E8-46AE-9880-B13B87E92C3A}" type="datetimeFigureOut">
              <a:rPr lang="es-ES" smtClean="0"/>
              <a:t>27/04/2020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C1DD6C9-6421-4073-B3F8-226B2D187FE2}" type="slidenum">
              <a:rPr lang="es-ES" smtClean="0"/>
              <a:t>‹Nº›</a:t>
            </a:fld>
            <a:endParaRPr lang="es-ES"/>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BC737E2-12E8-46AE-9880-B13B87E92C3A}" type="datetimeFigureOut">
              <a:rPr lang="es-ES" smtClean="0"/>
              <a:t>27/04/2020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C1DD6C9-6421-4073-B3F8-226B2D187FE2}"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BC737E2-12E8-46AE-9880-B13B87E92C3A}" type="datetimeFigureOut">
              <a:rPr lang="es-ES" smtClean="0"/>
              <a:t>27/04/2020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C1DD6C9-6421-4073-B3F8-226B2D187FE2}"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737E2-12E8-46AE-9880-B13B87E92C3A}" type="datetimeFigureOut">
              <a:rPr lang="es-ES" smtClean="0"/>
              <a:t>27/04/2020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C1DD6C9-6421-4073-B3F8-226B2D187FE2}"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5BC737E2-12E8-46AE-9880-B13B87E92C3A}" type="datetimeFigureOut">
              <a:rPr lang="es-ES" smtClean="0"/>
              <a:t>27/04/2020</a:t>
            </a:fld>
            <a:endParaRPr lang="es-E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C1DD6C9-6421-4073-B3F8-226B2D187FE2}"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BC737E2-12E8-46AE-9880-B13B87E92C3A}" type="datetimeFigureOut">
              <a:rPr lang="es-ES" smtClean="0"/>
              <a:t>27/04/2020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C1DD6C9-6421-4073-B3F8-226B2D187FE2}"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BC737E2-12E8-46AE-9880-B13B87E92C3A}" type="datetimeFigureOut">
              <a:rPr lang="es-ES" smtClean="0"/>
              <a:t>27/04/2020</a:t>
            </a:fld>
            <a:endParaRPr lang="es-E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E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C1DD6C9-6421-4073-B3F8-226B2D187FE2}"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ythonista.io/cursos/py101/escritura-y-lectura-de-archiv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Programación 1</a:t>
            </a:r>
            <a:endParaRPr lang="es-ES" dirty="0"/>
          </a:p>
        </p:txBody>
      </p:sp>
      <p:sp>
        <p:nvSpPr>
          <p:cNvPr id="3" name="2 Subtítulo"/>
          <p:cNvSpPr>
            <a:spLocks noGrp="1"/>
          </p:cNvSpPr>
          <p:nvPr>
            <p:ph type="subTitle" idx="1"/>
          </p:nvPr>
        </p:nvSpPr>
        <p:spPr/>
        <p:txBody>
          <a:bodyPr/>
          <a:lstStyle/>
          <a:p>
            <a:r>
              <a:rPr lang="es-ES" dirty="0" smtClean="0"/>
              <a:t>CLASE </a:t>
            </a:r>
            <a:r>
              <a:rPr lang="es-ES" dirty="0" smtClean="0"/>
              <a:t>4</a:t>
            </a:r>
            <a:endParaRPr lang="es-ES" dirty="0"/>
          </a:p>
        </p:txBody>
      </p:sp>
      <p:pic>
        <p:nvPicPr>
          <p:cNvPr id="4" name="Picture 2" descr="Colegio Universitario IES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47" y="138880"/>
            <a:ext cx="162877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544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Procesamiento de archivos</a:t>
            </a:r>
            <a:endParaRPr lang="es-ES" dirty="0"/>
          </a:p>
        </p:txBody>
      </p:sp>
      <p:sp>
        <p:nvSpPr>
          <p:cNvPr id="4" name="AutoShape 5" descr="Resultado de imagen para logo spyder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2 Marcador de contenido"/>
          <p:cNvSpPr txBox="1">
            <a:spLocks/>
          </p:cNvSpPr>
          <p:nvPr/>
        </p:nvSpPr>
        <p:spPr>
          <a:xfrm>
            <a:off x="795476" y="1052736"/>
            <a:ext cx="7520940" cy="396044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s-ES" sz="5400" b="0" dirty="0"/>
              <a:t>Modos de abrir un archivo.</a:t>
            </a:r>
          </a:p>
          <a:p>
            <a:r>
              <a:rPr lang="es-ES" sz="5400" dirty="0"/>
              <a:t>Por el tipo de archivo</a:t>
            </a:r>
            <a:r>
              <a:rPr lang="es-ES" sz="5400" dirty="0" smtClean="0"/>
              <a:t>.</a:t>
            </a:r>
          </a:p>
          <a:p>
            <a:pPr marL="59436" lvl="2" indent="0">
              <a:buNone/>
            </a:pPr>
            <a:r>
              <a:rPr lang="es-ES" sz="5400" b="0" dirty="0" smtClean="0"/>
              <a:t>'t</a:t>
            </a:r>
            <a:r>
              <a:rPr lang="es-ES" sz="5400" b="0" dirty="0"/>
              <a:t>' se trata de un archivo de texto.</a:t>
            </a:r>
          </a:p>
          <a:p>
            <a:pPr marL="59436" lvl="2" indent="0">
              <a:buNone/>
            </a:pPr>
            <a:r>
              <a:rPr lang="es-ES" sz="5400" b="0" dirty="0"/>
              <a:t>'b' permite escritura en modo binario</a:t>
            </a:r>
          </a:p>
          <a:p>
            <a:r>
              <a:rPr lang="es-ES" sz="5400" b="0" dirty="0"/>
              <a:t>Los archivos de texto y los archivos binarios representan tipos distintos en </a:t>
            </a:r>
            <a:r>
              <a:rPr lang="es-ES" sz="5400" b="0" dirty="0" err="1"/>
              <a:t>Python</a:t>
            </a:r>
            <a:r>
              <a:rPr lang="es-ES" sz="5400" b="0" dirty="0"/>
              <a:t>.</a:t>
            </a:r>
          </a:p>
          <a:p>
            <a:r>
              <a:rPr lang="es-ES" sz="5400" dirty="0" smtClean="0"/>
              <a:t>Por </a:t>
            </a:r>
            <a:r>
              <a:rPr lang="es-ES" sz="5400" dirty="0"/>
              <a:t>el tipo de acceso.</a:t>
            </a:r>
          </a:p>
          <a:p>
            <a:r>
              <a:rPr lang="es-ES" sz="5400" b="0" dirty="0"/>
              <a:t>'r' es el modo de lectura.</a:t>
            </a:r>
          </a:p>
          <a:p>
            <a:r>
              <a:rPr lang="es-ES" sz="5400" b="0" dirty="0"/>
              <a:t>'w' es un modo de escritura. En caso de existir un archivo, éste es </a:t>
            </a:r>
            <a:r>
              <a:rPr lang="es-ES" sz="5400" b="0" dirty="0" err="1"/>
              <a:t>sobreescrito</a:t>
            </a:r>
            <a:r>
              <a:rPr lang="es-ES" sz="5400" b="0" dirty="0"/>
              <a:t>.</a:t>
            </a:r>
          </a:p>
          <a:p>
            <a:r>
              <a:rPr lang="es-ES" sz="5400" b="0" dirty="0"/>
              <a:t>'a' es un modo de escritura. En caso de existir un archivo, comienza a escribir al final de éste.</a:t>
            </a:r>
          </a:p>
          <a:p>
            <a:r>
              <a:rPr lang="es-ES" sz="5400" b="0" dirty="0"/>
              <a:t>'x' es un modo de escritura para crear un nuevo archivo. En caso de que el archivo exista se emitirá un error de tipo </a:t>
            </a:r>
            <a:r>
              <a:rPr lang="es-ES" sz="5400" b="0" dirty="0" err="1"/>
              <a:t>FileExistsError</a:t>
            </a:r>
            <a:r>
              <a:rPr lang="es-ES" sz="5400" b="0" dirty="0"/>
              <a:t>.</a:t>
            </a:r>
          </a:p>
          <a:p>
            <a:r>
              <a:rPr lang="es-ES" sz="5400" b="0" dirty="0"/>
              <a:t>'+' es un modo de escritura/lectura</a:t>
            </a:r>
            <a:r>
              <a:rPr lang="es-ES" sz="5400" b="0" dirty="0" smtClean="0"/>
              <a:t>.</a:t>
            </a:r>
          </a:p>
          <a:p>
            <a:endParaRPr lang="es-ES" sz="5400" b="0" dirty="0" smtClean="0"/>
          </a:p>
          <a:p>
            <a:r>
              <a:rPr lang="es-ES" sz="5400" b="0" dirty="0" smtClean="0"/>
              <a:t>Para abrir un archivo se utiliza el método </a:t>
            </a:r>
            <a:r>
              <a:rPr lang="es-ES" sz="5400" dirty="0" smtClean="0"/>
              <a:t>open()</a:t>
            </a:r>
          </a:p>
          <a:p>
            <a:r>
              <a:rPr lang="es-ES" sz="5400" dirty="0"/>
              <a:t/>
            </a:r>
            <a:br>
              <a:rPr lang="es-ES" sz="5400" dirty="0"/>
            </a:br>
            <a:r>
              <a:rPr lang="es-ES" sz="5400" dirty="0"/>
              <a:t>archivo = open("</a:t>
            </a:r>
            <a:r>
              <a:rPr lang="es-ES" sz="5400" dirty="0" err="1"/>
              <a:t>prueba.bin</a:t>
            </a:r>
            <a:r>
              <a:rPr lang="es-ES" sz="5400" dirty="0"/>
              <a:t>", "</a:t>
            </a:r>
            <a:r>
              <a:rPr lang="es-ES" sz="5400" dirty="0" err="1"/>
              <a:t>bw</a:t>
            </a:r>
            <a:r>
              <a:rPr lang="es-ES" sz="5400" dirty="0"/>
              <a:t>")</a:t>
            </a:r>
          </a:p>
          <a:p>
            <a:endParaRPr lang="es-ES" sz="5400" b="0" dirty="0" smtClean="0"/>
          </a:p>
          <a:p>
            <a:pPr marL="0" indent="0">
              <a:lnSpc>
                <a:spcPct val="150000"/>
              </a:lnSpc>
            </a:pPr>
            <a:endParaRPr lang="es-ES" sz="5400" b="0" dirty="0"/>
          </a:p>
        </p:txBody>
      </p:sp>
      <p:pic>
        <p:nvPicPr>
          <p:cNvPr id="5" name="Picture 2" descr="Colegio Universitario IES21"/>
          <p:cNvPicPr>
            <a:picLocks noChangeAspect="1" noChangeArrowheads="1"/>
          </p:cNvPicPr>
          <p:nvPr/>
        </p:nvPicPr>
        <p:blipFill rotWithShape="1">
          <a:blip r:embed="rId2">
            <a:extLst>
              <a:ext uri="{28A0092B-C50C-407E-A947-70E740481C1C}">
                <a14:useLocalDpi xmlns:a14="http://schemas.microsoft.com/office/drawing/2010/main" val="0"/>
              </a:ext>
            </a:extLst>
          </a:blip>
          <a:srcRect l="15201" t="36648" r="13397" b="10452"/>
          <a:stretch/>
        </p:blipFill>
        <p:spPr bwMode="auto">
          <a:xfrm>
            <a:off x="7483875" y="5601810"/>
            <a:ext cx="1162975" cy="74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03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Procesamiento de archivos</a:t>
            </a:r>
            <a:endParaRPr lang="es-ES" dirty="0"/>
          </a:p>
        </p:txBody>
      </p:sp>
      <p:sp>
        <p:nvSpPr>
          <p:cNvPr id="4" name="AutoShape 5" descr="Resultado de imagen para logo spyder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2 Marcador de contenido"/>
          <p:cNvSpPr txBox="1">
            <a:spLocks/>
          </p:cNvSpPr>
          <p:nvPr/>
        </p:nvSpPr>
        <p:spPr>
          <a:xfrm>
            <a:off x="795476" y="1052736"/>
            <a:ext cx="7520940" cy="396044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lnSpc>
                <a:spcPct val="150000"/>
              </a:lnSpc>
            </a:pPr>
            <a:r>
              <a:rPr lang="es-ES" sz="5400" dirty="0"/>
              <a:t>Tamaño y posición.</a:t>
            </a:r>
          </a:p>
          <a:p>
            <a:pPr marL="0" indent="0">
              <a:lnSpc>
                <a:spcPct val="150000"/>
              </a:lnSpc>
            </a:pPr>
            <a:r>
              <a:rPr lang="es-ES" sz="5400" b="0" dirty="0"/>
              <a:t>Los archivos pueden contener ya sea bytes o caracteres acomodados uno detrás de otro. A cada elemento le corresponde una posición numérica que inicia a partir de cero.</a:t>
            </a:r>
          </a:p>
          <a:p>
            <a:pPr marL="0" indent="0">
              <a:lnSpc>
                <a:spcPct val="150000"/>
              </a:lnSpc>
            </a:pPr>
            <a:endParaRPr lang="es-ES" sz="5400" b="0" dirty="0"/>
          </a:p>
        </p:txBody>
      </p:sp>
      <p:pic>
        <p:nvPicPr>
          <p:cNvPr id="5" name="Picture 2" descr="Colegio Universitario IES21"/>
          <p:cNvPicPr>
            <a:picLocks noChangeAspect="1" noChangeArrowheads="1"/>
          </p:cNvPicPr>
          <p:nvPr/>
        </p:nvPicPr>
        <p:blipFill rotWithShape="1">
          <a:blip r:embed="rId2">
            <a:extLst>
              <a:ext uri="{28A0092B-C50C-407E-A947-70E740481C1C}">
                <a14:useLocalDpi xmlns:a14="http://schemas.microsoft.com/office/drawing/2010/main" val="0"/>
              </a:ext>
            </a:extLst>
          </a:blip>
          <a:srcRect l="15201" t="36648" r="13397" b="10452"/>
          <a:stretch/>
        </p:blipFill>
        <p:spPr bwMode="auto">
          <a:xfrm>
            <a:off x="7483875" y="5601810"/>
            <a:ext cx="1162975" cy="74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484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Procesamiento de archivos</a:t>
            </a:r>
            <a:endParaRPr lang="es-ES" dirty="0"/>
          </a:p>
        </p:txBody>
      </p:sp>
      <p:sp>
        <p:nvSpPr>
          <p:cNvPr id="4" name="AutoShape 5" descr="Resultado de imagen para logo spyder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2 Marcador de contenido"/>
          <p:cNvSpPr txBox="1">
            <a:spLocks/>
          </p:cNvSpPr>
          <p:nvPr/>
        </p:nvSpPr>
        <p:spPr>
          <a:xfrm>
            <a:off x="795476" y="1052736"/>
            <a:ext cx="7520940" cy="396044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lnSpc>
                <a:spcPct val="150000"/>
              </a:lnSpc>
            </a:pPr>
            <a:r>
              <a:rPr lang="es-ES" sz="5400" dirty="0"/>
              <a:t>Métodos más utilizados para gestión de archivos comunes para archivos binarios y de texto</a:t>
            </a:r>
            <a:r>
              <a:rPr lang="es-ES" sz="5400" dirty="0" smtClean="0"/>
              <a:t>.</a:t>
            </a:r>
          </a:p>
          <a:p>
            <a:pPr marL="0" indent="0">
              <a:lnSpc>
                <a:spcPct val="150000"/>
              </a:lnSpc>
            </a:pPr>
            <a:r>
              <a:rPr lang="es-ES" sz="5400" dirty="0" err="1" smtClean="0"/>
              <a:t>close</a:t>
            </a:r>
            <a:r>
              <a:rPr lang="es-ES" sz="5400" dirty="0" smtClean="0"/>
              <a:t>()  </a:t>
            </a:r>
            <a:r>
              <a:rPr lang="es-ES" sz="5400" b="0" dirty="0" smtClean="0"/>
              <a:t>Es </a:t>
            </a:r>
            <a:r>
              <a:rPr lang="es-ES" sz="5400" b="0" dirty="0"/>
              <a:t>imperativo que una vez que se hayan realizado todas las operaciones de entrada y de salida de archivos, este sea cerrado de manera adecuada. En caso de no hacerlo, es altamente probable que el archivo se encuentre en un estado inestable y corra riesgo de que la información contenida se corrompa o destruya.</a:t>
            </a:r>
          </a:p>
          <a:p>
            <a:pPr marL="0" indent="0">
              <a:lnSpc>
                <a:spcPct val="150000"/>
              </a:lnSpc>
            </a:pPr>
            <a:r>
              <a:rPr lang="es-ES" sz="5400" dirty="0" err="1" smtClean="0"/>
              <a:t>read</a:t>
            </a:r>
            <a:r>
              <a:rPr lang="es-ES" sz="5400" dirty="0" smtClean="0"/>
              <a:t>()  </a:t>
            </a:r>
            <a:r>
              <a:rPr lang="es-ES" sz="5400" b="0" dirty="0" smtClean="0"/>
              <a:t>Si </a:t>
            </a:r>
            <a:r>
              <a:rPr lang="es-ES" sz="5400" b="0" dirty="0"/>
              <a:t>el archivo se encuentra en modo de lectura, leerá y regresará el contenido del archivo desde la posición en la que se encuentre lasta el final del archivo. Si se ingresa un número como argumento, leerá el número de posiciones indicadas en el argumento.</a:t>
            </a:r>
          </a:p>
          <a:p>
            <a:pPr marL="0" indent="0">
              <a:lnSpc>
                <a:spcPct val="150000"/>
              </a:lnSpc>
            </a:pPr>
            <a:r>
              <a:rPr lang="es-ES" sz="5400" dirty="0" err="1" smtClean="0"/>
              <a:t>write</a:t>
            </a:r>
            <a:r>
              <a:rPr lang="es-ES" sz="5400" dirty="0" smtClean="0"/>
              <a:t>()  </a:t>
            </a:r>
            <a:r>
              <a:rPr lang="es-ES" sz="5400" b="0" dirty="0" smtClean="0"/>
              <a:t>Si </a:t>
            </a:r>
            <a:r>
              <a:rPr lang="es-ES" sz="5400" b="0" dirty="0"/>
              <a:t>el archivo se encuentra en modo de escritura, añadirá al archivo el contenido ingresado como argumento a partir de la posición en donde se encuentre, </a:t>
            </a:r>
            <a:r>
              <a:rPr lang="es-ES" sz="5400" b="0" dirty="0" err="1"/>
              <a:t>sobreescribiendo</a:t>
            </a:r>
            <a:r>
              <a:rPr lang="es-ES" sz="5400" b="0" dirty="0"/>
              <a:t> el texto </a:t>
            </a:r>
            <a:r>
              <a:rPr lang="es-ES" sz="5400" b="0" dirty="0" smtClean="0"/>
              <a:t>si </a:t>
            </a:r>
            <a:r>
              <a:rPr lang="es-ES" sz="5400" b="0" dirty="0"/>
              <a:t>existente. Una vez terminada la operación, regresará la nueva posición del puntero</a:t>
            </a:r>
            <a:r>
              <a:rPr lang="es-ES" sz="5400" b="0" dirty="0" smtClean="0"/>
              <a:t>.</a:t>
            </a:r>
            <a:endParaRPr lang="es-ES" sz="5400" dirty="0"/>
          </a:p>
          <a:p>
            <a:pPr marL="0" indent="0">
              <a:lnSpc>
                <a:spcPct val="150000"/>
              </a:lnSpc>
            </a:pPr>
            <a:endParaRPr lang="es-ES" sz="5400" b="0" dirty="0"/>
          </a:p>
        </p:txBody>
      </p:sp>
      <p:pic>
        <p:nvPicPr>
          <p:cNvPr id="5" name="Picture 2" descr="Colegio Universitario IES21"/>
          <p:cNvPicPr>
            <a:picLocks noChangeAspect="1" noChangeArrowheads="1"/>
          </p:cNvPicPr>
          <p:nvPr/>
        </p:nvPicPr>
        <p:blipFill rotWithShape="1">
          <a:blip r:embed="rId2">
            <a:extLst>
              <a:ext uri="{28A0092B-C50C-407E-A947-70E740481C1C}">
                <a14:useLocalDpi xmlns:a14="http://schemas.microsoft.com/office/drawing/2010/main" val="0"/>
              </a:ext>
            </a:extLst>
          </a:blip>
          <a:srcRect l="15201" t="36648" r="13397" b="10452"/>
          <a:stretch/>
        </p:blipFill>
        <p:spPr bwMode="auto">
          <a:xfrm>
            <a:off x="7483875" y="5601810"/>
            <a:ext cx="1162975" cy="74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78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Procesamiento de archivos</a:t>
            </a:r>
            <a:endParaRPr lang="es-ES" dirty="0"/>
          </a:p>
        </p:txBody>
      </p:sp>
      <p:sp>
        <p:nvSpPr>
          <p:cNvPr id="4" name="AutoShape 5" descr="Resultado de imagen para logo spyder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2 Marcador de contenido"/>
          <p:cNvSpPr txBox="1">
            <a:spLocks/>
          </p:cNvSpPr>
          <p:nvPr/>
        </p:nvSpPr>
        <p:spPr>
          <a:xfrm>
            <a:off x="795476" y="1052736"/>
            <a:ext cx="7520940" cy="3960440"/>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lnSpc>
                <a:spcPct val="150000"/>
              </a:lnSpc>
            </a:pPr>
            <a:r>
              <a:rPr lang="es-ES" sz="5400" dirty="0"/>
              <a:t>Métodos más utilizados para gestión de archivos comunes para archivos binarios y de texto</a:t>
            </a:r>
            <a:r>
              <a:rPr lang="es-ES" sz="5400" dirty="0" smtClean="0"/>
              <a:t>.</a:t>
            </a:r>
          </a:p>
          <a:p>
            <a:pPr marL="0" indent="0">
              <a:lnSpc>
                <a:spcPct val="150000"/>
              </a:lnSpc>
            </a:pPr>
            <a:r>
              <a:rPr lang="es-ES" sz="5400" dirty="0" err="1" smtClean="0"/>
              <a:t>writable</a:t>
            </a:r>
            <a:r>
              <a:rPr lang="es-ES" sz="5400" dirty="0"/>
              <a:t>()  </a:t>
            </a:r>
            <a:r>
              <a:rPr lang="es-ES" sz="5400" b="0" dirty="0"/>
              <a:t>Devolverá True si el archivo está en modo de escritura.</a:t>
            </a:r>
          </a:p>
          <a:p>
            <a:pPr marL="0" indent="0">
              <a:lnSpc>
                <a:spcPct val="150000"/>
              </a:lnSpc>
            </a:pPr>
            <a:r>
              <a:rPr lang="es-ES" sz="5400" dirty="0" err="1"/>
              <a:t>readable</a:t>
            </a:r>
            <a:r>
              <a:rPr lang="es-ES" sz="5400" dirty="0"/>
              <a:t>()  </a:t>
            </a:r>
            <a:r>
              <a:rPr lang="es-ES" sz="5400" b="0" dirty="0"/>
              <a:t>Devolverá True si el archivo está en modo de lectura.</a:t>
            </a:r>
          </a:p>
          <a:p>
            <a:pPr marL="0" indent="0">
              <a:lnSpc>
                <a:spcPct val="150000"/>
              </a:lnSpc>
            </a:pPr>
            <a:r>
              <a:rPr lang="es-ES" sz="5400" dirty="0" err="1"/>
              <a:t>seekable</a:t>
            </a:r>
            <a:r>
              <a:rPr lang="es-ES" sz="5400" dirty="0"/>
              <a:t>() </a:t>
            </a:r>
            <a:r>
              <a:rPr lang="es-ES" sz="5400" b="0" dirty="0"/>
              <a:t>Devolverá True si es posible desplazarse dentro del archivo</a:t>
            </a:r>
            <a:r>
              <a:rPr lang="es-ES" sz="5400" b="0" dirty="0" smtClean="0"/>
              <a:t>.</a:t>
            </a:r>
            <a:endParaRPr lang="es-ES" sz="5400" dirty="0" smtClean="0"/>
          </a:p>
          <a:p>
            <a:pPr marL="0" indent="0">
              <a:lnSpc>
                <a:spcPct val="150000"/>
              </a:lnSpc>
            </a:pPr>
            <a:r>
              <a:rPr lang="es-ES" sz="5400" dirty="0" err="1" smtClean="0"/>
              <a:t>tell</a:t>
            </a:r>
            <a:r>
              <a:rPr lang="es-ES" sz="5400" dirty="0" smtClean="0"/>
              <a:t>() </a:t>
            </a:r>
            <a:r>
              <a:rPr lang="es-ES" sz="5400" b="0" dirty="0" smtClean="0"/>
              <a:t>Regresará </a:t>
            </a:r>
            <a:r>
              <a:rPr lang="es-ES" sz="5400" b="0" dirty="0"/>
              <a:t>la posición en la que se encuentra el puntero dentro del archivo</a:t>
            </a:r>
            <a:r>
              <a:rPr lang="es-ES" sz="5400" b="0" dirty="0" smtClean="0"/>
              <a:t>.</a:t>
            </a:r>
            <a:endParaRPr lang="es-ES" sz="5400" b="0" dirty="0"/>
          </a:p>
          <a:p>
            <a:pPr marL="0" indent="0">
              <a:lnSpc>
                <a:spcPct val="150000"/>
              </a:lnSpc>
            </a:pPr>
            <a:r>
              <a:rPr lang="es-ES" sz="5400" dirty="0" err="1"/>
              <a:t>seek</a:t>
            </a:r>
            <a:r>
              <a:rPr lang="es-ES" sz="5400" dirty="0" smtClean="0"/>
              <a:t>() </a:t>
            </a:r>
            <a:r>
              <a:rPr lang="es-ES" sz="5400" b="0" dirty="0" smtClean="0"/>
              <a:t>Moverá </a:t>
            </a:r>
            <a:r>
              <a:rPr lang="es-ES" sz="5400" b="0" dirty="0"/>
              <a:t>el puntero a la posición indicada.</a:t>
            </a:r>
          </a:p>
          <a:p>
            <a:pPr marL="0" indent="0">
              <a:lnSpc>
                <a:spcPct val="150000"/>
              </a:lnSpc>
            </a:pPr>
            <a:endParaRPr lang="es-ES" sz="5400" b="0" dirty="0"/>
          </a:p>
        </p:txBody>
      </p:sp>
      <p:pic>
        <p:nvPicPr>
          <p:cNvPr id="5" name="Picture 2" descr="Colegio Universitario IES21"/>
          <p:cNvPicPr>
            <a:picLocks noChangeAspect="1" noChangeArrowheads="1"/>
          </p:cNvPicPr>
          <p:nvPr/>
        </p:nvPicPr>
        <p:blipFill rotWithShape="1">
          <a:blip r:embed="rId2">
            <a:extLst>
              <a:ext uri="{28A0092B-C50C-407E-A947-70E740481C1C}">
                <a14:useLocalDpi xmlns:a14="http://schemas.microsoft.com/office/drawing/2010/main" val="0"/>
              </a:ext>
            </a:extLst>
          </a:blip>
          <a:srcRect l="15201" t="36648" r="13397" b="10452"/>
          <a:stretch/>
        </p:blipFill>
        <p:spPr bwMode="auto">
          <a:xfrm>
            <a:off x="7483875" y="5601810"/>
            <a:ext cx="1162975" cy="74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5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Procesamiento de archivos</a:t>
            </a:r>
            <a:endParaRPr lang="es-ES" dirty="0"/>
          </a:p>
        </p:txBody>
      </p:sp>
      <p:sp>
        <p:nvSpPr>
          <p:cNvPr id="4" name="AutoShape 5" descr="Resultado de imagen para logo spyder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2 Marcador de contenido"/>
          <p:cNvSpPr txBox="1">
            <a:spLocks/>
          </p:cNvSpPr>
          <p:nvPr/>
        </p:nvSpPr>
        <p:spPr>
          <a:xfrm>
            <a:off x="795476" y="1052736"/>
            <a:ext cx="7520940" cy="3960440"/>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lnSpc>
                <a:spcPct val="150000"/>
              </a:lnSpc>
            </a:pPr>
            <a:r>
              <a:rPr lang="es-ES" sz="5400" dirty="0"/>
              <a:t>Métodos exclusivos para archivos de texto.</a:t>
            </a:r>
          </a:p>
          <a:p>
            <a:pPr marL="0" indent="0">
              <a:lnSpc>
                <a:spcPct val="150000"/>
              </a:lnSpc>
            </a:pPr>
            <a:r>
              <a:rPr lang="es-ES" sz="5400" dirty="0" err="1"/>
              <a:t>readline</a:t>
            </a:r>
            <a:r>
              <a:rPr lang="es-ES" sz="5400" dirty="0" smtClean="0"/>
              <a:t>()  </a:t>
            </a:r>
            <a:r>
              <a:rPr lang="es-ES" sz="5400" b="0" dirty="0" smtClean="0"/>
              <a:t>Leerá </a:t>
            </a:r>
            <a:r>
              <a:rPr lang="es-ES" sz="5400" b="0" dirty="0"/>
              <a:t>el texto desde la posición en que se localice hasta encontrar el </a:t>
            </a:r>
            <a:r>
              <a:rPr lang="es-ES" sz="5400" b="0" dirty="0" err="1"/>
              <a:t>caracter</a:t>
            </a:r>
            <a:r>
              <a:rPr lang="es-ES" sz="5400" b="0" dirty="0"/>
              <a:t> de escape </a:t>
            </a:r>
            <a:r>
              <a:rPr lang="es-ES" sz="5400" b="0" dirty="0" smtClean="0"/>
              <a:t>retorno </a:t>
            </a:r>
            <a:r>
              <a:rPr lang="es-ES" sz="5400" b="0" dirty="0"/>
              <a:t>de línea (\n).</a:t>
            </a:r>
          </a:p>
          <a:p>
            <a:pPr marL="0" indent="0">
              <a:lnSpc>
                <a:spcPct val="150000"/>
              </a:lnSpc>
            </a:pPr>
            <a:r>
              <a:rPr lang="es-ES" sz="5400" dirty="0" err="1" smtClean="0"/>
              <a:t>readlines</a:t>
            </a:r>
            <a:r>
              <a:rPr lang="es-ES" sz="5400" dirty="0" smtClean="0"/>
              <a:t>()  </a:t>
            </a:r>
            <a:r>
              <a:rPr lang="es-ES" sz="5400" b="0" dirty="0" smtClean="0"/>
              <a:t>Leerá </a:t>
            </a:r>
            <a:r>
              <a:rPr lang="es-ES" sz="5400" b="0" dirty="0"/>
              <a:t>el texto desde la posición en que se localice y creará un objeto de tipo </a:t>
            </a:r>
            <a:r>
              <a:rPr lang="es-ES" sz="5400" b="0" dirty="0" err="1"/>
              <a:t>tuple</a:t>
            </a:r>
            <a:r>
              <a:rPr lang="es-ES" sz="5400" b="0" dirty="0"/>
              <a:t> que contenga cada línea dentro del archivo.</a:t>
            </a:r>
          </a:p>
          <a:p>
            <a:pPr marL="0" indent="0">
              <a:lnSpc>
                <a:spcPct val="150000"/>
              </a:lnSpc>
            </a:pPr>
            <a:r>
              <a:rPr lang="es-ES" sz="5400" dirty="0" err="1" smtClean="0"/>
              <a:t>writelines</a:t>
            </a:r>
            <a:r>
              <a:rPr lang="es-ES" sz="5400" dirty="0" smtClean="0"/>
              <a:t>() </a:t>
            </a:r>
            <a:r>
              <a:rPr lang="es-ES" sz="5400" b="0" dirty="0" smtClean="0"/>
              <a:t>Escribirá </a:t>
            </a:r>
            <a:r>
              <a:rPr lang="es-ES" sz="5400" b="0" dirty="0"/>
              <a:t>el texto contenido dentro de un elemento de tipo </a:t>
            </a:r>
            <a:r>
              <a:rPr lang="es-ES" sz="5400" b="0" dirty="0" err="1"/>
              <a:t>list</a:t>
            </a:r>
            <a:r>
              <a:rPr lang="es-ES" sz="5400" b="0" dirty="0"/>
              <a:t> o </a:t>
            </a:r>
            <a:r>
              <a:rPr lang="es-ES" sz="5400" b="0" dirty="0" err="1"/>
              <a:t>tuple</a:t>
            </a:r>
            <a:r>
              <a:rPr lang="es-ES" sz="5400" b="0" dirty="0"/>
              <a:t>.</a:t>
            </a:r>
          </a:p>
        </p:txBody>
      </p:sp>
      <p:pic>
        <p:nvPicPr>
          <p:cNvPr id="5" name="Picture 2" descr="Colegio Universitario IES21"/>
          <p:cNvPicPr>
            <a:picLocks noChangeAspect="1" noChangeArrowheads="1"/>
          </p:cNvPicPr>
          <p:nvPr/>
        </p:nvPicPr>
        <p:blipFill rotWithShape="1">
          <a:blip r:embed="rId2">
            <a:extLst>
              <a:ext uri="{28A0092B-C50C-407E-A947-70E740481C1C}">
                <a14:useLocalDpi xmlns:a14="http://schemas.microsoft.com/office/drawing/2010/main" val="0"/>
              </a:ext>
            </a:extLst>
          </a:blip>
          <a:srcRect l="15201" t="36648" r="13397" b="10452"/>
          <a:stretch/>
        </p:blipFill>
        <p:spPr bwMode="auto">
          <a:xfrm>
            <a:off x="7483875" y="5601810"/>
            <a:ext cx="1162975" cy="74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987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200" dirty="0" smtClean="0"/>
              <a:t>Fuente</a:t>
            </a:r>
            <a:endParaRPr lang="es-ES" sz="3200" dirty="0"/>
          </a:p>
        </p:txBody>
      </p:sp>
      <p:sp>
        <p:nvSpPr>
          <p:cNvPr id="4" name="AutoShape 5" descr="Resultado de imagen para logo spyder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2 Marcador de contenido"/>
          <p:cNvSpPr txBox="1">
            <a:spLocks/>
          </p:cNvSpPr>
          <p:nvPr/>
        </p:nvSpPr>
        <p:spPr>
          <a:xfrm>
            <a:off x="795476" y="1052736"/>
            <a:ext cx="7520940" cy="396044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lnSpc>
                <a:spcPct val="150000"/>
              </a:lnSpc>
              <a:buFont typeface="Arial" pitchFamily="34" charset="0"/>
              <a:buChar char="•"/>
            </a:pPr>
            <a:r>
              <a:rPr lang="es-ES" b="0" dirty="0">
                <a:hlinkClick r:id="rId2"/>
              </a:rPr>
              <a:t>https://</a:t>
            </a:r>
            <a:r>
              <a:rPr lang="es-ES" b="0" dirty="0" smtClean="0">
                <a:hlinkClick r:id="rId2"/>
              </a:rPr>
              <a:t>pythonista.io/cursos/py101/escritura-y-lectura-de-archivos</a:t>
            </a:r>
            <a:endParaRPr lang="es-ES" sz="11500" b="0" dirty="0" smtClean="0"/>
          </a:p>
        </p:txBody>
      </p:sp>
      <p:pic>
        <p:nvPicPr>
          <p:cNvPr id="5" name="Picture 2" descr="Colegio Universitario IES21"/>
          <p:cNvPicPr>
            <a:picLocks noChangeAspect="1" noChangeArrowheads="1"/>
          </p:cNvPicPr>
          <p:nvPr/>
        </p:nvPicPr>
        <p:blipFill rotWithShape="1">
          <a:blip r:embed="rId3">
            <a:extLst>
              <a:ext uri="{28A0092B-C50C-407E-A947-70E740481C1C}">
                <a14:useLocalDpi xmlns:a14="http://schemas.microsoft.com/office/drawing/2010/main" val="0"/>
              </a:ext>
            </a:extLst>
          </a:blip>
          <a:srcRect l="15201" t="36648" r="13397" b="10452"/>
          <a:stretch/>
        </p:blipFill>
        <p:spPr bwMode="auto">
          <a:xfrm>
            <a:off x="7483875" y="5601810"/>
            <a:ext cx="1162975" cy="74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289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4000" dirty="0" smtClean="0"/>
              <a:t>¡</a:t>
            </a:r>
            <a:r>
              <a:rPr lang="es-ES" sz="4000" dirty="0"/>
              <a:t>Hasta la próxima clase!</a:t>
            </a:r>
          </a:p>
        </p:txBody>
      </p:sp>
      <p:sp>
        <p:nvSpPr>
          <p:cNvPr id="4" name="AutoShape 5" descr="Resultado de imagen para logo spyder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Picture 2" descr="Colegio Universitario IES21"/>
          <p:cNvPicPr>
            <a:picLocks noChangeAspect="1" noChangeArrowheads="1"/>
          </p:cNvPicPr>
          <p:nvPr/>
        </p:nvPicPr>
        <p:blipFill rotWithShape="1">
          <a:blip r:embed="rId2">
            <a:extLst>
              <a:ext uri="{28A0092B-C50C-407E-A947-70E740481C1C}">
                <a14:useLocalDpi xmlns:a14="http://schemas.microsoft.com/office/drawing/2010/main" val="0"/>
              </a:ext>
            </a:extLst>
          </a:blip>
          <a:srcRect l="15201" t="36648" r="13397" b="10452"/>
          <a:stretch/>
        </p:blipFill>
        <p:spPr bwMode="auto">
          <a:xfrm>
            <a:off x="7483875" y="5601810"/>
            <a:ext cx="1162975" cy="74572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Resultado de imagen para icono muÃ±eco blan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628800"/>
            <a:ext cx="2871763" cy="28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0566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617</TotalTime>
  <Words>405</Words>
  <Application>Microsoft Office PowerPoint</Application>
  <PresentationFormat>Presentación en pantalla (4:3)</PresentationFormat>
  <Paragraphs>40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Ángulos</vt:lpstr>
      <vt:lpstr>Programación 1</vt:lpstr>
      <vt:lpstr>Procesamiento de archivos</vt:lpstr>
      <vt:lpstr>Procesamiento de archivos</vt:lpstr>
      <vt:lpstr>Procesamiento de archivos</vt:lpstr>
      <vt:lpstr>Procesamiento de archivos</vt:lpstr>
      <vt:lpstr>Procesamiento de archivos</vt:lpstr>
      <vt:lpstr>Fuente</vt:lpstr>
      <vt:lpstr>¡Hasta la próxima clase!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PHYTON</dc:title>
  <dc:creator>Erica Bongiovanni</dc:creator>
  <cp:lastModifiedBy>Luffi</cp:lastModifiedBy>
  <cp:revision>36</cp:revision>
  <dcterms:created xsi:type="dcterms:W3CDTF">2019-03-20T18:43:50Z</dcterms:created>
  <dcterms:modified xsi:type="dcterms:W3CDTF">2020-04-27T19:42:19Z</dcterms:modified>
</cp:coreProperties>
</file>