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1" r:id="rId4"/>
    <p:sldId id="269" r:id="rId5"/>
    <p:sldId id="268" r:id="rId6"/>
    <p:sldId id="267" r:id="rId7"/>
    <p:sldId id="272" r:id="rId8"/>
    <p:sldId id="274" r:id="rId9"/>
    <p:sldId id="275" r:id="rId10"/>
    <p:sldId id="273" r:id="rId11"/>
    <p:sldId id="270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C737E2-12E8-46AE-9880-B13B87E92C3A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C1DD6C9-6421-4073-B3F8-226B2D187FE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Segunda CLASE</a:t>
            </a:r>
            <a:endParaRPr lang="es-ES" dirty="0"/>
          </a:p>
        </p:txBody>
      </p:sp>
      <p:pic>
        <p:nvPicPr>
          <p:cNvPr id="4" name="Picture 2" descr="Colegio Universitario IES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7" y="138880"/>
            <a:ext cx="16287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Lógico</a:t>
            </a:r>
            <a:endParaRPr lang="es-ES" dirty="0"/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795476" y="1052736"/>
            <a:ext cx="7520940" cy="3960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and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not</a:t>
            </a:r>
          </a:p>
          <a:p>
            <a:pPr marL="0" indent="0">
              <a:lnSpc>
                <a:spcPct val="150000"/>
              </a:lnSpc>
            </a:pPr>
            <a:endParaRPr lang="es-ES" sz="5400" b="0" dirty="0" smtClean="0"/>
          </a:p>
        </p:txBody>
      </p:sp>
      <p:pic>
        <p:nvPicPr>
          <p:cNvPr id="5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/>
              <a:t>¡</a:t>
            </a:r>
            <a:r>
              <a:rPr lang="es-ES" sz="4000" dirty="0"/>
              <a:t>Hasta la próxima clase!</a:t>
            </a:r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Resultado de imagen para icono muÃ±eco blan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2871763" cy="28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0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/>
              <a:t>Mostrar información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772816"/>
            <a:ext cx="7520940" cy="21843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s-ES" sz="5400" b="0" dirty="0" err="1" smtClean="0"/>
              <a:t>print</a:t>
            </a:r>
            <a:r>
              <a:rPr lang="es-ES" sz="5400" b="0" dirty="0"/>
              <a:t>("Hola mundo")</a:t>
            </a:r>
            <a:endParaRPr lang="es-ES" sz="5400" b="0" dirty="0" smtClean="0"/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/>
              <a:t>Tomar datos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340768"/>
            <a:ext cx="7520940" cy="280831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lang="es-ES" sz="5400" b="0" dirty="0" smtClean="0"/>
              <a:t>Nombre </a:t>
            </a:r>
            <a:r>
              <a:rPr lang="es-ES" sz="5400" b="0" dirty="0"/>
              <a:t>= input</a:t>
            </a:r>
            <a:r>
              <a:rPr lang="es-ES" sz="5400" b="0" dirty="0" smtClean="0"/>
              <a:t>()</a:t>
            </a:r>
          </a:p>
          <a:p>
            <a:pPr marL="0" indent="0">
              <a:lnSpc>
                <a:spcPct val="150000"/>
              </a:lnSpc>
            </a:pPr>
            <a:r>
              <a:rPr lang="es-ES" sz="5400" b="0" dirty="0" err="1" smtClean="0"/>
              <a:t>NumeroEntero</a:t>
            </a:r>
            <a:r>
              <a:rPr lang="es-ES" sz="5400" b="0" dirty="0" smtClean="0"/>
              <a:t> = </a:t>
            </a:r>
            <a:r>
              <a:rPr lang="es-ES" sz="5400" b="0" dirty="0" err="1" smtClean="0"/>
              <a:t>int</a:t>
            </a:r>
            <a:r>
              <a:rPr lang="es-ES" sz="5400" b="0" dirty="0" smtClean="0"/>
              <a:t>(input())</a:t>
            </a:r>
          </a:p>
          <a:p>
            <a:pPr marL="0" indent="0">
              <a:lnSpc>
                <a:spcPct val="150000"/>
              </a:lnSpc>
            </a:pPr>
            <a:r>
              <a:rPr lang="es-ES" sz="5400" b="0" dirty="0" err="1" smtClean="0"/>
              <a:t>NumeroDecimal</a:t>
            </a:r>
            <a:r>
              <a:rPr lang="es-ES" sz="5400" b="0" dirty="0" smtClean="0"/>
              <a:t> </a:t>
            </a:r>
            <a:r>
              <a:rPr lang="es-ES" sz="5400" b="0" dirty="0"/>
              <a:t>= </a:t>
            </a:r>
            <a:r>
              <a:rPr lang="es-ES" sz="5400" b="0" dirty="0" err="1" smtClean="0"/>
              <a:t>float</a:t>
            </a:r>
            <a:r>
              <a:rPr lang="es-ES" sz="5400" b="0" dirty="0" smtClean="0"/>
              <a:t>(input</a:t>
            </a:r>
            <a:r>
              <a:rPr lang="es-ES" sz="5400" b="0" dirty="0"/>
              <a:t>())</a:t>
            </a:r>
          </a:p>
          <a:p>
            <a:pPr marL="0" indent="0">
              <a:lnSpc>
                <a:spcPct val="150000"/>
              </a:lnSpc>
            </a:pPr>
            <a:endParaRPr lang="es-ES" sz="5400" b="0" dirty="0" smtClean="0"/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/>
              <a:t>Variables</a:t>
            </a:r>
            <a:endParaRPr lang="es-ES" sz="4000" dirty="0"/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795476" y="1052736"/>
            <a:ext cx="7520940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Cadena de caracteres: </a:t>
            </a:r>
            <a:r>
              <a:rPr lang="es-ES" sz="5400" b="0" dirty="0" err="1" smtClean="0"/>
              <a:t>str</a:t>
            </a:r>
            <a:r>
              <a:rPr lang="es-ES" sz="5400" b="0" dirty="0" smtClean="0"/>
              <a:t>()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Número entero: </a:t>
            </a:r>
            <a:r>
              <a:rPr lang="es-ES" sz="5400" b="0" dirty="0" err="1"/>
              <a:t>int</a:t>
            </a:r>
            <a:r>
              <a:rPr lang="es-ES" sz="5400" b="0" dirty="0"/>
              <a:t>()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Número Decimal: </a:t>
            </a:r>
            <a:r>
              <a:rPr lang="es-ES" sz="5400" b="0" dirty="0" err="1" smtClean="0"/>
              <a:t>float</a:t>
            </a:r>
            <a:r>
              <a:rPr lang="es-ES" sz="5400" b="0" dirty="0" smtClean="0"/>
              <a:t>()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ES" sz="5400" b="0" dirty="0" smtClean="0"/>
          </a:p>
        </p:txBody>
      </p:sp>
      <p:pic>
        <p:nvPicPr>
          <p:cNvPr id="5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aritméticos</a:t>
            </a:r>
            <a:endParaRPr lang="es-ES" dirty="0"/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795476" y="1052736"/>
            <a:ext cx="7520940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Suma +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Resta -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Producto *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División decimal /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División entera //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Resto de la división </a:t>
            </a:r>
            <a:r>
              <a:rPr lang="es-ES" sz="5400" b="0" dirty="0"/>
              <a:t>%</a:t>
            </a:r>
            <a:endParaRPr lang="es-ES" sz="5400" b="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Potencia **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ES" sz="5400" b="0" dirty="0" smtClean="0"/>
          </a:p>
        </p:txBody>
      </p:sp>
      <p:pic>
        <p:nvPicPr>
          <p:cNvPr id="5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9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caracteres</a:t>
            </a:r>
            <a:endParaRPr lang="es-ES" dirty="0"/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795476" y="1052736"/>
            <a:ext cx="7520940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Mostrar la cadena completa </a:t>
            </a:r>
            <a:r>
              <a:rPr lang="es-ES" sz="5400" b="0" dirty="0"/>
              <a:t>- </a:t>
            </a:r>
            <a:r>
              <a:rPr lang="es-ES" sz="5400" b="0" dirty="0" err="1"/>
              <a:t>print</a:t>
            </a:r>
            <a:r>
              <a:rPr lang="es-ES" sz="5400" b="0" dirty="0"/>
              <a:t>(a)</a:t>
            </a:r>
            <a:endParaRPr lang="es-ES" sz="5400" b="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Mostrar un carácter de la </a:t>
            </a:r>
            <a:r>
              <a:rPr lang="es-ES" sz="5400" b="0" dirty="0"/>
              <a:t>cadena </a:t>
            </a:r>
            <a:r>
              <a:rPr lang="es-ES" sz="5400" b="0" dirty="0" smtClean="0"/>
              <a:t>– </a:t>
            </a:r>
            <a:r>
              <a:rPr lang="es-ES" sz="5400" b="0" dirty="0" err="1" smtClean="0"/>
              <a:t>print</a:t>
            </a:r>
            <a:r>
              <a:rPr lang="es-ES" sz="5400" b="0" dirty="0" smtClean="0"/>
              <a:t>(a[1])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Mostrar una </a:t>
            </a:r>
            <a:r>
              <a:rPr lang="es-ES" sz="5400" b="0" dirty="0"/>
              <a:t>sub-cadena - </a:t>
            </a:r>
            <a:r>
              <a:rPr lang="es-ES" sz="5400" b="0" dirty="0" err="1"/>
              <a:t>print</a:t>
            </a:r>
            <a:r>
              <a:rPr lang="es-ES" sz="5400" b="0" dirty="0"/>
              <a:t>(a[0:2</a:t>
            </a:r>
            <a:r>
              <a:rPr lang="es-ES" sz="5400" b="0" dirty="0" smtClean="0"/>
              <a:t>])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Quitar </a:t>
            </a:r>
            <a:r>
              <a:rPr lang="es-ES" sz="5400" b="0" dirty="0"/>
              <a:t>espacios - </a:t>
            </a:r>
            <a:r>
              <a:rPr lang="es-ES" sz="5400" b="0" dirty="0" err="1"/>
              <a:t>a.strip</a:t>
            </a:r>
            <a:r>
              <a:rPr lang="es-ES" sz="5400" b="0" dirty="0"/>
              <a:t>()</a:t>
            </a:r>
            <a:endParaRPr lang="es-ES" sz="5400" b="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Pasar a </a:t>
            </a:r>
            <a:r>
              <a:rPr lang="es-ES" sz="5400" b="0" dirty="0"/>
              <a:t>mayúscula - </a:t>
            </a:r>
            <a:r>
              <a:rPr lang="es-ES" sz="5400" b="0" dirty="0" err="1"/>
              <a:t>a.upper</a:t>
            </a:r>
            <a:r>
              <a:rPr lang="es-ES" sz="5400" b="0" dirty="0"/>
              <a:t>()</a:t>
            </a:r>
            <a:endParaRPr lang="es-ES" sz="5400" b="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Pasar a </a:t>
            </a:r>
            <a:r>
              <a:rPr lang="es-ES" sz="5400" b="0" dirty="0"/>
              <a:t>minúscula - </a:t>
            </a:r>
            <a:r>
              <a:rPr lang="es-ES" sz="5400" b="0" dirty="0" err="1"/>
              <a:t>a.lower</a:t>
            </a:r>
            <a:r>
              <a:rPr lang="es-ES" sz="5400" b="0" dirty="0" smtClean="0"/>
              <a:t>()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Reemplazar un carácter por </a:t>
            </a:r>
            <a:r>
              <a:rPr lang="es-ES" sz="5400" b="0" dirty="0"/>
              <a:t>otro </a:t>
            </a:r>
            <a:r>
              <a:rPr lang="es-ES" sz="5400" b="0" dirty="0" smtClean="0"/>
              <a:t>- </a:t>
            </a:r>
            <a:r>
              <a:rPr lang="es-ES" sz="5400" b="0" dirty="0" err="1"/>
              <a:t>a.replace</a:t>
            </a:r>
            <a:r>
              <a:rPr lang="es-ES" sz="5400" b="0" dirty="0"/>
              <a:t>("</a:t>
            </a:r>
            <a:r>
              <a:rPr lang="es-ES" sz="5400" b="0" dirty="0" err="1"/>
              <a:t>c","z</a:t>
            </a:r>
            <a:r>
              <a:rPr lang="es-ES" sz="5400" b="0" dirty="0"/>
              <a:t>")</a:t>
            </a:r>
            <a:endParaRPr lang="es-ES" sz="5400" b="0" dirty="0" smtClean="0"/>
          </a:p>
        </p:txBody>
      </p:sp>
      <p:pic>
        <p:nvPicPr>
          <p:cNvPr id="7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DE COMPARACIÓN</a:t>
            </a:r>
            <a:endParaRPr lang="es-ES" dirty="0"/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795476" y="1052736"/>
            <a:ext cx="7520940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Mayor &gt;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Meno &lt;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Mayor o igual &gt;=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Meno o igual &lt;=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Igual ==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5400" b="0" dirty="0" smtClean="0"/>
              <a:t>Distinto !=</a:t>
            </a:r>
          </a:p>
          <a:p>
            <a:pPr marL="0" indent="0">
              <a:lnSpc>
                <a:spcPct val="150000"/>
              </a:lnSpc>
            </a:pPr>
            <a:endParaRPr lang="es-ES" sz="5400" b="0" dirty="0" smtClean="0"/>
          </a:p>
        </p:txBody>
      </p:sp>
      <p:pic>
        <p:nvPicPr>
          <p:cNvPr id="5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alternativas</a:t>
            </a:r>
            <a:endParaRPr lang="es-ES" dirty="0"/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795476" y="1052736"/>
            <a:ext cx="7520940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s-ES" sz="5400" b="0" dirty="0" err="1"/>
              <a:t>if</a:t>
            </a:r>
            <a:r>
              <a:rPr lang="es-ES" sz="5400" b="0" dirty="0"/>
              <a:t> a &gt; b:</a:t>
            </a:r>
          </a:p>
          <a:p>
            <a:pPr marL="0" indent="0">
              <a:lnSpc>
                <a:spcPct val="150000"/>
              </a:lnSpc>
            </a:pPr>
            <a:r>
              <a:rPr lang="es-ES" sz="5400" b="0" dirty="0"/>
              <a:t>    </a:t>
            </a:r>
            <a:r>
              <a:rPr lang="es-ES" sz="5400" b="0" dirty="0" err="1"/>
              <a:t>print</a:t>
            </a:r>
            <a:r>
              <a:rPr lang="es-ES" sz="5400" b="0" dirty="0" smtClean="0"/>
              <a:t>(«A es mayor a B")</a:t>
            </a:r>
            <a:endParaRPr lang="es-ES" sz="5400" b="0" dirty="0"/>
          </a:p>
          <a:p>
            <a:pPr marL="0" indent="0">
              <a:lnSpc>
                <a:spcPct val="150000"/>
              </a:lnSpc>
            </a:pPr>
            <a:r>
              <a:rPr lang="es-ES" sz="5400" b="0" dirty="0" err="1" smtClean="0"/>
              <a:t>else</a:t>
            </a:r>
            <a:r>
              <a:rPr lang="es-ES" sz="5400" b="0" dirty="0"/>
              <a:t>:</a:t>
            </a:r>
          </a:p>
          <a:p>
            <a:pPr marL="0" indent="0">
              <a:lnSpc>
                <a:spcPct val="150000"/>
              </a:lnSpc>
            </a:pPr>
            <a:r>
              <a:rPr lang="es-ES" sz="5400" b="0" dirty="0"/>
              <a:t>    </a:t>
            </a:r>
            <a:r>
              <a:rPr lang="es-ES" sz="5400" b="0" dirty="0" err="1"/>
              <a:t>print</a:t>
            </a:r>
            <a:r>
              <a:rPr lang="es-ES" sz="5400" b="0" dirty="0" smtClean="0"/>
              <a:t>(«A no es mayor a B")</a:t>
            </a:r>
            <a:endParaRPr lang="es-ES" sz="5400" b="0" dirty="0"/>
          </a:p>
        </p:txBody>
      </p:sp>
      <p:pic>
        <p:nvPicPr>
          <p:cNvPr id="5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alternativas</a:t>
            </a:r>
            <a:endParaRPr lang="es-ES" dirty="0"/>
          </a:p>
        </p:txBody>
      </p:sp>
      <p:sp>
        <p:nvSpPr>
          <p:cNvPr id="4" name="AutoShape 5" descr="Resultado de imagen para logo spyde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795476" y="1052736"/>
            <a:ext cx="7520940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s-ES" sz="5400" b="0" dirty="0" err="1" smtClean="0"/>
              <a:t>if</a:t>
            </a:r>
            <a:r>
              <a:rPr lang="es-ES" sz="5400" b="0" dirty="0" smtClean="0"/>
              <a:t> </a:t>
            </a:r>
            <a:r>
              <a:rPr lang="es-ES" sz="5400" b="0" dirty="0"/>
              <a:t>a &gt; b :</a:t>
            </a:r>
          </a:p>
          <a:p>
            <a:pPr marL="0" indent="0">
              <a:lnSpc>
                <a:spcPct val="150000"/>
              </a:lnSpc>
            </a:pPr>
            <a:r>
              <a:rPr lang="es-ES" sz="5400" b="0" dirty="0"/>
              <a:t>    </a:t>
            </a:r>
            <a:r>
              <a:rPr lang="es-ES" sz="5400" b="0" dirty="0" err="1"/>
              <a:t>print</a:t>
            </a:r>
            <a:r>
              <a:rPr lang="es-ES" sz="5400" b="0" dirty="0"/>
              <a:t>(f"{a} es mayor {b}")</a:t>
            </a:r>
          </a:p>
          <a:p>
            <a:pPr marL="0" indent="0">
              <a:lnSpc>
                <a:spcPct val="150000"/>
              </a:lnSpc>
            </a:pPr>
            <a:r>
              <a:rPr lang="es-ES" sz="5400" b="0" dirty="0" err="1"/>
              <a:t>elif</a:t>
            </a:r>
            <a:r>
              <a:rPr lang="es-ES" sz="5400" b="0" dirty="0"/>
              <a:t> b&lt;a :</a:t>
            </a:r>
          </a:p>
          <a:p>
            <a:pPr marL="0" indent="0">
              <a:lnSpc>
                <a:spcPct val="150000"/>
              </a:lnSpc>
            </a:pPr>
            <a:r>
              <a:rPr lang="es-ES" sz="5400" b="0" dirty="0"/>
              <a:t>    </a:t>
            </a:r>
            <a:r>
              <a:rPr lang="es-ES" sz="5400" b="0" dirty="0" err="1"/>
              <a:t>print</a:t>
            </a:r>
            <a:r>
              <a:rPr lang="es-ES" sz="5400" b="0" dirty="0"/>
              <a:t>(f"{a} es menor {b}")</a:t>
            </a:r>
          </a:p>
          <a:p>
            <a:pPr marL="0" indent="0">
              <a:lnSpc>
                <a:spcPct val="150000"/>
              </a:lnSpc>
            </a:pPr>
            <a:r>
              <a:rPr lang="es-ES" sz="5400" b="0" dirty="0" err="1" smtClean="0"/>
              <a:t>else</a:t>
            </a:r>
            <a:r>
              <a:rPr lang="es-ES" sz="5400" b="0" dirty="0" smtClean="0"/>
              <a:t> :</a:t>
            </a:r>
            <a:endParaRPr lang="es-ES" sz="5400" b="0" dirty="0"/>
          </a:p>
          <a:p>
            <a:pPr marL="0" indent="0">
              <a:lnSpc>
                <a:spcPct val="150000"/>
              </a:lnSpc>
            </a:pPr>
            <a:r>
              <a:rPr lang="es-ES" sz="5400" b="0" dirty="0"/>
              <a:t>    </a:t>
            </a:r>
            <a:r>
              <a:rPr lang="es-ES" sz="5400" b="0" dirty="0" err="1"/>
              <a:t>print</a:t>
            </a:r>
            <a:r>
              <a:rPr lang="es-ES" sz="5400" b="0" dirty="0"/>
              <a:t>(f"{a} es igual {b}")</a:t>
            </a:r>
          </a:p>
        </p:txBody>
      </p:sp>
      <p:pic>
        <p:nvPicPr>
          <p:cNvPr id="5" name="Picture 2" descr="Colegio Universitario IES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36648" r="13397" b="10452"/>
          <a:stretch/>
        </p:blipFill>
        <p:spPr bwMode="auto">
          <a:xfrm>
            <a:off x="7483875" y="5601810"/>
            <a:ext cx="1162975" cy="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399</TotalTime>
  <Words>216</Words>
  <Application>Microsoft Office PowerPoint</Application>
  <PresentationFormat>Presentación en pantalla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Franklin Gothic Medium</vt:lpstr>
      <vt:lpstr>Tunga</vt:lpstr>
      <vt:lpstr>Wingdings</vt:lpstr>
      <vt:lpstr>Ángulos</vt:lpstr>
      <vt:lpstr>Programación</vt:lpstr>
      <vt:lpstr>Mostrar información</vt:lpstr>
      <vt:lpstr>Tomar datos</vt:lpstr>
      <vt:lpstr>Variables</vt:lpstr>
      <vt:lpstr>Operadores aritméticos</vt:lpstr>
      <vt:lpstr>Cadenas de caracteres</vt:lpstr>
      <vt:lpstr>Operadores DE COMPARACIÓN</vt:lpstr>
      <vt:lpstr>Estructuras alternativas</vt:lpstr>
      <vt:lpstr>Estructuras alternativas</vt:lpstr>
      <vt:lpstr>Operadores Lógico</vt:lpstr>
      <vt:lpstr>¡Hasta la próxima clase!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PHYTON</dc:title>
  <dc:creator>Erica Bongiovanni</dc:creator>
  <cp:lastModifiedBy>Usuario</cp:lastModifiedBy>
  <cp:revision>26</cp:revision>
  <dcterms:created xsi:type="dcterms:W3CDTF">2019-03-20T18:43:50Z</dcterms:created>
  <dcterms:modified xsi:type="dcterms:W3CDTF">2021-04-19T20:33:35Z</dcterms:modified>
</cp:coreProperties>
</file>