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
      <p:font typeface="Montserrat"/>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regular.fntdata"/><Relationship Id="rId25" Type="http://schemas.openxmlformats.org/officeDocument/2006/relationships/font" Target="fonts/Roboto-boldItalic.fntdata"/><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f49f2362d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f49f2362d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f49f2362d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f49f2362d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c590af266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c590af26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0dac11186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0dac11186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0dac11186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0dac11186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f49f2362d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f49f2362d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c590af266c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c590af266c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8f1311cf78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8f1311cf78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8f1311cf78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8f1311cf78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8f1311cf78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8f1311cf78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0dac1118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0dac1118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0dac11186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0dac11186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0dac11186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0dac11186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8f1311cf78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8f1311cf78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f49f2362d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f49f2362d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hyperlink" Target="https://www.abc.es/internacional/paises-reconocen-palestina-estado-20240522133612-nt.html?ref=https%3A%2F%2Fwww.abc.es%2Finternacional%2Fpaises-reconocen-palestina-estado-20240522133612-nt.html" TargetMode="External"/><Relationship Id="rId4" Type="http://schemas.openxmlformats.org/officeDocument/2006/relationships/hyperlink" Target="https://colab.research.google.com/corgiredirector?site=https%3A%2F%2Fen.wikipedia.org%2Fwiki%2FTimeline_of_the_Israeli%25E2%2580%2593Palestinian_conflict_in_2023" TargetMode="External"/><Relationship Id="rId5" Type="http://schemas.openxmlformats.org/officeDocument/2006/relationships/hyperlink" Target="https://www.kaggle.com/code/wilomentena/conflict-analysis-deaths-protests/inpu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Presentación Proyecto Data Science Coderhouse</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Alumno: Lautaro Vergara Amodeo</a:t>
            </a:r>
            <a:endParaRPr/>
          </a:p>
        </p:txBody>
      </p:sp>
    </p:spTree>
  </p:cSld>
  <p:clrMapOvr>
    <a:masterClrMapping/>
  </p:clrMapOvr>
  <mc:AlternateContent>
    <mc:Choice Requires="p14">
      <p:transition spd="slow" p14:dur="15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2"/>
          <p:cNvSpPr txBox="1"/>
          <p:nvPr>
            <p:ph type="title"/>
          </p:nvPr>
        </p:nvSpPr>
        <p:spPr>
          <a:xfrm>
            <a:off x="1659150" y="1258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Cantidad de decesos acumulados</a:t>
            </a:r>
            <a:endParaRPr/>
          </a:p>
        </p:txBody>
      </p:sp>
      <p:sp>
        <p:nvSpPr>
          <p:cNvPr id="200" name="Google Shape;200;p22"/>
          <p:cNvSpPr txBox="1"/>
          <p:nvPr>
            <p:ph idx="1" type="body"/>
          </p:nvPr>
        </p:nvSpPr>
        <p:spPr>
          <a:xfrm>
            <a:off x="1297500" y="3884425"/>
            <a:ext cx="7038900" cy="594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s"/>
              <a:t>Acá hay una ampliación más grande para ver la diferencia que mencionaba anteriormente sobre los picos por el lado palestino y la casi nulidad por el lado israelí.</a:t>
            </a:r>
            <a:endParaRPr/>
          </a:p>
        </p:txBody>
      </p:sp>
      <p:pic>
        <p:nvPicPr>
          <p:cNvPr id="201" name="Google Shape;201;p22"/>
          <p:cNvPicPr preferRelativeResize="0"/>
          <p:nvPr/>
        </p:nvPicPr>
        <p:blipFill>
          <a:blip r:embed="rId3">
            <a:alphaModFix/>
          </a:blip>
          <a:stretch>
            <a:fillRect/>
          </a:stretch>
        </p:blipFill>
        <p:spPr>
          <a:xfrm>
            <a:off x="1004600" y="575973"/>
            <a:ext cx="7331800" cy="3201276"/>
          </a:xfrm>
          <a:prstGeom prst="rect">
            <a:avLst/>
          </a:prstGeom>
          <a:noFill/>
          <a:ln>
            <a:noFill/>
          </a:ln>
        </p:spPr>
      </p:pic>
    </p:spTree>
  </p:cSld>
  <p:clrMapOvr>
    <a:masterClrMapping/>
  </p:clrMapOvr>
  <mc:AlternateContent>
    <mc:Choice Requires="p14">
      <p:transition spd="slow" p14:dur="15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Conflictos sociales reportados</a:t>
            </a:r>
            <a:endParaRPr/>
          </a:p>
        </p:txBody>
      </p:sp>
      <p:sp>
        <p:nvSpPr>
          <p:cNvPr id="207" name="Google Shape;207;p23"/>
          <p:cNvSpPr txBox="1"/>
          <p:nvPr>
            <p:ph idx="1" type="body"/>
          </p:nvPr>
        </p:nvSpPr>
        <p:spPr>
          <a:xfrm>
            <a:off x="1297500" y="37504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En este gráfico podemos observar una gran violencia política en en todo este conflicto. Esto se debe a que hay grandes protestas para frenar el conflicto sumado a los conflictos internos de cada país.</a:t>
            </a:r>
            <a:endParaRPr/>
          </a:p>
        </p:txBody>
      </p:sp>
      <p:pic>
        <p:nvPicPr>
          <p:cNvPr id="208" name="Google Shape;208;p23"/>
          <p:cNvPicPr preferRelativeResize="0"/>
          <p:nvPr/>
        </p:nvPicPr>
        <p:blipFill>
          <a:blip r:embed="rId3">
            <a:alphaModFix/>
          </a:blip>
          <a:stretch>
            <a:fillRect/>
          </a:stretch>
        </p:blipFill>
        <p:spPr>
          <a:xfrm>
            <a:off x="1387950" y="951000"/>
            <a:ext cx="6858000" cy="2799476"/>
          </a:xfrm>
          <a:prstGeom prst="rect">
            <a:avLst/>
          </a:prstGeom>
          <a:noFill/>
          <a:ln>
            <a:noFill/>
          </a:ln>
        </p:spPr>
      </p:pic>
    </p:spTree>
  </p:cSld>
  <p:clrMapOvr>
    <a:masterClrMapping/>
  </p:clrMapOvr>
  <mc:AlternateContent>
    <mc:Choice Requires="p14">
      <p:transition spd="slow" p14:dur="15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4"/>
          <p:cNvSpPr txBox="1"/>
          <p:nvPr>
            <p:ph type="title"/>
          </p:nvPr>
        </p:nvSpPr>
        <p:spPr>
          <a:xfrm>
            <a:off x="1297500" y="187525"/>
            <a:ext cx="7038900" cy="69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Zona de mayor conflicto</a:t>
            </a:r>
            <a:endParaRPr/>
          </a:p>
        </p:txBody>
      </p:sp>
      <p:sp>
        <p:nvSpPr>
          <p:cNvPr id="214" name="Google Shape;214;p24"/>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215" name="Google Shape;215;p24"/>
          <p:cNvPicPr preferRelativeResize="0"/>
          <p:nvPr/>
        </p:nvPicPr>
        <p:blipFill>
          <a:blip r:embed="rId3">
            <a:alphaModFix/>
          </a:blip>
          <a:stretch>
            <a:fillRect/>
          </a:stretch>
        </p:blipFill>
        <p:spPr>
          <a:xfrm>
            <a:off x="200925" y="1022750"/>
            <a:ext cx="5304225" cy="4000800"/>
          </a:xfrm>
          <a:prstGeom prst="rect">
            <a:avLst/>
          </a:prstGeom>
          <a:noFill/>
          <a:ln>
            <a:noFill/>
          </a:ln>
        </p:spPr>
      </p:pic>
      <p:sp>
        <p:nvSpPr>
          <p:cNvPr id="216" name="Google Shape;216;p24"/>
          <p:cNvSpPr txBox="1"/>
          <p:nvPr>
            <p:ph idx="2" type="body"/>
          </p:nvPr>
        </p:nvSpPr>
        <p:spPr>
          <a:xfrm>
            <a:off x="5656546" y="10227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Como se puede apreciar en este mapa de calor, la zona con mayor conflicto es en Franja de Gaza (zona donde el color rojo predomina)  ya que es la zona donde siempre hubo más conflictos históricamente. </a:t>
            </a:r>
            <a:endParaRPr/>
          </a:p>
        </p:txBody>
      </p:sp>
    </p:spTree>
  </p:cSld>
  <p:clrMapOvr>
    <a:masterClrMapping/>
  </p:clrMapOvr>
  <mc:AlternateContent>
    <mc:Choice Requires="p14">
      <p:transition spd="slow" p14:dur="15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5"/>
          <p:cNvSpPr txBox="1"/>
          <p:nvPr>
            <p:ph type="title"/>
          </p:nvPr>
        </p:nvSpPr>
        <p:spPr>
          <a:xfrm>
            <a:off x="1297525" y="589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Primeros 100 días</a:t>
            </a:r>
            <a:endParaRPr/>
          </a:p>
        </p:txBody>
      </p:sp>
      <p:sp>
        <p:nvSpPr>
          <p:cNvPr id="222" name="Google Shape;222;p25"/>
          <p:cNvSpPr txBox="1"/>
          <p:nvPr>
            <p:ph idx="1" type="body"/>
          </p:nvPr>
        </p:nvSpPr>
        <p:spPr>
          <a:xfrm>
            <a:off x="626575" y="4433400"/>
            <a:ext cx="7664700" cy="710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Y en este ejemplo (que es un poco más específico con los datos) podemos verlo más entrenado los primeros 100 días de conflicto.</a:t>
            </a:r>
            <a:endParaRPr/>
          </a:p>
        </p:txBody>
      </p:sp>
      <p:sp>
        <p:nvSpPr>
          <p:cNvPr id="223" name="Google Shape;223;p2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4" name="Google Shape;224;p25"/>
          <p:cNvPicPr preferRelativeResize="0"/>
          <p:nvPr/>
        </p:nvPicPr>
        <p:blipFill>
          <a:blip r:embed="rId3">
            <a:alphaModFix/>
          </a:blip>
          <a:stretch>
            <a:fillRect/>
          </a:stretch>
        </p:blipFill>
        <p:spPr>
          <a:xfrm>
            <a:off x="626575" y="680875"/>
            <a:ext cx="8239125" cy="3781725"/>
          </a:xfrm>
          <a:prstGeom prst="rect">
            <a:avLst/>
          </a:prstGeom>
          <a:noFill/>
          <a:ln>
            <a:noFill/>
          </a:ln>
        </p:spPr>
      </p:pic>
    </p:spTree>
  </p:cSld>
  <p:clrMapOvr>
    <a:masterClrMapping/>
  </p:clrMapOvr>
  <mc:AlternateContent>
    <mc:Choice Requires="p14">
      <p:transition spd="slow" p14:dur="15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¿Cuáles son nuestras métricas?</a:t>
            </a:r>
            <a:endParaRPr/>
          </a:p>
        </p:txBody>
      </p:sp>
      <p:sp>
        <p:nvSpPr>
          <p:cNvPr id="230" name="Google Shape;230;p26"/>
          <p:cNvSpPr txBox="1"/>
          <p:nvPr>
            <p:ph idx="1" type="body"/>
          </p:nvPr>
        </p:nvSpPr>
        <p:spPr>
          <a:xfrm>
            <a:off x="1297500" y="92460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Luego de realizar una pruebas, estos son los resultados que arrojaron.</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231" name="Google Shape;231;p26"/>
          <p:cNvSpPr txBox="1"/>
          <p:nvPr>
            <p:ph idx="2" type="body"/>
          </p:nvPr>
        </p:nvSpPr>
        <p:spPr>
          <a:xfrm>
            <a:off x="5732546" y="13078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De manera muy simple se va a tender a haber un decrecimiento en la cantidad de decesos. Esto se debe a que en el momento de la fecha hay un nuevo cese de fuego y que además la Organización de Naciones Unidas están en tratativas para ver como solucionar el conflicto (en este caso mediante una votación para ver si Palestina se le reconoce como un Estado tal y </a:t>
            </a:r>
            <a:r>
              <a:rPr lang="es"/>
              <a:t>cual</a:t>
            </a:r>
            <a:r>
              <a:rPr lang="es"/>
              <a:t>).</a:t>
            </a:r>
            <a:endParaRPr/>
          </a:p>
        </p:txBody>
      </p:sp>
      <p:pic>
        <p:nvPicPr>
          <p:cNvPr id="232" name="Google Shape;232;p26"/>
          <p:cNvPicPr preferRelativeResize="0"/>
          <p:nvPr/>
        </p:nvPicPr>
        <p:blipFill>
          <a:blip r:embed="rId3">
            <a:alphaModFix/>
          </a:blip>
          <a:stretch>
            <a:fillRect/>
          </a:stretch>
        </p:blipFill>
        <p:spPr>
          <a:xfrm>
            <a:off x="169950" y="1307850"/>
            <a:ext cx="5562600" cy="3396849"/>
          </a:xfrm>
          <a:prstGeom prst="rect">
            <a:avLst/>
          </a:prstGeom>
          <a:noFill/>
          <a:ln>
            <a:noFill/>
          </a:ln>
        </p:spPr>
      </p:pic>
    </p:spTree>
  </p:cSld>
  <p:clrMapOvr>
    <a:masterClrMapping/>
  </p:clrMapOvr>
  <mc:AlternateContent>
    <mc:Choice Requires="p14">
      <p:transition spd="slow" p14:dur="15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7"/>
          <p:cNvSpPr txBox="1"/>
          <p:nvPr>
            <p:ph type="title"/>
          </p:nvPr>
        </p:nvSpPr>
        <p:spPr>
          <a:xfrm>
            <a:off x="1043000" y="2262300"/>
            <a:ext cx="3036300" cy="61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Conclusión Final	</a:t>
            </a:r>
            <a:endParaRPr/>
          </a:p>
        </p:txBody>
      </p:sp>
      <p:sp>
        <p:nvSpPr>
          <p:cNvPr id="238" name="Google Shape;238;p27"/>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La conclusión de este proyecto es seguir investigando y depurando mejor los resultados para una mejor investigación. Al día de la fecha se puede ver que hay un avance hacia la paz entre estas dos naciones.</a:t>
            </a:r>
            <a:endParaRPr/>
          </a:p>
          <a:p>
            <a:pPr indent="0" lvl="0" marL="0" rtl="0" algn="l">
              <a:spcBef>
                <a:spcPts val="1200"/>
              </a:spcBef>
              <a:spcAft>
                <a:spcPts val="1200"/>
              </a:spcAft>
              <a:buNone/>
            </a:pPr>
            <a:r>
              <a:rPr lang="es"/>
              <a:t>En el día de la fecha ya hay una votación para reconocer a Palestina como estado (adjunto fuente en el último slide)</a:t>
            </a:r>
            <a:endParaRPr/>
          </a:p>
        </p:txBody>
      </p:sp>
      <p:sp>
        <p:nvSpPr>
          <p:cNvPr id="239" name="Google Shape;239;p27"/>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15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8"/>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Fuentes para la investigación</a:t>
            </a:r>
            <a:endParaRPr/>
          </a:p>
        </p:txBody>
      </p:sp>
      <p:sp>
        <p:nvSpPr>
          <p:cNvPr id="245" name="Google Shape;245;p28"/>
          <p:cNvSpPr txBox="1"/>
          <p:nvPr>
            <p:ph idx="1" type="subTitle"/>
          </p:nvPr>
        </p:nvSpPr>
        <p:spPr>
          <a:xfrm>
            <a:off x="4572000" y="2878775"/>
            <a:ext cx="3036300" cy="1565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
              <a:t>Noticia actual:</a:t>
            </a:r>
            <a:endParaRPr/>
          </a:p>
          <a:p>
            <a:pPr indent="0" lvl="0" marL="0" rtl="0" algn="l">
              <a:spcBef>
                <a:spcPts val="0"/>
              </a:spcBef>
              <a:spcAft>
                <a:spcPts val="0"/>
              </a:spcAft>
              <a:buNone/>
            </a:pPr>
            <a:r>
              <a:t/>
            </a:r>
            <a:endParaRPr/>
          </a:p>
          <a:p>
            <a:pPr indent="0" lvl="0" marL="0" rtl="0" algn="l">
              <a:spcBef>
                <a:spcPts val="0"/>
              </a:spcBef>
              <a:spcAft>
                <a:spcPts val="0"/>
              </a:spcAft>
              <a:buNone/>
            </a:pPr>
            <a:r>
              <a:rPr lang="es" u="sng">
                <a:solidFill>
                  <a:schemeClr val="hlink"/>
                </a:solidFill>
                <a:hlinkClick r:id="rId3"/>
              </a:rPr>
              <a:t>https://www.abc.es/internacional/paises-reconocen-palestina-estado-20240522133612-nt.html?ref=https%3A%2F%2Fwww.abc.es%2Finternacional%2Fpaises-reconocen-palestina-estado-20240522133612-nt.html</a:t>
            </a:r>
            <a:endParaRPr/>
          </a:p>
        </p:txBody>
      </p:sp>
      <p:sp>
        <p:nvSpPr>
          <p:cNvPr id="246" name="Google Shape;246;p28"/>
          <p:cNvSpPr txBox="1"/>
          <p:nvPr>
            <p:ph idx="2" type="body"/>
          </p:nvPr>
        </p:nvSpPr>
        <p:spPr>
          <a:xfrm>
            <a:off x="4572000" y="531275"/>
            <a:ext cx="3676800" cy="23475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s"/>
              <a:t>Fuente bibliográfica:</a:t>
            </a:r>
            <a:endParaRPr/>
          </a:p>
          <a:p>
            <a:pPr indent="0" lvl="0" marL="0" rtl="0" algn="l">
              <a:spcBef>
                <a:spcPts val="1200"/>
              </a:spcBef>
              <a:spcAft>
                <a:spcPts val="0"/>
              </a:spcAft>
              <a:buNone/>
            </a:pPr>
            <a:r>
              <a:rPr lang="es" sz="1200" u="sng">
                <a:solidFill>
                  <a:schemeClr val="hlink"/>
                </a:solidFill>
                <a:latin typeface="Roboto"/>
                <a:ea typeface="Roboto"/>
                <a:cs typeface="Roboto"/>
                <a:sym typeface="Roboto"/>
                <a:hlinkClick r:id="rId4"/>
              </a:rPr>
              <a:t>https://en.wikipedia.org/wiki/Timeline_of_the_Israeli%E2%80%93Palestinian_conflict_in_2023</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s"/>
              <a:t>Fuente del dataset: </a:t>
            </a:r>
            <a:endParaRPr/>
          </a:p>
          <a:p>
            <a:pPr indent="0" lvl="0" marL="0" rtl="0" algn="l">
              <a:spcBef>
                <a:spcPts val="1200"/>
              </a:spcBef>
              <a:spcAft>
                <a:spcPts val="0"/>
              </a:spcAft>
              <a:buNone/>
            </a:pPr>
            <a:r>
              <a:rPr lang="es" u="sng">
                <a:solidFill>
                  <a:schemeClr val="hlink"/>
                </a:solidFill>
                <a:hlinkClick r:id="rId5"/>
              </a:rPr>
              <a:t>https://www.kaggle.com/code/wilomentena/conflict-analysis-deaths-protests/input</a:t>
            </a:r>
            <a:endParaRPr/>
          </a:p>
          <a:p>
            <a:pPr indent="0" lvl="0" marL="0" rtl="0" algn="l">
              <a:spcBef>
                <a:spcPts val="1200"/>
              </a:spcBef>
              <a:spcAft>
                <a:spcPts val="1200"/>
              </a:spcAft>
              <a:buNone/>
            </a:pPr>
            <a:r>
              <a:t/>
            </a:r>
            <a:endParaRPr/>
          </a:p>
        </p:txBody>
      </p:sp>
    </p:spTree>
  </p:cSld>
  <p:clrMapOvr>
    <a:masterClrMapping/>
  </p:clrMapOvr>
  <mc:AlternateContent>
    <mc:Choice Requires="p14">
      <p:transition spd="slow" p14:dur="15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Conflicto bélico entre Palestina e Israel.</a:t>
            </a:r>
            <a:endParaRPr/>
          </a:p>
        </p:txBody>
      </p:sp>
      <p:sp>
        <p:nvSpPr>
          <p:cNvPr id="141" name="Google Shape;141;p14"/>
          <p:cNvSpPr txBox="1"/>
          <p:nvPr>
            <p:ph idx="2" type="body"/>
          </p:nvPr>
        </p:nvSpPr>
        <p:spPr>
          <a:xfrm>
            <a:off x="4572000" y="377550"/>
            <a:ext cx="3676800" cy="2347500"/>
          </a:xfrm>
          <a:prstGeom prst="rect">
            <a:avLst/>
          </a:prstGeom>
        </p:spPr>
        <p:txBody>
          <a:bodyPr anchorCtr="0" anchor="t" bIns="91425" lIns="91425" spcFirstLastPara="1" rIns="91425" wrap="square" tIns="91425">
            <a:normAutofit fontScale="92500" lnSpcReduction="10000"/>
          </a:bodyPr>
          <a:lstStyle/>
          <a:p>
            <a:pPr indent="0" lvl="0" marL="457200" rtl="0" algn="l">
              <a:spcBef>
                <a:spcPts val="0"/>
              </a:spcBef>
              <a:spcAft>
                <a:spcPts val="0"/>
              </a:spcAft>
              <a:buNone/>
            </a:pPr>
            <a:r>
              <a:rPr lang="es"/>
              <a:t>El objetivo principal de este proyecto es explorar los eventos relacionados con el conflicto Palestina-Israel utilizando técnicas de data science. Se busca identificar patrones y tendencias en los datos, así como evaluar el impacto de los eventos en términos de fatalidades y daños civiles. </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42" name="Google Shape;142;p14"/>
          <p:cNvPicPr preferRelativeResize="0"/>
          <p:nvPr/>
        </p:nvPicPr>
        <p:blipFill>
          <a:blip r:embed="rId3">
            <a:alphaModFix/>
          </a:blip>
          <a:stretch>
            <a:fillRect/>
          </a:stretch>
        </p:blipFill>
        <p:spPr>
          <a:xfrm>
            <a:off x="5005075" y="2108900"/>
            <a:ext cx="3804050" cy="2418450"/>
          </a:xfrm>
          <a:prstGeom prst="rect">
            <a:avLst/>
          </a:prstGeom>
          <a:noFill/>
          <a:ln>
            <a:noFill/>
          </a:ln>
        </p:spPr>
      </p:pic>
      <p:sp>
        <p:nvSpPr>
          <p:cNvPr id="143" name="Google Shape;143;p14"/>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15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Antecedentes históricos entre Palestina e Israel</a:t>
            </a:r>
            <a:endParaRPr/>
          </a:p>
        </p:txBody>
      </p:sp>
      <p:sp>
        <p:nvSpPr>
          <p:cNvPr id="149" name="Google Shape;149;p15"/>
          <p:cNvSpPr txBox="1"/>
          <p:nvPr>
            <p:ph idx="1" type="body"/>
          </p:nvPr>
        </p:nvSpPr>
        <p:spPr>
          <a:xfrm>
            <a:off x="1418050" y="95140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200">
                <a:solidFill>
                  <a:srgbClr val="ECECEC"/>
                </a:solidFill>
                <a:latin typeface="Roboto"/>
                <a:ea typeface="Roboto"/>
                <a:cs typeface="Roboto"/>
                <a:sym typeface="Roboto"/>
              </a:rPr>
              <a:t>El conflicto entre Palestina e Israel es un conflicto de larga data centrado en la disputa territorial y política sobre la región histórica de Palestina, que ahora está dividida entre Israel, Cisjordania y la Franja de Gaza. Tras la Primera Guerra Mundial, Palestina estuvo bajo control británico, y en 1947, las Naciones Unidas propusieron dividir el territorio en dos estados, uno judío y otro árabe, con Jerusalén como un enclave internacional. Israel declaró su independencia en 1948, lo que llevó a una guerra con países árabes vecinos y al éxodo de cientos de miles de árabes palestinos.</a:t>
            </a:r>
            <a:endParaRPr/>
          </a:p>
        </p:txBody>
      </p:sp>
      <p:pic>
        <p:nvPicPr>
          <p:cNvPr id="150" name="Google Shape;150;p15"/>
          <p:cNvPicPr preferRelativeResize="0"/>
          <p:nvPr/>
        </p:nvPicPr>
        <p:blipFill>
          <a:blip r:embed="rId3">
            <a:alphaModFix/>
          </a:blip>
          <a:stretch>
            <a:fillRect/>
          </a:stretch>
        </p:blipFill>
        <p:spPr>
          <a:xfrm>
            <a:off x="2834550" y="2477975"/>
            <a:ext cx="4205901" cy="2418451"/>
          </a:xfrm>
          <a:prstGeom prst="rect">
            <a:avLst/>
          </a:prstGeom>
          <a:noFill/>
          <a:ln>
            <a:noFill/>
          </a:ln>
        </p:spPr>
      </p:pic>
    </p:spTree>
  </p:cSld>
  <p:clrMapOvr>
    <a:masterClrMapping/>
  </p:clrMapOvr>
  <mc:AlternateContent>
    <mc:Choice Requires="p14">
      <p:transition spd="slow" p14:dur="15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97500" y="393750"/>
            <a:ext cx="7038900" cy="58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Audiencia</a:t>
            </a:r>
            <a:endParaRPr/>
          </a:p>
        </p:txBody>
      </p:sp>
      <p:sp>
        <p:nvSpPr>
          <p:cNvPr id="156" name="Google Shape;156;p16"/>
          <p:cNvSpPr txBox="1"/>
          <p:nvPr>
            <p:ph idx="1" type="body"/>
          </p:nvPr>
        </p:nvSpPr>
        <p:spPr>
          <a:xfrm>
            <a:off x="1297500" y="9778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200">
                <a:solidFill>
                  <a:srgbClr val="ECECEC"/>
                </a:solidFill>
                <a:latin typeface="Roboto"/>
                <a:ea typeface="Roboto"/>
                <a:cs typeface="Roboto"/>
                <a:sym typeface="Roboto"/>
              </a:rPr>
              <a:t>Este dataset proporciona una amplia gama de datos relacionados con el conflicto entre Palestina e Israel, abarcando aspectos históricos, políticos, sociales y geográficos. Contiene información detallada sobre eventos clave, como guerras, negociaciones de paz, acuerdos y tratados, así como sobre la evolución de las fronteras y la demografía de la región.</a:t>
            </a:r>
            <a:endParaRPr/>
          </a:p>
        </p:txBody>
      </p:sp>
      <p:sp>
        <p:nvSpPr>
          <p:cNvPr id="157" name="Google Shape;157;p16"/>
          <p:cNvSpPr txBox="1"/>
          <p:nvPr>
            <p:ph type="title"/>
          </p:nvPr>
        </p:nvSpPr>
        <p:spPr>
          <a:xfrm>
            <a:off x="1297500" y="2141400"/>
            <a:ext cx="7038900" cy="58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Limitaciones</a:t>
            </a:r>
            <a:endParaRPr/>
          </a:p>
        </p:txBody>
      </p:sp>
      <p:sp>
        <p:nvSpPr>
          <p:cNvPr id="158" name="Google Shape;158;p16"/>
          <p:cNvSpPr txBox="1"/>
          <p:nvPr/>
        </p:nvSpPr>
        <p:spPr>
          <a:xfrm>
            <a:off x="1297500" y="2725500"/>
            <a:ext cx="69249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s" sz="1200">
                <a:solidFill>
                  <a:srgbClr val="ECECEC"/>
                </a:solidFill>
                <a:latin typeface="Roboto"/>
                <a:ea typeface="Roboto"/>
                <a:cs typeface="Roboto"/>
                <a:sym typeface="Roboto"/>
              </a:rPr>
              <a:t>Las limitaciones que existen es que el dataset finalice en el mes de Febrero de 2024. Esto quiere decir que no hay datos actuales sobre este </a:t>
            </a:r>
            <a:r>
              <a:rPr lang="es" sz="1200">
                <a:solidFill>
                  <a:srgbClr val="ECECEC"/>
                </a:solidFill>
                <a:latin typeface="Roboto"/>
                <a:ea typeface="Roboto"/>
                <a:cs typeface="Roboto"/>
                <a:sym typeface="Roboto"/>
              </a:rPr>
              <a:t>conflicto</a:t>
            </a:r>
            <a:r>
              <a:rPr lang="es" sz="1200">
                <a:solidFill>
                  <a:srgbClr val="ECECEC"/>
                </a:solidFill>
                <a:latin typeface="Roboto"/>
                <a:ea typeface="Roboto"/>
                <a:cs typeface="Roboto"/>
                <a:sym typeface="Roboto"/>
              </a:rPr>
              <a:t>.</a:t>
            </a:r>
            <a:endParaRPr/>
          </a:p>
        </p:txBody>
      </p:sp>
      <p:sp>
        <p:nvSpPr>
          <p:cNvPr id="159" name="Google Shape;159;p16"/>
          <p:cNvSpPr txBox="1"/>
          <p:nvPr/>
        </p:nvSpPr>
        <p:spPr>
          <a:xfrm>
            <a:off x="3316950" y="3377325"/>
            <a:ext cx="3000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400">
                <a:solidFill>
                  <a:schemeClr val="lt1"/>
                </a:solidFill>
                <a:latin typeface="Montserrat"/>
                <a:ea typeface="Montserrat"/>
                <a:cs typeface="Montserrat"/>
                <a:sym typeface="Montserrat"/>
              </a:rPr>
              <a:t>Fuente</a:t>
            </a:r>
            <a:endParaRPr sz="2400">
              <a:solidFill>
                <a:schemeClr val="lt1"/>
              </a:solidFill>
              <a:latin typeface="Montserrat"/>
              <a:ea typeface="Montserrat"/>
              <a:cs typeface="Montserrat"/>
              <a:sym typeface="Montserrat"/>
            </a:endParaRPr>
          </a:p>
        </p:txBody>
      </p:sp>
      <p:sp>
        <p:nvSpPr>
          <p:cNvPr id="160" name="Google Shape;160;p16"/>
          <p:cNvSpPr txBox="1"/>
          <p:nvPr/>
        </p:nvSpPr>
        <p:spPr>
          <a:xfrm>
            <a:off x="1297500" y="4001550"/>
            <a:ext cx="69249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s" sz="1200">
                <a:solidFill>
                  <a:srgbClr val="ECECEC"/>
                </a:solidFill>
                <a:latin typeface="Roboto"/>
                <a:ea typeface="Roboto"/>
                <a:cs typeface="Roboto"/>
                <a:sym typeface="Roboto"/>
              </a:rPr>
              <a:t>Las fuentes para abordar este tema fueron Wikipedia (para obtener contexto histórico y político) y Kaggle para obtener el dataset con el cual voy a trabajar.</a:t>
            </a:r>
            <a:endParaRPr/>
          </a:p>
        </p:txBody>
      </p:sp>
    </p:spTree>
  </p:cSld>
  <p:clrMapOvr>
    <a:masterClrMapping/>
  </p:clrMapOvr>
  <mc:AlternateContent>
    <mc:Choice Requires="p14">
      <p:transition spd="slow" p14:dur="15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Metadata</a:t>
            </a:r>
            <a:endParaRPr/>
          </a:p>
        </p:txBody>
      </p:sp>
      <p:sp>
        <p:nvSpPr>
          <p:cNvPr id="166" name="Google Shape;166;p17"/>
          <p:cNvSpPr txBox="1"/>
          <p:nvPr>
            <p:ph idx="1" type="body"/>
          </p:nvPr>
        </p:nvSpPr>
        <p:spPr>
          <a:xfrm>
            <a:off x="1297500" y="95140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Los datos que están en nuestros dataset </a:t>
            </a:r>
            <a:r>
              <a:rPr lang="es"/>
              <a:t>originalmente</a:t>
            </a:r>
            <a:r>
              <a:rPr lang="es"/>
              <a:t> son estos:</a:t>
            </a:r>
            <a:endParaRPr/>
          </a:p>
          <a:p>
            <a:pPr indent="0" lvl="0" marL="0" rtl="0" algn="l">
              <a:spcBef>
                <a:spcPts val="1200"/>
              </a:spcBef>
              <a:spcAft>
                <a:spcPts val="1200"/>
              </a:spcAft>
              <a:buNone/>
            </a:pPr>
            <a:r>
              <a:t/>
            </a:r>
            <a:endParaRPr/>
          </a:p>
        </p:txBody>
      </p:sp>
      <p:pic>
        <p:nvPicPr>
          <p:cNvPr id="167" name="Google Shape;167;p17"/>
          <p:cNvPicPr preferRelativeResize="0"/>
          <p:nvPr/>
        </p:nvPicPr>
        <p:blipFill>
          <a:blip r:embed="rId3">
            <a:alphaModFix/>
          </a:blip>
          <a:stretch>
            <a:fillRect/>
          </a:stretch>
        </p:blipFill>
        <p:spPr>
          <a:xfrm>
            <a:off x="2747950" y="1307850"/>
            <a:ext cx="3648075" cy="3626100"/>
          </a:xfrm>
          <a:prstGeom prst="rect">
            <a:avLst/>
          </a:prstGeom>
          <a:noFill/>
          <a:ln>
            <a:noFill/>
          </a:ln>
        </p:spPr>
      </p:pic>
    </p:spTree>
  </p:cSld>
  <p:clrMapOvr>
    <a:masterClrMapping/>
  </p:clrMapOvr>
  <mc:AlternateContent>
    <mc:Choice Requires="p14">
      <p:transition spd="slow" p14:dur="15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73" name="Google Shape;173;p18"/>
          <p:cNvSpPr txBox="1"/>
          <p:nvPr>
            <p:ph idx="1" type="body"/>
          </p:nvPr>
        </p:nvSpPr>
        <p:spPr>
          <a:xfrm>
            <a:off x="1297500" y="295075"/>
            <a:ext cx="7038900" cy="484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Pero como verán luego de hacer un gráfico con los datos podemos observar que muchos datos estaban totalmente nulas: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74" name="Google Shape;174;p18"/>
          <p:cNvPicPr preferRelativeResize="0"/>
          <p:nvPr/>
        </p:nvPicPr>
        <p:blipFill>
          <a:blip r:embed="rId3">
            <a:alphaModFix/>
          </a:blip>
          <a:stretch>
            <a:fillRect/>
          </a:stretch>
        </p:blipFill>
        <p:spPr>
          <a:xfrm>
            <a:off x="1192125" y="884025"/>
            <a:ext cx="6670474" cy="3362050"/>
          </a:xfrm>
          <a:prstGeom prst="rect">
            <a:avLst/>
          </a:prstGeom>
          <a:noFill/>
          <a:ln>
            <a:noFill/>
          </a:ln>
        </p:spPr>
      </p:pic>
    </p:spTree>
  </p:cSld>
  <p:clrMapOvr>
    <a:masterClrMapping/>
  </p:clrMapOvr>
  <mc:AlternateContent>
    <mc:Choice Requires="p14">
      <p:transition spd="slow" p14:dur="15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80" name="Google Shape;180;p19"/>
          <p:cNvSpPr txBox="1"/>
          <p:nvPr>
            <p:ph idx="1" type="body"/>
          </p:nvPr>
        </p:nvSpPr>
        <p:spPr>
          <a:xfrm>
            <a:off x="1297500" y="3937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Así que luego de una limpieza estos van a ser nuestros datos con los que vamos a trabajar.</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81" name="Google Shape;181;p19"/>
          <p:cNvPicPr preferRelativeResize="0"/>
          <p:nvPr/>
        </p:nvPicPr>
        <p:blipFill>
          <a:blip r:embed="rId3">
            <a:alphaModFix/>
          </a:blip>
          <a:stretch>
            <a:fillRect/>
          </a:stretch>
        </p:blipFill>
        <p:spPr>
          <a:xfrm>
            <a:off x="2924175" y="1547813"/>
            <a:ext cx="3295650" cy="2047875"/>
          </a:xfrm>
          <a:prstGeom prst="rect">
            <a:avLst/>
          </a:prstGeom>
          <a:noFill/>
          <a:ln>
            <a:noFill/>
          </a:ln>
        </p:spPr>
      </p:pic>
    </p:spTree>
  </p:cSld>
  <p:clrMapOvr>
    <a:masterClrMapping/>
  </p:clrMapOvr>
  <mc:AlternateContent>
    <mc:Choice Requires="p14">
      <p:transition spd="slow" p14:dur="15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0"/>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Preguntas a contestar en este proyecto</a:t>
            </a:r>
            <a:endParaRPr/>
          </a:p>
        </p:txBody>
      </p:sp>
      <p:sp>
        <p:nvSpPr>
          <p:cNvPr id="187" name="Google Shape;187;p20"/>
          <p:cNvSpPr txBox="1"/>
          <p:nvPr>
            <p:ph idx="4294967295" type="body"/>
          </p:nvPr>
        </p:nvSpPr>
        <p:spPr>
          <a:xfrm>
            <a:off x="5290825" y="1116150"/>
            <a:ext cx="30321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a:p>
          <a:p>
            <a:pPr indent="-311150" lvl="0" marL="457200" rtl="0" algn="l">
              <a:spcBef>
                <a:spcPts val="1200"/>
              </a:spcBef>
              <a:spcAft>
                <a:spcPts val="0"/>
              </a:spcAft>
              <a:buSzPts val="1300"/>
              <a:buChar char="●"/>
            </a:pPr>
            <a:r>
              <a:rPr lang="es"/>
              <a:t>¿Cuáles son las repercusiones que tiene este conflicto?</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s"/>
              <a:t>¿Cómo puede seguir este conflicto de seguir existiendo?</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s"/>
              <a:t>¿Qué decisiones tomar para apaciguar este conflicto?</a:t>
            </a:r>
            <a:endParaRPr/>
          </a:p>
        </p:txBody>
      </p:sp>
    </p:spTree>
  </p:cSld>
  <p:clrMapOvr>
    <a:masterClrMapping/>
  </p:clrMapOvr>
  <mc:AlternateContent>
    <mc:Choice Requires="p14">
      <p:transition spd="slow" p14:dur="15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1"/>
          <p:cNvSpPr txBox="1"/>
          <p:nvPr>
            <p:ph type="title"/>
          </p:nvPr>
        </p:nvSpPr>
        <p:spPr>
          <a:xfrm>
            <a:off x="1391275" y="2020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Cantidad de decesos diarios reportados </a:t>
            </a:r>
            <a:endParaRPr/>
          </a:p>
        </p:txBody>
      </p:sp>
      <p:sp>
        <p:nvSpPr>
          <p:cNvPr id="193" name="Google Shape;193;p21"/>
          <p:cNvSpPr txBox="1"/>
          <p:nvPr>
            <p:ph idx="1" type="body"/>
          </p:nvPr>
        </p:nvSpPr>
        <p:spPr>
          <a:xfrm>
            <a:off x="5612325" y="870650"/>
            <a:ext cx="34206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Según este gráfico podemos ver la cantidad de decesos que existieron. Como podrán notar hubo un pico muy fuerte por el lado israelí que de manera pronta fue casi nulo con el pasar de los días mientras que en el lado palestino hay picos que pasan el tiempo pero va decreciendo de manera más paulatina.</a:t>
            </a:r>
            <a:endParaRPr/>
          </a:p>
        </p:txBody>
      </p:sp>
      <p:pic>
        <p:nvPicPr>
          <p:cNvPr id="194" name="Google Shape;194;p21"/>
          <p:cNvPicPr preferRelativeResize="0"/>
          <p:nvPr/>
        </p:nvPicPr>
        <p:blipFill>
          <a:blip r:embed="rId3">
            <a:alphaModFix/>
          </a:blip>
          <a:stretch>
            <a:fillRect/>
          </a:stretch>
        </p:blipFill>
        <p:spPr>
          <a:xfrm>
            <a:off x="145150" y="870650"/>
            <a:ext cx="5306449" cy="4026699"/>
          </a:xfrm>
          <a:prstGeom prst="rect">
            <a:avLst/>
          </a:prstGeom>
          <a:noFill/>
          <a:ln>
            <a:noFill/>
          </a:ln>
        </p:spPr>
      </p:pic>
    </p:spTree>
  </p:cSld>
  <p:clrMapOvr>
    <a:masterClrMapping/>
  </p:clrMapOvr>
  <mc:AlternateContent>
    <mc:Choice Requires="p14">
      <p:transition spd="slow" p14:dur="15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