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78" r:id="rId12"/>
    <p:sldId id="279" r:id="rId13"/>
    <p:sldId id="280" r:id="rId14"/>
    <p:sldId id="281" r:id="rId15"/>
    <p:sldId id="267" r:id="rId16"/>
    <p:sldId id="268" r:id="rId17"/>
    <p:sldId id="282" r:id="rId18"/>
    <p:sldId id="283" r:id="rId19"/>
    <p:sldId id="269" r:id="rId20"/>
    <p:sldId id="270" r:id="rId21"/>
    <p:sldId id="271" r:id="rId22"/>
    <p:sldId id="272" r:id="rId23"/>
    <p:sldId id="273" r:id="rId24"/>
    <p:sldId id="274" r:id="rId25"/>
    <p:sldId id="284" r:id="rId26"/>
    <p:sldId id="275" r:id="rId27"/>
    <p:sldId id="276" r:id="rId28"/>
    <p:sldId id="277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768"/>
    <a:srgbClr val="1A2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3368" autoAdjust="0"/>
  </p:normalViewPr>
  <p:slideViewPr>
    <p:cSldViewPr>
      <p:cViewPr varScale="1">
        <p:scale>
          <a:sx n="72" d="100"/>
          <a:sy n="72" d="100"/>
        </p:scale>
        <p:origin x="-192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6BC6-1641-4AFC-B7F5-07BC49C39F46}" type="datetimeFigureOut">
              <a:rPr lang="pt-BR" smtClean="0"/>
              <a:t>20/03/19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CC50-FE48-4C0F-B4EE-57E31BE1D612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Picture 6" descr="20180208_16552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9354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6BC6-1641-4AFC-B7F5-07BC49C39F46}" type="datetimeFigureOut">
              <a:rPr lang="pt-BR" smtClean="0"/>
              <a:t>20/03/19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CC50-FE48-4C0F-B4EE-57E31BE1D6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26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6BC6-1641-4AFC-B7F5-07BC49C39F46}" type="datetimeFigureOut">
              <a:rPr lang="pt-BR" smtClean="0"/>
              <a:t>20/03/19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CC50-FE48-4C0F-B4EE-57E31BE1D6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7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6BC6-1641-4AFC-B7F5-07BC49C39F46}" type="datetimeFigureOut">
              <a:rPr lang="pt-BR" smtClean="0"/>
              <a:t>20/03/19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CC50-FE48-4C0F-B4EE-57E31BE1D612}" type="slidenum">
              <a:rPr lang="pt-BR" smtClean="0"/>
              <a:t>‹#›</a:t>
            </a:fld>
            <a:endParaRPr lang="pt-BR"/>
          </a:p>
        </p:txBody>
      </p:sp>
      <p:pic>
        <p:nvPicPr>
          <p:cNvPr id="7" name="Picture 6" descr="Imagem_barc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6BC6-1641-4AFC-B7F5-07BC49C39F46}" type="datetimeFigureOut">
              <a:rPr lang="pt-BR" smtClean="0"/>
              <a:t>20/03/19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CC50-FE48-4C0F-B4EE-57E31BE1D6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845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6BC6-1641-4AFC-B7F5-07BC49C39F46}" type="datetimeFigureOut">
              <a:rPr lang="pt-BR" smtClean="0"/>
              <a:t>20/03/19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CC50-FE48-4C0F-B4EE-57E31BE1D6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22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6BC6-1641-4AFC-B7F5-07BC49C39F46}" type="datetimeFigureOut">
              <a:rPr lang="pt-BR" smtClean="0"/>
              <a:t>20/03/19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CC50-FE48-4C0F-B4EE-57E31BE1D6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59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6BC6-1641-4AFC-B7F5-07BC49C39F46}" type="datetimeFigureOut">
              <a:rPr lang="pt-BR" smtClean="0"/>
              <a:t>20/03/19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CC50-FE48-4C0F-B4EE-57E31BE1D6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42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6BC6-1641-4AFC-B7F5-07BC49C39F46}" type="datetimeFigureOut">
              <a:rPr lang="pt-BR" smtClean="0"/>
              <a:t>20/03/19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CC50-FE48-4C0F-B4EE-57E31BE1D6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2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6BC6-1641-4AFC-B7F5-07BC49C39F46}" type="datetimeFigureOut">
              <a:rPr lang="pt-BR" smtClean="0"/>
              <a:t>20/03/19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CC50-FE48-4C0F-B4EE-57E31BE1D6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59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6BC6-1641-4AFC-B7F5-07BC49C39F46}" type="datetimeFigureOut">
              <a:rPr lang="pt-BR" smtClean="0"/>
              <a:t>20/03/19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4CC50-FE48-4C0F-B4EE-57E31BE1D6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86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F6BC6-1641-4AFC-B7F5-07BC49C39F46}" type="datetimeFigureOut">
              <a:rPr lang="pt-BR" smtClean="0"/>
              <a:t>20/03/19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4CC50-FE48-4C0F-B4EE-57E31BE1D61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2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18.jpe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7.wmf"/><Relationship Id="rId7" Type="http://schemas.openxmlformats.org/officeDocument/2006/relationships/image" Target="../media/image1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openxmlformats.org/officeDocument/2006/relationships/oleObject" Target="../embeddings/oleObject3.bin"/><Relationship Id="rId5" Type="http://schemas.openxmlformats.org/officeDocument/2006/relationships/image" Target="../media/image30.wmf"/><Relationship Id="rId6" Type="http://schemas.openxmlformats.org/officeDocument/2006/relationships/image" Target="../media/image2.jpe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34.wmf"/><Relationship Id="rId7" Type="http://schemas.openxmlformats.org/officeDocument/2006/relationships/image" Target="../media/image35.jpeg"/><Relationship Id="rId8" Type="http://schemas.openxmlformats.org/officeDocument/2006/relationships/image" Target="../media/image2.jpe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33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34.wmf"/><Relationship Id="rId7" Type="http://schemas.openxmlformats.org/officeDocument/2006/relationships/image" Target="../media/image35.jpeg"/><Relationship Id="rId8" Type="http://schemas.openxmlformats.org/officeDocument/2006/relationships/image" Target="../media/image2.jpe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image" Target="../media/image5.jpeg"/><Relationship Id="rId6" Type="http://schemas.openxmlformats.org/officeDocument/2006/relationships/image" Target="../media/image2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771800" y="6021288"/>
            <a:ext cx="3888432" cy="1036712"/>
          </a:xfrm>
        </p:spPr>
        <p:txBody>
          <a:bodyPr/>
          <a:lstStyle/>
          <a:p>
            <a:r>
              <a:rPr lang="pt-BR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Marta </a:t>
            </a:r>
            <a:r>
              <a:rPr lang="pt-BR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Bez</a:t>
            </a:r>
            <a:endParaRPr lang="pt-BR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5576" y="1412776"/>
            <a:ext cx="723629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 cap="all" spc="15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ill Sans MT" pitchFamily="34" charset="0"/>
                <a:ea typeface="ＭＳ Ｐゴシック" pitchFamily="34" charset="-128"/>
              </a:rPr>
              <a:t>TRANSFORMAÇÕES EM IMAGENS</a:t>
            </a:r>
            <a:endParaRPr lang="pt-BR" sz="4400" b="1" cap="none" spc="0" dirty="0" smtClean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Gill Sans MT" pitchFamily="34" charset="0"/>
              <a:ea typeface="ＭＳ Ｐゴシック" pitchFamily="34" charset="-128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968" y="4883919"/>
            <a:ext cx="1796291" cy="197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1841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58" y="2276872"/>
            <a:ext cx="8931734" cy="171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49498" y="5013176"/>
            <a:ext cx="7854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dirty="0"/>
              <a:t>Exemplo de translação da imagem. Imagem Original. Imagem Transladada.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Translação</a:t>
            </a:r>
          </a:p>
        </p:txBody>
      </p:sp>
    </p:spTree>
    <p:extLst>
      <p:ext uri="{BB962C8B-B14F-4D97-AF65-F5344CB8AC3E}">
        <p14:creationId xmlns:p14="http://schemas.microsoft.com/office/powerpoint/2010/main" val="2376614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-1404664" y="-171400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Translação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2276872"/>
            <a:ext cx="3695700" cy="4394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62525"/>
              </p:ext>
            </p:extLst>
          </p:nvPr>
        </p:nvGraphicFramePr>
        <p:xfrm>
          <a:off x="6228184" y="548680"/>
          <a:ext cx="2111895" cy="174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65"/>
                <a:gridCol w="703965"/>
                <a:gridCol w="703965"/>
              </a:tblGrid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28184" y="116632"/>
            <a:ext cx="214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Translação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532628"/>
              </p:ext>
            </p:extLst>
          </p:nvPr>
        </p:nvGraphicFramePr>
        <p:xfrm>
          <a:off x="1691680" y="1412776"/>
          <a:ext cx="2111895" cy="87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65"/>
                <a:gridCol w="703965"/>
                <a:gridCol w="703965"/>
              </a:tblGrid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91680" y="980728"/>
            <a:ext cx="149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0411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-1404664" y="-171400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Translação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2276872"/>
            <a:ext cx="3695700" cy="4394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69340"/>
              </p:ext>
            </p:extLst>
          </p:nvPr>
        </p:nvGraphicFramePr>
        <p:xfrm>
          <a:off x="6228184" y="548680"/>
          <a:ext cx="2111895" cy="174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65"/>
                <a:gridCol w="703965"/>
                <a:gridCol w="703965"/>
              </a:tblGrid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28184" y="116632"/>
            <a:ext cx="214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Translação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325130"/>
              </p:ext>
            </p:extLst>
          </p:nvPr>
        </p:nvGraphicFramePr>
        <p:xfrm>
          <a:off x="1691680" y="1412776"/>
          <a:ext cx="2111895" cy="87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65"/>
                <a:gridCol w="703965"/>
                <a:gridCol w="703965"/>
              </a:tblGrid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91680" y="980728"/>
            <a:ext cx="149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3501008"/>
            <a:ext cx="278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* 1 + 20 * 0 + 1 * 30 = 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16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-1404664" y="-171400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Translação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2276872"/>
            <a:ext cx="3695700" cy="4394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29158"/>
              </p:ext>
            </p:extLst>
          </p:nvPr>
        </p:nvGraphicFramePr>
        <p:xfrm>
          <a:off x="6228184" y="548680"/>
          <a:ext cx="2111895" cy="174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65"/>
                <a:gridCol w="703965"/>
                <a:gridCol w="703965"/>
              </a:tblGrid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28184" y="116632"/>
            <a:ext cx="214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Translação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37860"/>
              </p:ext>
            </p:extLst>
          </p:nvPr>
        </p:nvGraphicFramePr>
        <p:xfrm>
          <a:off x="1691680" y="1412776"/>
          <a:ext cx="2111895" cy="87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65"/>
                <a:gridCol w="703965"/>
                <a:gridCol w="703965"/>
              </a:tblGrid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91680" y="980728"/>
            <a:ext cx="149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3501008"/>
            <a:ext cx="27876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* 1 + 20 * 0 + 1 * 30 = 60</a:t>
            </a:r>
          </a:p>
          <a:p>
            <a:endParaRPr lang="en-US" dirty="0"/>
          </a:p>
          <a:p>
            <a:r>
              <a:rPr lang="en-US" dirty="0" smtClean="0"/>
              <a:t>30 * 0 + 20 * 1 + 1 * 20 = 40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06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-1404664" y="-171400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Translação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2276872"/>
            <a:ext cx="3695700" cy="43942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856047"/>
              </p:ext>
            </p:extLst>
          </p:nvPr>
        </p:nvGraphicFramePr>
        <p:xfrm>
          <a:off x="6228184" y="548680"/>
          <a:ext cx="2111895" cy="1749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65"/>
                <a:gridCol w="703965"/>
                <a:gridCol w="703965"/>
              </a:tblGrid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28184" y="116632"/>
            <a:ext cx="214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Matriz</a:t>
            </a:r>
            <a:r>
              <a:rPr lang="en-US" dirty="0" smtClean="0"/>
              <a:t> de </a:t>
            </a:r>
            <a:r>
              <a:rPr lang="en-US" dirty="0" err="1" smtClean="0"/>
              <a:t>Translação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623450"/>
              </p:ext>
            </p:extLst>
          </p:nvPr>
        </p:nvGraphicFramePr>
        <p:xfrm>
          <a:off x="1691680" y="1412776"/>
          <a:ext cx="2111895" cy="87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965"/>
                <a:gridCol w="703965"/>
                <a:gridCol w="703965"/>
              </a:tblGrid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730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91680" y="980728"/>
            <a:ext cx="1497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Posição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75656" y="3501008"/>
            <a:ext cx="27876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 * 1 + 20 * 0 + 1 * 30 = 60</a:t>
            </a:r>
          </a:p>
          <a:p>
            <a:endParaRPr lang="en-US" dirty="0"/>
          </a:p>
          <a:p>
            <a:r>
              <a:rPr lang="en-US" dirty="0" smtClean="0"/>
              <a:t>30 * 0 + 20 * 1 + 1 * 20 = 40</a:t>
            </a:r>
          </a:p>
          <a:p>
            <a:endParaRPr lang="en-US" dirty="0"/>
          </a:p>
          <a:p>
            <a:r>
              <a:rPr lang="en-US" dirty="0" smtClean="0"/>
              <a:t>30 * 0 + 20 * 0 + 1 * 1 = 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48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91680" y="2276872"/>
            <a:ext cx="669818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Arial" pitchFamily="34" charset="0"/>
                <a:cs typeface="Arial" pitchFamily="34" charset="0"/>
              </a:rPr>
              <a:t>Para fazer com que uma imagem definida por um conjunto de pontos mude seu tamanho, é necessário multiplicar todos os valores de suas coordenadas por um fator de escala, o que significa ter que realizar esta operação em todos os pontos da mesma. (AZEVEDO, CONCI, 2003)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Mudança de Escala</a:t>
            </a:r>
          </a:p>
        </p:txBody>
      </p:sp>
      <p:pic>
        <p:nvPicPr>
          <p:cNvPr id="7" name="Picture 6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8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pic>
        <p:nvPicPr>
          <p:cNvPr id="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55837"/>
            <a:ext cx="7469536" cy="3637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Ampliação e Redução</a:t>
            </a:r>
          </a:p>
        </p:txBody>
      </p:sp>
    </p:spTree>
    <p:extLst>
      <p:ext uri="{BB962C8B-B14F-4D97-AF65-F5344CB8AC3E}">
        <p14:creationId xmlns:p14="http://schemas.microsoft.com/office/powerpoint/2010/main" val="807225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Ampliação e Redução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810" y="1700808"/>
            <a:ext cx="5433989" cy="450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2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Ampliação e Redução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492896"/>
            <a:ext cx="2247900" cy="2044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1556792"/>
            <a:ext cx="4343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90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magem_barc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pic>
        <p:nvPicPr>
          <p:cNvPr id="3" name="Picture 6" descr="Figura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56102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515613"/>
              </p:ext>
            </p:extLst>
          </p:nvPr>
        </p:nvGraphicFramePr>
        <p:xfrm>
          <a:off x="3131840" y="3284984"/>
          <a:ext cx="2514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r:id="rId5" imgW="1752600" imgH="711200" progId="Equation.3">
                  <p:embed/>
                </p:oleObj>
              </mc:Choice>
              <mc:Fallback>
                <p:oleObj r:id="rId5" imgW="17526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3284984"/>
                        <a:ext cx="2514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292600"/>
            <a:ext cx="5049838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91680" y="5445124"/>
            <a:ext cx="70567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Exemplo de ampliação e redução da imagem. Imagem Original. Imagem Ampliada 2 vezes. Imagem Reduzida pela metade.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Ampliação e Redução</a:t>
            </a:r>
          </a:p>
        </p:txBody>
      </p:sp>
    </p:spTree>
    <p:extLst>
      <p:ext uri="{BB962C8B-B14F-4D97-AF65-F5344CB8AC3E}">
        <p14:creationId xmlns:p14="http://schemas.microsoft.com/office/powerpoint/2010/main" val="128216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39688"/>
            <a:ext cx="7570787" cy="1412875"/>
          </a:xfrm>
        </p:spPr>
        <p:txBody>
          <a:bodyPr/>
          <a:lstStyle/>
          <a:p>
            <a:pPr eaLnBrk="1" hangingPunct="1"/>
            <a:r>
              <a:rPr lang="pt-BR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Operações Locais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31640" y="1772816"/>
            <a:ext cx="7570787" cy="4289425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pt-BR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Um </a:t>
            </a:r>
            <a:r>
              <a:rPr lang="pt-BR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pixel</a:t>
            </a:r>
            <a:r>
              <a:rPr lang="pt-BR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da imagem resultante depende de uma vizinhança do mesmo </a:t>
            </a:r>
            <a:r>
              <a:rPr lang="pt-BR" i="1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pixel</a:t>
            </a:r>
            <a:r>
              <a:rPr lang="pt-BR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na imagem original.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14607"/>
              </p:ext>
            </p:extLst>
          </p:nvPr>
        </p:nvGraphicFramePr>
        <p:xfrm>
          <a:off x="2260600" y="3577431"/>
          <a:ext cx="4622800" cy="1135380"/>
        </p:xfrm>
        <a:graphic>
          <a:graphicData uri="http://schemas.openxmlformats.org/drawingml/2006/table">
            <a:tbl>
              <a:tblPr/>
              <a:tblGrid>
                <a:gridCol w="660400"/>
                <a:gridCol w="660400"/>
                <a:gridCol w="660400"/>
                <a:gridCol w="660400"/>
                <a:gridCol w="660400"/>
                <a:gridCol w="660400"/>
                <a:gridCol w="660400"/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8" name="Freeform 27"/>
          <p:cNvSpPr/>
          <p:nvPr/>
        </p:nvSpPr>
        <p:spPr>
          <a:xfrm>
            <a:off x="3265714" y="2739571"/>
            <a:ext cx="2667000" cy="1251858"/>
          </a:xfrm>
          <a:custGeom>
            <a:avLst/>
            <a:gdLst>
              <a:gd name="connsiteX0" fmla="*/ 0 w 2667000"/>
              <a:gd name="connsiteY0" fmla="*/ 1251858 h 1251858"/>
              <a:gd name="connsiteX1" fmla="*/ 1542143 w 2667000"/>
              <a:gd name="connsiteY1" fmla="*/ 0 h 1251858"/>
              <a:gd name="connsiteX2" fmla="*/ 2667000 w 2667000"/>
              <a:gd name="connsiteY2" fmla="*/ 1251858 h 1251858"/>
              <a:gd name="connsiteX3" fmla="*/ 2667000 w 2667000"/>
              <a:gd name="connsiteY3" fmla="*/ 1251858 h 1251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7000" h="1251858">
                <a:moveTo>
                  <a:pt x="0" y="1251858"/>
                </a:moveTo>
                <a:cubicBezTo>
                  <a:pt x="548821" y="625929"/>
                  <a:pt x="1097643" y="0"/>
                  <a:pt x="1542143" y="0"/>
                </a:cubicBezTo>
                <a:cubicBezTo>
                  <a:pt x="1986643" y="0"/>
                  <a:pt x="2667000" y="1251858"/>
                  <a:pt x="2667000" y="1251858"/>
                </a:cubicBezTo>
                <a:lnTo>
                  <a:pt x="2667000" y="1251858"/>
                </a:lnTo>
              </a:path>
            </a:pathLst>
          </a:custGeom>
          <a:ln w="3810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1" y="1628800"/>
            <a:ext cx="9036496" cy="182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Ampliação e Redução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4149080"/>
            <a:ext cx="6511338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1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763688" y="1988841"/>
            <a:ext cx="684215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Esta transformação permite que os objetos sejam observados de diferentes posições e ângulos. 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Em 3D é mais fácil realizar esta tarefa individualmente sobre cada um dos eixos, usando os chamados ângulos de Euler (ADORNO, 2007).  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Cada uma das rotações possíveis pode ser definida a partir da análise de operações realizadas nos planos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XY</a:t>
            </a:r>
            <a:r>
              <a:rPr lang="pt-BR" dirty="0">
                <a:latin typeface="Arial" pitchFamily="34" charset="0"/>
                <a:cs typeface="Arial" pitchFamily="34" charset="0"/>
              </a:rPr>
              <a:t>,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YZ</a:t>
            </a:r>
            <a:r>
              <a:rPr lang="pt-BR" dirty="0">
                <a:latin typeface="Arial" pitchFamily="34" charset="0"/>
                <a:cs typeface="Arial" pitchFamily="34" charset="0"/>
              </a:rPr>
              <a:t> e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ZX</a:t>
            </a:r>
            <a:r>
              <a:rPr lang="pt-BR" dirty="0">
                <a:latin typeface="Arial" pitchFamily="34" charset="0"/>
                <a:cs typeface="Arial" pitchFamily="34" charset="0"/>
              </a:rPr>
              <a:t> (2D).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Rotação</a:t>
            </a:r>
          </a:p>
        </p:txBody>
      </p:sp>
      <p:pic>
        <p:nvPicPr>
          <p:cNvPr id="7" name="Picture 6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73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430685" y="1260476"/>
            <a:ext cx="71301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Os ângulos de Euler facilitam uma definição apurada das rotações em relação a um sistema de eixos, pois os mesmos definem a rotação em um plano pelo giro em torno de um vetor normal a esse plano. (AZEVEDO, CONCI, 2003)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0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Rotação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4941168"/>
            <a:ext cx="7338898" cy="22322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564904"/>
            <a:ext cx="2768600" cy="2222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840" y="2492896"/>
            <a:ext cx="2641600" cy="233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528" y="2636912"/>
            <a:ext cx="26797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9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88602" y="1989485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A rotação de um ponto em torno do eixo de coordenadas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Z</a:t>
            </a:r>
            <a:r>
              <a:rPr lang="pt-BR" dirty="0">
                <a:latin typeface="Arial" pitchFamily="34" charset="0"/>
                <a:cs typeface="Arial" pitchFamily="34" charset="0"/>
              </a:rPr>
              <a:t> de um ângulo θ é realizada pela multiplicação do mesmo pela matriz: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040" y="3070572"/>
            <a:ext cx="4572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O ângulo de rotação θ é medido no sentido horário olhando a partir de um ponto no eixo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+Z</a:t>
            </a:r>
            <a:r>
              <a:rPr lang="pt-BR" dirty="0">
                <a:latin typeface="Arial" pitchFamily="34" charset="0"/>
                <a:cs typeface="Arial" pitchFamily="34" charset="0"/>
              </a:rPr>
              <a:t>, por este motivo, a transformação afeta os valores das coordenadas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dirty="0">
                <a:latin typeface="Arial" pitchFamily="34" charset="0"/>
                <a:cs typeface="Arial" pitchFamily="34" charset="0"/>
              </a:rPr>
              <a:t> e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Y</a:t>
            </a:r>
            <a:r>
              <a:rPr lang="pt-BR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pt-BR" dirty="0">
                <a:latin typeface="Arial" pitchFamily="34" charset="0"/>
                <a:cs typeface="Arial" pitchFamily="34" charset="0"/>
              </a:rPr>
              <a:t>Para o eixo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X</a:t>
            </a:r>
            <a:r>
              <a:rPr lang="pt-BR" dirty="0">
                <a:latin typeface="Arial" pitchFamily="34" charset="0"/>
                <a:cs typeface="Arial" pitchFamily="34" charset="0"/>
              </a:rPr>
              <a:t>, num ângulo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α</a:t>
            </a:r>
            <a:r>
              <a:rPr lang="pt-BR" dirty="0">
                <a:latin typeface="Arial" pitchFamily="34" charset="0"/>
                <a:cs typeface="Arial" pitchFamily="34" charset="0"/>
              </a:rPr>
              <a:t>, usa-se a transformação: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60040" y="5231160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dirty="0">
                <a:latin typeface="Arial" pitchFamily="34" charset="0"/>
                <a:cs typeface="Arial" pitchFamily="34" charset="0"/>
              </a:rPr>
              <a:t>Para o eixo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Y</a:t>
            </a:r>
            <a:r>
              <a:rPr lang="pt-BR" dirty="0">
                <a:latin typeface="Arial" pitchFamily="34" charset="0"/>
                <a:cs typeface="Arial" pitchFamily="34" charset="0"/>
              </a:rPr>
              <a:t>, a rotação do ângulo </a:t>
            </a:r>
            <a:r>
              <a:rPr lang="pt-BR" i="1" dirty="0">
                <a:latin typeface="Arial" pitchFamily="34" charset="0"/>
                <a:cs typeface="Arial" pitchFamily="34" charset="0"/>
              </a:rPr>
              <a:t>β</a:t>
            </a:r>
            <a:r>
              <a:rPr lang="pt-BR" dirty="0">
                <a:latin typeface="Arial" pitchFamily="34" charset="0"/>
                <a:cs typeface="Arial" pitchFamily="34" charset="0"/>
              </a:rPr>
              <a:t> tem uma matriz de transformação 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964" y="1772692"/>
            <a:ext cx="33401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501" y="3285579"/>
            <a:ext cx="34671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964" y="4869904"/>
            <a:ext cx="33655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Rotação</a:t>
            </a:r>
          </a:p>
        </p:txBody>
      </p:sp>
    </p:spTree>
    <p:extLst>
      <p:ext uri="{BB962C8B-B14F-4D97-AF65-F5344CB8AC3E}">
        <p14:creationId xmlns:p14="http://schemas.microsoft.com/office/powerpoint/2010/main" val="2211161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338388"/>
            <a:ext cx="6380162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23728" y="5949280"/>
            <a:ext cx="82819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pt-BR" dirty="0"/>
              <a:t>Exemplo de Rotação de 90º no sentido horário.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Rotação</a:t>
            </a:r>
          </a:p>
        </p:txBody>
      </p:sp>
    </p:spTree>
    <p:extLst>
      <p:ext uri="{BB962C8B-B14F-4D97-AF65-F5344CB8AC3E}">
        <p14:creationId xmlns:p14="http://schemas.microsoft.com/office/powerpoint/2010/main" val="2255175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Rotação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44824"/>
            <a:ext cx="8305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40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Figura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5256584" cy="2284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093036"/>
              </p:ext>
            </p:extLst>
          </p:nvPr>
        </p:nvGraphicFramePr>
        <p:xfrm>
          <a:off x="2699792" y="3933056"/>
          <a:ext cx="32004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4" imgW="2260600" imgH="711200" progId="Equation.3">
                  <p:embed/>
                </p:oleObj>
              </mc:Choice>
              <mc:Fallback>
                <p:oleObj r:id="rId4" imgW="22606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933056"/>
                        <a:ext cx="32004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79712" y="5373216"/>
            <a:ext cx="66258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dirty="0"/>
              <a:t>Exemplo de Rotação de 90º no sentido horário.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Rotação</a:t>
            </a:r>
          </a:p>
        </p:txBody>
      </p:sp>
      <p:pic>
        <p:nvPicPr>
          <p:cNvPr id="9" name="Picture 8" descr="Imagem_barc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2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36912"/>
            <a:ext cx="8964488" cy="681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79712" y="4430439"/>
            <a:ext cx="65527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dirty="0"/>
              <a:t>Exemplo de Rotação de 90º no sentido horário.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Rotação</a:t>
            </a:r>
          </a:p>
        </p:txBody>
      </p:sp>
    </p:spTree>
    <p:extLst>
      <p:ext uri="{BB962C8B-B14F-4D97-AF65-F5344CB8AC3E}">
        <p14:creationId xmlns:p14="http://schemas.microsoft.com/office/powerpoint/2010/main" val="193296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40152"/>
              </p:ext>
            </p:extLst>
          </p:nvPr>
        </p:nvGraphicFramePr>
        <p:xfrm>
          <a:off x="2195736" y="2420888"/>
          <a:ext cx="2514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r:id="rId3" imgW="1752600" imgH="711200" progId="Equation.3">
                  <p:embed/>
                </p:oleObj>
              </mc:Choice>
              <mc:Fallback>
                <p:oleObj r:id="rId3" imgW="1752600" imgH="71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20888"/>
                        <a:ext cx="25146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888637"/>
              </p:ext>
            </p:extLst>
          </p:nvPr>
        </p:nvGraphicFramePr>
        <p:xfrm>
          <a:off x="5334000" y="2420888"/>
          <a:ext cx="25146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5" imgW="1765300" imgH="711200" progId="Equation.3">
                  <p:embed/>
                </p:oleObj>
              </mc:Choice>
              <mc:Fallback>
                <p:oleObj name="Equation" r:id="rId5" imgW="1765300" imgH="711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20888"/>
                        <a:ext cx="25146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4" descr="Figura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45024"/>
            <a:ext cx="6500192" cy="189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47663" y="5949950"/>
            <a:ext cx="69851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dirty="0">
                <a:latin typeface="Arial" charset="0"/>
                <a:ea typeface="ＭＳ Ｐゴシック" charset="0"/>
              </a:rPr>
              <a:t>Exemplo de espelhamento. Imagem Original. </a:t>
            </a:r>
            <a:r>
              <a:rPr lang="pt-BR" dirty="0" err="1">
                <a:latin typeface="Arial" charset="0"/>
                <a:ea typeface="ＭＳ Ｐゴシック" charset="0"/>
              </a:rPr>
              <a:t>Flip</a:t>
            </a:r>
            <a:r>
              <a:rPr lang="pt-BR" dirty="0">
                <a:latin typeface="Arial" charset="0"/>
                <a:ea typeface="ＭＳ Ｐゴシック" charset="0"/>
              </a:rPr>
              <a:t> Horizontal. </a:t>
            </a:r>
            <a:r>
              <a:rPr lang="pt-BR" dirty="0" err="1">
                <a:latin typeface="Arial" charset="0"/>
                <a:ea typeface="ＭＳ Ｐゴシック" charset="0"/>
              </a:rPr>
              <a:t>Flip</a:t>
            </a:r>
            <a:r>
              <a:rPr lang="pt-BR" dirty="0">
                <a:latin typeface="Arial" charset="0"/>
                <a:ea typeface="ＭＳ Ｐゴシック" charset="0"/>
              </a:rPr>
              <a:t> Vertical.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Espelhamento ou Reflexão</a:t>
            </a:r>
          </a:p>
        </p:txBody>
      </p:sp>
      <p:pic>
        <p:nvPicPr>
          <p:cNvPr id="10" name="Picture 9" descr="Imagem_barco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73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571551"/>
              </p:ext>
            </p:extLst>
          </p:nvPr>
        </p:nvGraphicFramePr>
        <p:xfrm>
          <a:off x="2195736" y="2420888"/>
          <a:ext cx="25146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r:id="rId3" imgW="1752600" imgH="711200" progId="Equation.3">
                  <p:embed/>
                </p:oleObj>
              </mc:Choice>
              <mc:Fallback>
                <p:oleObj r:id="rId3" imgW="1752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20888"/>
                        <a:ext cx="25146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560248"/>
              </p:ext>
            </p:extLst>
          </p:nvPr>
        </p:nvGraphicFramePr>
        <p:xfrm>
          <a:off x="5334000" y="2420888"/>
          <a:ext cx="25146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1765300" imgH="711200" progId="Equation.3">
                  <p:embed/>
                </p:oleObj>
              </mc:Choice>
              <mc:Fallback>
                <p:oleObj name="Equation" r:id="rId5" imgW="17653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420888"/>
                        <a:ext cx="25146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4" descr="Figura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645024"/>
            <a:ext cx="6500192" cy="189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547663" y="5949950"/>
            <a:ext cx="69851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dirty="0">
                <a:latin typeface="Arial" charset="0"/>
                <a:ea typeface="ＭＳ Ｐゴシック" charset="0"/>
              </a:rPr>
              <a:t>Exemplo de espelhamento. Imagem Original. </a:t>
            </a:r>
            <a:r>
              <a:rPr lang="pt-BR" dirty="0" err="1">
                <a:latin typeface="Arial" charset="0"/>
                <a:ea typeface="ＭＳ Ｐゴシック" charset="0"/>
              </a:rPr>
              <a:t>Flip</a:t>
            </a:r>
            <a:r>
              <a:rPr lang="pt-BR" dirty="0">
                <a:latin typeface="Arial" charset="0"/>
                <a:ea typeface="ＭＳ Ｐゴシック" charset="0"/>
              </a:rPr>
              <a:t> Horizontal. </a:t>
            </a:r>
            <a:r>
              <a:rPr lang="pt-BR" dirty="0" err="1">
                <a:latin typeface="Arial" charset="0"/>
                <a:ea typeface="ＭＳ Ｐゴシック" charset="0"/>
              </a:rPr>
              <a:t>Flip</a:t>
            </a:r>
            <a:r>
              <a:rPr lang="pt-BR" dirty="0">
                <a:latin typeface="Arial" charset="0"/>
                <a:ea typeface="ＭＳ Ｐゴシック" charset="0"/>
              </a:rPr>
              <a:t> Vertical.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Espelhamento ou Reflexão</a:t>
            </a:r>
          </a:p>
        </p:txBody>
      </p:sp>
      <p:pic>
        <p:nvPicPr>
          <p:cNvPr id="10" name="Picture 9" descr="Imagem_barco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3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835796"/>
              </p:ext>
            </p:extLst>
          </p:nvPr>
        </p:nvGraphicFramePr>
        <p:xfrm>
          <a:off x="1907704" y="1772816"/>
          <a:ext cx="5181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r:id="rId3" imgW="3060700" imgH="812800" progId="Equation.3">
                  <p:embed/>
                </p:oleObj>
              </mc:Choice>
              <mc:Fallback>
                <p:oleObj r:id="rId3" imgW="3060700" imgH="812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1772816"/>
                        <a:ext cx="51816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39688"/>
            <a:ext cx="7570787" cy="1412875"/>
          </a:xfrm>
        </p:spPr>
        <p:txBody>
          <a:bodyPr/>
          <a:lstStyle/>
          <a:p>
            <a:pPr eaLnBrk="1" hangingPunct="1"/>
            <a:r>
              <a:rPr lang="pt-BR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Operações Locais</a:t>
            </a:r>
          </a:p>
        </p:txBody>
      </p:sp>
      <p:pic>
        <p:nvPicPr>
          <p:cNvPr id="5" name="Picture 6" descr="Figura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73016"/>
            <a:ext cx="6277446" cy="2301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246584" y="5984453"/>
            <a:ext cx="678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Imagem com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Aliasing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e o efeito da aplicação de filtro de média.</a:t>
            </a:r>
            <a:r>
              <a:rPr lang="en-US" sz="2000" dirty="0">
                <a:latin typeface="Times New Roman" pitchFamily="18" charset="0"/>
              </a:rPr>
              <a:t> </a:t>
            </a:r>
          </a:p>
        </p:txBody>
      </p:sp>
      <p:pic>
        <p:nvPicPr>
          <p:cNvPr id="7" name="Picture 6" descr="Imagem_barc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60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Espelhamento ou Reflexão</a:t>
            </a:r>
          </a:p>
        </p:txBody>
      </p:sp>
      <p:pic>
        <p:nvPicPr>
          <p:cNvPr id="10" name="Picture 9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556792"/>
            <a:ext cx="3122403" cy="504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49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500"/>
            <a:ext cx="9144000" cy="621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6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39688"/>
            <a:ext cx="7570787" cy="1412875"/>
          </a:xfrm>
        </p:spPr>
        <p:txBody>
          <a:bodyPr/>
          <a:lstStyle/>
          <a:p>
            <a:pPr eaLnBrk="1" hangingPunct="1"/>
            <a:r>
              <a:rPr lang="pt-BR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Operações Locais</a:t>
            </a:r>
          </a:p>
        </p:txBody>
      </p:sp>
      <p:pic>
        <p:nvPicPr>
          <p:cNvPr id="4" name="Picture 7" descr="Figura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8001000" cy="184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914400" y="3926309"/>
            <a:ext cx="72390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sz="2000" dirty="0">
                <a:latin typeface="Times New Roman" pitchFamily="18" charset="0"/>
              </a:rPr>
              <a:t>(a)                                (b)                                      (c)</a:t>
            </a:r>
          </a:p>
          <a:p>
            <a:pPr algn="ctr" eaLnBrk="1" hangingPunct="1">
              <a:spcBef>
                <a:spcPct val="50000"/>
              </a:spcBef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Redução de ruídos na imagem. (a) Imagem com ruído. (b) Redução do ruído usando filtro de </a:t>
            </a:r>
            <a:r>
              <a:rPr lang="pt-BR" sz="2000" i="1" dirty="0" err="1">
                <a:latin typeface="Times New Roman" pitchFamily="18" charset="0"/>
                <a:cs typeface="Times New Roman" pitchFamily="18" charset="0"/>
              </a:rPr>
              <a:t>blur</a:t>
            </a:r>
            <a:r>
              <a:rPr lang="pt-BR" sz="200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(c) Imagem original.</a:t>
            </a:r>
            <a:r>
              <a:rPr lang="en-US" sz="2000" dirty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1630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188640"/>
            <a:ext cx="7570787" cy="1412875"/>
          </a:xfrm>
        </p:spPr>
        <p:txBody>
          <a:bodyPr/>
          <a:lstStyle/>
          <a:p>
            <a:pPr eaLnBrk="1" hangingPunct="1"/>
            <a:r>
              <a:rPr lang="pt-BR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Operações Globais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331640" y="1851546"/>
            <a:ext cx="73447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2400" dirty="0">
                <a:latin typeface="Arial" pitchFamily="34" charset="0"/>
                <a:ea typeface="ＭＳ Ｐゴシック" charset="0"/>
                <a:cs typeface="Arial" pitchFamily="34" charset="0"/>
              </a:rPr>
              <a:t>Um </a:t>
            </a:r>
            <a:r>
              <a:rPr lang="pt-BR" sz="2400" i="1" dirty="0">
                <a:latin typeface="Arial" pitchFamily="34" charset="0"/>
                <a:ea typeface="ＭＳ Ｐゴシック" charset="0"/>
                <a:cs typeface="Arial" pitchFamily="34" charset="0"/>
              </a:rPr>
              <a:t>pixel</a:t>
            </a:r>
            <a:r>
              <a:rPr lang="pt-BR" sz="2400" dirty="0">
                <a:latin typeface="Arial" pitchFamily="34" charset="0"/>
                <a:ea typeface="ＭＳ Ｐゴシック" charset="0"/>
                <a:cs typeface="Arial" pitchFamily="34" charset="0"/>
              </a:rPr>
              <a:t> da imagem resultante depende de um processamento realizado em todos os </a:t>
            </a:r>
            <a:r>
              <a:rPr lang="pt-BR" sz="2400" i="1" dirty="0">
                <a:latin typeface="Arial" pitchFamily="34" charset="0"/>
                <a:ea typeface="ＭＳ Ｐゴシック" charset="0"/>
                <a:cs typeface="Arial" pitchFamily="34" charset="0"/>
              </a:rPr>
              <a:t>pixels</a:t>
            </a:r>
            <a:r>
              <a:rPr lang="pt-BR" sz="2400" dirty="0">
                <a:latin typeface="Arial" pitchFamily="34" charset="0"/>
                <a:ea typeface="ＭＳ Ｐゴシック" charset="0"/>
                <a:cs typeface="Arial" pitchFamily="34" charset="0"/>
              </a:rPr>
              <a:t> da imagem original.</a:t>
            </a:r>
            <a:r>
              <a:rPr lang="en-US" sz="2400" dirty="0">
                <a:latin typeface="Arial" pitchFamily="34" charset="0"/>
                <a:ea typeface="ＭＳ Ｐゴシック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47664" y="3356992"/>
            <a:ext cx="691123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sz="2400" b="1" dirty="0">
                <a:latin typeface="Arial" pitchFamily="34" charset="0"/>
                <a:cs typeface="Arial" pitchFamily="34" charset="0"/>
              </a:rPr>
              <a:t>Transformadas de: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Fourier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Wavelet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Hough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,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Cosenos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(usada para codificação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), 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Funções 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interativas ou fractal.</a:t>
            </a:r>
          </a:p>
        </p:txBody>
      </p:sp>
    </p:spTree>
    <p:extLst>
      <p:ext uri="{BB962C8B-B14F-4D97-AF65-F5344CB8AC3E}">
        <p14:creationId xmlns:p14="http://schemas.microsoft.com/office/powerpoint/2010/main" val="1537515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1439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3528" y="1826791"/>
            <a:ext cx="8424863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Desempenham um papel de vital importância no processamento de imagens </a:t>
            </a:r>
          </a:p>
          <a:p>
            <a:pPr algn="ctr">
              <a:spcBef>
                <a:spcPct val="50000"/>
              </a:spcBef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Oferecem uma aproximação da realidade, refletindo num plano bidimensional o que seria visto no mundo tridimensional. (GONZALES, WOODS, 2007) </a:t>
            </a:r>
          </a:p>
          <a:p>
            <a:pPr algn="ctr">
              <a:spcBef>
                <a:spcPct val="50000"/>
              </a:spcBef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Envolvem muitas operações de aritmética e o uso de matrizes que, por serem mais fáceis de utilizar, tem se tornado o caminho natural.  </a:t>
            </a:r>
          </a:p>
          <a:p>
            <a:pPr algn="ctr">
              <a:spcBef>
                <a:spcPct val="50000"/>
              </a:spcBef>
            </a:pPr>
            <a:endParaRPr lang="pt-BR" sz="2000" dirty="0"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pt-BR" sz="2000" dirty="0">
                <a:latin typeface="Arial" pitchFamily="34" charset="0"/>
                <a:cs typeface="Arial" pitchFamily="34" charset="0"/>
              </a:rPr>
              <a:t>Através de matrizes e de sua multiplicação, é possível representar as transformações lineares 2D e 3D que combinadas resultam numa única matriz de transformação. (AZEVEDO, CONCI, 2003)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53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1439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03648" y="1556792"/>
            <a:ext cx="741751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324768"/>
                </a:solidFill>
              </a:rPr>
              <a:t>-  Translação, Rotação e Escala</a:t>
            </a:r>
          </a:p>
          <a:p>
            <a:endParaRPr lang="pt-BR" sz="2400" b="1" dirty="0">
              <a:solidFill>
                <a:srgbClr val="324768"/>
              </a:solidFill>
            </a:endParaRPr>
          </a:p>
          <a:p>
            <a:r>
              <a:rPr lang="pt-BR" sz="2400" b="1" dirty="0">
                <a:solidFill>
                  <a:srgbClr val="324768"/>
                </a:solidFill>
              </a:rPr>
              <a:t>-  Espelhamento ou reflexão</a:t>
            </a:r>
            <a:r>
              <a:rPr lang="en-US" sz="2400" dirty="0">
                <a:solidFill>
                  <a:srgbClr val="324768"/>
                </a:solidFill>
              </a:rPr>
              <a:t> </a:t>
            </a:r>
            <a:endParaRPr lang="pt-BR" sz="2400" dirty="0">
              <a:solidFill>
                <a:srgbClr val="324768"/>
              </a:solidFill>
            </a:endParaRPr>
          </a:p>
          <a:p>
            <a:endParaRPr lang="pt-BR" sz="2400" b="1" dirty="0">
              <a:solidFill>
                <a:srgbClr val="324768"/>
              </a:solidFill>
            </a:endParaRPr>
          </a:p>
          <a:p>
            <a:r>
              <a:rPr lang="pt-BR" sz="2400" b="1" dirty="0">
                <a:solidFill>
                  <a:srgbClr val="324768"/>
                </a:solidFill>
              </a:rPr>
              <a:t>-  Deformações e </a:t>
            </a:r>
            <a:r>
              <a:rPr lang="pt-BR" sz="2400" b="1" i="1" dirty="0" err="1">
                <a:solidFill>
                  <a:srgbClr val="324768"/>
                </a:solidFill>
              </a:rPr>
              <a:t>Morphing</a:t>
            </a:r>
            <a:endParaRPr lang="en-US" sz="2400" b="1" i="1" dirty="0">
              <a:solidFill>
                <a:srgbClr val="324768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861048"/>
            <a:ext cx="8128000" cy="2260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03648" y="6205021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pontov.com.br</a:t>
            </a:r>
            <a:r>
              <a:rPr lang="en-US" dirty="0"/>
              <a:t>/site/</a:t>
            </a:r>
            <a:r>
              <a:rPr lang="en-US" dirty="0" err="1"/>
              <a:t>index.php</a:t>
            </a:r>
            <a:r>
              <a:rPr lang="en-US" dirty="0"/>
              <a:t>/</a:t>
            </a:r>
            <a:r>
              <a:rPr lang="en-US" dirty="0" err="1"/>
              <a:t>matematica</a:t>
            </a:r>
            <a:r>
              <a:rPr lang="en-US" dirty="0"/>
              <a:t>-e-</a:t>
            </a:r>
            <a:r>
              <a:rPr lang="en-US" dirty="0" err="1"/>
              <a:t>fisica</a:t>
            </a:r>
            <a:r>
              <a:rPr lang="en-US" dirty="0"/>
              <a:t>/267-matrizes-e-transformacoes-parte-2</a:t>
            </a:r>
          </a:p>
        </p:txBody>
      </p:sp>
    </p:spTree>
    <p:extLst>
      <p:ext uri="{BB962C8B-B14F-4D97-AF65-F5344CB8AC3E}">
        <p14:creationId xmlns:p14="http://schemas.microsoft.com/office/powerpoint/2010/main" val="3677505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47664" y="6014615"/>
            <a:ext cx="74168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pt-BR" dirty="0"/>
              <a:t>Exemplo de translação da imagem. Imagem Original. Imagem Transladada.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1439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Translação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484784"/>
            <a:ext cx="5750148" cy="440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1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magem_barco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" y="0"/>
            <a:ext cx="1327035" cy="685800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6156176" y="2334358"/>
            <a:ext cx="2553872" cy="1395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236" y="4126285"/>
            <a:ext cx="2862244" cy="1182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357357"/>
            <a:ext cx="2862244" cy="1217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92163" y="143917"/>
            <a:ext cx="7570787" cy="1412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 cap="all" spc="20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Transformações Geométricas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691680" y="1628800"/>
            <a:ext cx="34834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Seu objetivo é o de transladar ponto a ponto da posição (</a:t>
            </a:r>
            <a:r>
              <a:rPr lang="pt-BR" sz="2200" i="1" dirty="0" smtClean="0">
                <a:latin typeface="Arial" pitchFamily="34" charset="0"/>
                <a:cs typeface="Arial" pitchFamily="34" charset="0"/>
              </a:rPr>
              <a:t>X, Y, Z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) para (</a:t>
            </a:r>
            <a:r>
              <a:rPr lang="pt-BR" sz="2200" i="1" dirty="0" err="1" smtClean="0">
                <a:latin typeface="Arial" pitchFamily="34" charset="0"/>
                <a:cs typeface="Arial" pitchFamily="34" charset="0"/>
              </a:rPr>
              <a:t>Xo</a:t>
            </a:r>
            <a:r>
              <a:rPr lang="pt-BR" sz="22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200" i="1" dirty="0" err="1" smtClean="0">
                <a:latin typeface="Arial" pitchFamily="34" charset="0"/>
                <a:cs typeface="Arial" pitchFamily="34" charset="0"/>
              </a:rPr>
              <a:t>Yo</a:t>
            </a:r>
            <a:r>
              <a:rPr lang="pt-BR" sz="22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sz="2200" i="1" dirty="0" err="1" smtClean="0">
                <a:latin typeface="Arial" pitchFamily="34" charset="0"/>
                <a:cs typeface="Arial" pitchFamily="34" charset="0"/>
              </a:rPr>
              <a:t>Zo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), </a:t>
            </a:r>
          </a:p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cuja equação pode ser representada por:</a:t>
            </a:r>
          </a:p>
          <a:p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5004048" y="2334359"/>
            <a:ext cx="35429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3"/>
            <a:r>
              <a:rPr lang="pt-BR" sz="2800" i="1" dirty="0" smtClean="0">
                <a:latin typeface="Arial" pitchFamily="34" charset="0"/>
                <a:cs typeface="Arial" pitchFamily="34" charset="0"/>
              </a:rPr>
              <a:t> X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* = </a:t>
            </a:r>
            <a:r>
              <a:rPr lang="pt-BR" sz="2800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pt-BR" sz="2800" i="1" dirty="0" err="1" smtClean="0">
                <a:latin typeface="Arial" pitchFamily="34" charset="0"/>
                <a:cs typeface="Arial" pitchFamily="34" charset="0"/>
              </a:rPr>
              <a:t>Xo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pt-BR" sz="2800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* = </a:t>
            </a:r>
            <a:r>
              <a:rPr lang="pt-BR" sz="2800" i="1" dirty="0" smtClean="0">
                <a:latin typeface="Arial" pitchFamily="34" charset="0"/>
                <a:cs typeface="Arial" pitchFamily="34" charset="0"/>
              </a:rPr>
              <a:t>Y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pt-BR" sz="2800" i="1" dirty="0" err="1" smtClean="0">
                <a:latin typeface="Arial" pitchFamily="34" charset="0"/>
                <a:cs typeface="Arial" pitchFamily="34" charset="0"/>
              </a:rPr>
              <a:t>Yo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pt-BR" sz="2800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* = </a:t>
            </a:r>
            <a:r>
              <a:rPr lang="pt-BR" sz="2800" i="1" dirty="0" smtClean="0">
                <a:latin typeface="Arial" pitchFamily="34" charset="0"/>
                <a:cs typeface="Arial" pitchFamily="34" charset="0"/>
              </a:rPr>
              <a:t>Z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pt-BR" sz="2800" i="1" dirty="0" err="1" smtClean="0">
                <a:latin typeface="Arial" pitchFamily="34" charset="0"/>
                <a:cs typeface="Arial" pitchFamily="34" charset="0"/>
              </a:rPr>
              <a:t>Zo</a:t>
            </a: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lvl="3"/>
            <a:r>
              <a:rPr lang="pt-BR" sz="28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679316" y="4149080"/>
            <a:ext cx="41527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Arial" pitchFamily="34" charset="0"/>
                <a:cs typeface="Arial" pitchFamily="34" charset="0"/>
              </a:rPr>
              <a:t>O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nde  </a:t>
            </a:r>
            <a:r>
              <a:rPr lang="pt-BR" sz="2200" i="1" dirty="0" smtClean="0">
                <a:latin typeface="Arial" pitchFamily="34" charset="0"/>
                <a:cs typeface="Arial" pitchFamily="34" charset="0"/>
              </a:rPr>
              <a:t>X*, Y*, Z*</a:t>
            </a:r>
            <a:r>
              <a:rPr lang="pt-BR" sz="2200" dirty="0" smtClean="0">
                <a:latin typeface="Arial" pitchFamily="34" charset="0"/>
                <a:cs typeface="Arial" pitchFamily="34" charset="0"/>
              </a:rPr>
              <a:t> representam coordenadas do ponto transladado e pode ser expresso </a:t>
            </a:r>
          </a:p>
          <a:p>
            <a:r>
              <a:rPr lang="pt-BR" sz="2200" dirty="0" smtClean="0">
                <a:latin typeface="Arial" pitchFamily="34" charset="0"/>
                <a:cs typeface="Arial" pitchFamily="34" charset="0"/>
              </a:rPr>
              <a:t>de forma matricial como:</a:t>
            </a:r>
          </a:p>
          <a:p>
            <a:endParaRPr lang="pt-BR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944563" y="296317"/>
            <a:ext cx="7570787" cy="1412875"/>
          </a:xfrm>
        </p:spPr>
        <p:txBody>
          <a:bodyPr>
            <a:normAutofit/>
          </a:bodyPr>
          <a:lstStyle/>
          <a:p>
            <a:pPr eaLnBrk="1" hangingPunct="1"/>
            <a:r>
              <a:rPr lang="pt-BR" sz="3600" b="1" dirty="0" smtClean="0">
                <a:latin typeface="Gill Sans MT" pitchFamily="34" charset="0"/>
                <a:ea typeface="ＭＳ Ｐゴシック" pitchFamily="34" charset="-128"/>
                <a:cs typeface="Arial" pitchFamily="34" charset="0"/>
              </a:rPr>
              <a:t>Translação</a:t>
            </a:r>
          </a:p>
        </p:txBody>
      </p:sp>
    </p:spTree>
    <p:extLst>
      <p:ext uri="{BB962C8B-B14F-4D97-AF65-F5344CB8AC3E}">
        <p14:creationId xmlns:p14="http://schemas.microsoft.com/office/powerpoint/2010/main" val="3293598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21103</TotalTime>
  <Words>956</Words>
  <Application>Microsoft Macintosh PowerPoint</Application>
  <PresentationFormat>On-screen Show (4:3)</PresentationFormat>
  <Paragraphs>206</Paragraphs>
  <Slides>31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Equation.3</vt:lpstr>
      <vt:lpstr>Equation</vt:lpstr>
      <vt:lpstr>PowerPoint Presentation</vt:lpstr>
      <vt:lpstr>Operações Locais</vt:lpstr>
      <vt:lpstr>Operações Locais</vt:lpstr>
      <vt:lpstr>Operações Locais</vt:lpstr>
      <vt:lpstr>Operações Globais</vt:lpstr>
      <vt:lpstr>Transformações Geométricas</vt:lpstr>
      <vt:lpstr>Transformações Geométricas</vt:lpstr>
      <vt:lpstr>Translação</vt:lpstr>
      <vt:lpstr>Translação</vt:lpstr>
      <vt:lpstr>Translação</vt:lpstr>
      <vt:lpstr>Translação</vt:lpstr>
      <vt:lpstr>Translação</vt:lpstr>
      <vt:lpstr>Translação</vt:lpstr>
      <vt:lpstr>Translação</vt:lpstr>
      <vt:lpstr>Mudança de Escala</vt:lpstr>
      <vt:lpstr>Ampliação e Redução</vt:lpstr>
      <vt:lpstr>Ampliação e Redução</vt:lpstr>
      <vt:lpstr>Ampliação e Redução</vt:lpstr>
      <vt:lpstr>Ampliação e Redução</vt:lpstr>
      <vt:lpstr>Ampliação e Redução</vt:lpstr>
      <vt:lpstr>Rotação</vt:lpstr>
      <vt:lpstr>Rotação</vt:lpstr>
      <vt:lpstr>Rotação</vt:lpstr>
      <vt:lpstr>Rotação</vt:lpstr>
      <vt:lpstr>Rotação</vt:lpstr>
      <vt:lpstr>Rotação</vt:lpstr>
      <vt:lpstr>Rotação</vt:lpstr>
      <vt:lpstr>Espelhamento ou Reflexão</vt:lpstr>
      <vt:lpstr>Espelhamento ou Reflexão</vt:lpstr>
      <vt:lpstr>Espelhamento ou Reflexão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Desktop</dc:creator>
  <cp:lastModifiedBy>Marta Bez</cp:lastModifiedBy>
  <cp:revision>25</cp:revision>
  <dcterms:created xsi:type="dcterms:W3CDTF">2016-01-15T20:11:36Z</dcterms:created>
  <dcterms:modified xsi:type="dcterms:W3CDTF">2019-03-20T16:33:34Z</dcterms:modified>
</cp:coreProperties>
</file>