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6" r:id="rId3"/>
    <p:sldId id="258" r:id="rId4"/>
    <p:sldId id="259" r:id="rId5"/>
    <p:sldId id="260" r:id="rId6"/>
    <p:sldId id="261" r:id="rId7"/>
    <p:sldId id="30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97" r:id="rId18"/>
    <p:sldId id="271" r:id="rId19"/>
    <p:sldId id="272" r:id="rId20"/>
    <p:sldId id="273" r:id="rId21"/>
    <p:sldId id="274" r:id="rId22"/>
    <p:sldId id="275" r:id="rId23"/>
    <p:sldId id="278" r:id="rId24"/>
    <p:sldId id="299" r:id="rId25"/>
    <p:sldId id="279" r:id="rId26"/>
    <p:sldId id="298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6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C225-4731-4B26-BAFF-F2050AD593F1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F257-0711-46B2-8303-5C0D8E038D5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C225-4731-4B26-BAFF-F2050AD593F1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F257-0711-46B2-8303-5C0D8E038D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C225-4731-4B26-BAFF-F2050AD593F1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F257-0711-46B2-8303-5C0D8E038D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C225-4731-4B26-BAFF-F2050AD593F1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F257-0711-46B2-8303-5C0D8E038D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C225-4731-4B26-BAFF-F2050AD593F1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F257-0711-46B2-8303-5C0D8E038D5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C225-4731-4B26-BAFF-F2050AD593F1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F257-0711-46B2-8303-5C0D8E038D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C225-4731-4B26-BAFF-F2050AD593F1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F257-0711-46B2-8303-5C0D8E038D5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C225-4731-4B26-BAFF-F2050AD593F1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F257-0711-46B2-8303-5C0D8E038D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C225-4731-4B26-BAFF-F2050AD593F1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F257-0711-46B2-8303-5C0D8E038D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C225-4731-4B26-BAFF-F2050AD593F1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F257-0711-46B2-8303-5C0D8E038D5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C225-4731-4B26-BAFF-F2050AD593F1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F257-0711-46B2-8303-5C0D8E038D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64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17AC225-4731-4B26-BAFF-F2050AD593F1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C8C2F257-0711-46B2-8303-5C0D8E038D5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5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762000" y="-171400"/>
            <a:ext cx="7543800" cy="3311624"/>
          </a:xfrm>
        </p:spPr>
        <p:txBody>
          <a:bodyPr>
            <a:noAutofit/>
          </a:bodyPr>
          <a:lstStyle/>
          <a:p>
            <a:r>
              <a:rPr lang="en-US" sz="4800" cap="none" dirty="0" smtClean="0">
                <a:latin typeface="Hobo Std" pitchFamily="34" charset="0"/>
                <a:ea typeface="ＭＳ Ｐゴシック" pitchFamily="34" charset="-128"/>
              </a:rPr>
              <a:t>PRE-PROCESSAMENTO</a:t>
            </a:r>
            <a:br>
              <a:rPr lang="en-US" sz="4800" cap="none" dirty="0" smtClean="0">
                <a:latin typeface="Hobo Std" pitchFamily="34" charset="0"/>
                <a:ea typeface="ＭＳ Ｐゴシック" pitchFamily="34" charset="-128"/>
              </a:rPr>
            </a:br>
            <a:r>
              <a:rPr lang="en-US" sz="5400" cap="none" dirty="0" smtClean="0">
                <a:latin typeface="Hobo Std" pitchFamily="34" charset="0"/>
                <a:ea typeface="ＭＳ Ｐゴシック" pitchFamily="34" charset="-128"/>
              </a:rPr>
              <a:t/>
            </a:r>
            <a:br>
              <a:rPr lang="en-US" sz="5400" cap="none" dirty="0" smtClean="0">
                <a:latin typeface="Hobo Std" pitchFamily="34" charset="0"/>
                <a:ea typeface="ＭＳ Ｐゴシック" pitchFamily="34" charset="-128"/>
              </a:rPr>
            </a:br>
            <a:r>
              <a:rPr lang="en-US" sz="5400" b="1" cap="none" dirty="0" smtClean="0">
                <a:latin typeface="Hobo Std" pitchFamily="34" charset="0"/>
                <a:ea typeface="ＭＳ Ｐゴシック" pitchFamily="34" charset="-128"/>
              </a:rPr>
              <a:t>SEGMENTAÇÃO</a:t>
            </a:r>
            <a:endParaRPr lang="pt-BR" sz="5400" b="1" dirty="0">
              <a:latin typeface="Hobo Std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23206" y="5661248"/>
            <a:ext cx="2543944" cy="990600"/>
          </a:xfrm>
        </p:spPr>
        <p:txBody>
          <a:bodyPr/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  <a:ea typeface="+mn-ea"/>
              </a:rPr>
              <a:t>Marta Bez</a:t>
            </a:r>
            <a:endParaRPr lang="pt-BR" dirty="0">
              <a:latin typeface="Arial" charset="0"/>
              <a:ea typeface="+mn-ea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206" y="3645024"/>
            <a:ext cx="1957859" cy="2151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919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7338"/>
            <a:ext cx="8229600" cy="1728787"/>
          </a:xfrm>
        </p:spPr>
        <p:txBody>
          <a:bodyPr/>
          <a:lstStyle/>
          <a:p>
            <a:pPr indent="-173038" eaLnBrk="1" hangingPunct="1">
              <a:lnSpc>
                <a:spcPct val="80000"/>
              </a:lnSpc>
            </a:pPr>
            <a:endParaRPr lang="pt-BR" dirty="0" smtClean="0">
              <a:solidFill>
                <a:srgbClr val="000000"/>
              </a:solidFill>
              <a:ea typeface="ＭＳ Ｐゴシック" pitchFamily="34" charset="-128"/>
            </a:endParaRPr>
          </a:p>
          <a:p>
            <a:pPr indent="-173038" eaLnBrk="1" hangingPunct="1">
              <a:lnSpc>
                <a:spcPct val="80000"/>
              </a:lnSpc>
            </a:pPr>
            <a:r>
              <a:rPr lang="pt-BR" dirty="0" smtClean="0">
                <a:solidFill>
                  <a:srgbClr val="000000"/>
                </a:solidFill>
                <a:ea typeface="ＭＳ Ｐゴシック" pitchFamily="34" charset="-128"/>
              </a:rPr>
              <a:t>Utiliza uma matriz 2x2 para encontrar as mudanças nas direções x e y.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4213" y="3284538"/>
            <a:ext cx="78295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ja-JP" altLang="pt-BR" sz="2000" dirty="0">
                <a:solidFill>
                  <a:srgbClr val="000000"/>
                </a:solidFill>
              </a:rPr>
              <a:t>“</a:t>
            </a:r>
            <a:r>
              <a:rPr lang="pt-BR" altLang="ja-JP" sz="2000" dirty="0">
                <a:solidFill>
                  <a:srgbClr val="000000"/>
                </a:solidFill>
              </a:rPr>
              <a:t>A soma de todos os coeficientes da máscara é igual a zero, como também, a soma das diagonais. </a:t>
            </a:r>
            <a:endParaRPr lang="pt-BR" altLang="ja-JP" sz="2000" dirty="0" smtClean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altLang="ja-JP" sz="2000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altLang="ja-JP" sz="2000" dirty="0" smtClean="0">
                <a:solidFill>
                  <a:srgbClr val="000000"/>
                </a:solidFill>
              </a:rPr>
              <a:t>Já </a:t>
            </a:r>
            <a:r>
              <a:rPr lang="pt-BR" altLang="ja-JP" sz="2000" dirty="0">
                <a:solidFill>
                  <a:srgbClr val="000000"/>
                </a:solidFill>
              </a:rPr>
              <a:t>em regiões em que os pixels estão situados entre duas fronteiras o resultado do operador é diferente de zero, dando origem à borda ou contorno da região</a:t>
            </a:r>
            <a:r>
              <a:rPr lang="ja-JP" altLang="pt-BR" sz="2000" dirty="0">
                <a:solidFill>
                  <a:srgbClr val="000000"/>
                </a:solidFill>
              </a:rPr>
              <a:t>”</a:t>
            </a:r>
            <a:r>
              <a:rPr lang="pt-BR" altLang="ja-JP" sz="2000" dirty="0">
                <a:solidFill>
                  <a:srgbClr val="000000"/>
                </a:solidFill>
              </a:rPr>
              <a:t>. </a:t>
            </a:r>
            <a:endParaRPr lang="pt-BR" sz="2000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806896" y="533400"/>
            <a:ext cx="8229600" cy="990600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4000" dirty="0" err="1" smtClean="0">
                <a:latin typeface="Hobo Std" pitchFamily="34" charset="0"/>
                <a:ea typeface="ＭＳ Ｐゴシック" pitchFamily="34" charset="-128"/>
              </a:rPr>
              <a:t>Detecção</a:t>
            </a:r>
            <a:r>
              <a:rPr lang="en-US" sz="4000" dirty="0" smtClean="0">
                <a:latin typeface="Hobo Std" pitchFamily="34" charset="0"/>
                <a:ea typeface="ＭＳ Ｐゴシック" pitchFamily="34" charset="-128"/>
              </a:rPr>
              <a:t> de </a:t>
            </a:r>
            <a:r>
              <a:rPr lang="en-US" sz="4000" dirty="0" err="1" smtClean="0">
                <a:latin typeface="Hobo Std" pitchFamily="34" charset="0"/>
                <a:ea typeface="ＭＳ Ｐゴシック" pitchFamily="34" charset="-128"/>
              </a:rPr>
              <a:t>Bordas</a:t>
            </a:r>
            <a:r>
              <a:rPr lang="en-US" sz="4000" dirty="0" smtClean="0">
                <a:latin typeface="Hobo Std" pitchFamily="34" charset="0"/>
                <a:ea typeface="ＭＳ Ｐゴシック" pitchFamily="34" charset="-128"/>
              </a:rPr>
              <a:t> - ROBERTS</a:t>
            </a:r>
            <a:endParaRPr lang="pt-BR" sz="4000" b="1" dirty="0" smtClean="0">
              <a:latin typeface="Hobo Std" pitchFamily="34" charset="0"/>
              <a:ea typeface="ＭＳ Ｐゴシック" pitchFamily="34" charset="-128"/>
            </a:endParaRPr>
          </a:p>
        </p:txBody>
      </p:sp>
      <p:pic>
        <p:nvPicPr>
          <p:cNvPr id="6147" name="Picture 3" descr="$g_y= \left(\begin{array}{cc}&#10;1 &amp; 0\\&#10;0 &amp; -1\\&#10;\end{array} \right) 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894" y="5013326"/>
            <a:ext cx="1747972" cy="82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$g_x = \left(\begin{array}{cc}&#10;0 &amp; 1\\&#10;-1 &amp; 0\\&#10;\end{array} \right) 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99" y="5013324"/>
            <a:ext cx="1760731" cy="82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14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54597" y="1988840"/>
            <a:ext cx="7931150" cy="10191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73038"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dirty="0" smtClean="0">
                <a:solidFill>
                  <a:srgbClr val="000000"/>
                </a:solidFill>
                <a:ea typeface="ＭＳ Ｐゴシック" pitchFamily="34" charset="-128"/>
              </a:rPr>
              <a:t>Para determinar onde o pixel avaliado é ou não um pixel de borda, o gradiente é calculado da seguinte forma:</a:t>
            </a:r>
            <a:r>
              <a:rPr lang="pt-BR" dirty="0" smtClean="0">
                <a:ea typeface="ＭＳ Ｐゴシック" pitchFamily="34" charset="-128"/>
              </a:rPr>
              <a:t> 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241318"/>
              </p:ext>
            </p:extLst>
          </p:nvPr>
        </p:nvGraphicFramePr>
        <p:xfrm>
          <a:off x="2968460" y="2905173"/>
          <a:ext cx="27368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" name="Equation" r:id="rId3" imgW="964781" imgH="304668" progId="Equation.3">
                  <p:embed/>
                </p:oleObj>
              </mc:Choice>
              <mc:Fallback>
                <p:oleObj name="Equation" r:id="rId3" imgW="964781" imgH="304668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460" y="2905173"/>
                        <a:ext cx="27368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09042" y="3710698"/>
            <a:ext cx="1377950" cy="371475"/>
          </a:xfrm>
          <a:prstGeom prst="rect">
            <a:avLst/>
          </a:prstGeom>
          <a:noFill/>
          <a:ln w="936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sz="1800" b="1" i="1" dirty="0">
                <a:solidFill>
                  <a:srgbClr val="C00000"/>
                </a:solidFill>
                <a:cs typeface="Arial" pitchFamily="34" charset="0"/>
              </a:rPr>
              <a:t>na vertical</a:t>
            </a:r>
          </a:p>
        </p:txBody>
      </p:sp>
      <p:graphicFrame>
        <p:nvGraphicFramePr>
          <p:cNvPr id="7" name="Objeto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17260630"/>
              </p:ext>
            </p:extLst>
          </p:nvPr>
        </p:nvGraphicFramePr>
        <p:xfrm>
          <a:off x="1140618" y="4113398"/>
          <a:ext cx="656431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" name="Equation" r:id="rId5" imgW="3771900" imgH="330200" progId="Equation.3">
                  <p:embed/>
                </p:oleObj>
              </mc:Choice>
              <mc:Fallback>
                <p:oleObj name="Equation" r:id="rId5" imgW="3771900" imgH="330200" progId="Equation.3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0618" y="4113398"/>
                        <a:ext cx="656431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09041" y="4901585"/>
            <a:ext cx="1673225" cy="371475"/>
          </a:xfrm>
          <a:prstGeom prst="rect">
            <a:avLst/>
          </a:prstGeom>
          <a:noFill/>
          <a:ln w="936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sz="1800" b="1" i="1" dirty="0">
                <a:solidFill>
                  <a:srgbClr val="C00000"/>
                </a:solidFill>
                <a:cs typeface="Arial" pitchFamily="34" charset="0"/>
              </a:rPr>
              <a:t>na horizontal</a:t>
            </a:r>
          </a:p>
        </p:txBody>
      </p:sp>
      <p:graphicFrame>
        <p:nvGraphicFramePr>
          <p:cNvPr id="10" name="Objeto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74530372"/>
              </p:ext>
            </p:extLst>
          </p:nvPr>
        </p:nvGraphicFramePr>
        <p:xfrm>
          <a:off x="1104106" y="5307661"/>
          <a:ext cx="663733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" name="Equation" r:id="rId7" imgW="3771900" imgH="330200" progId="Equation.3">
                  <p:embed/>
                </p:oleObj>
              </mc:Choice>
              <mc:Fallback>
                <p:oleObj name="Equation" r:id="rId7" imgW="3771900" imgH="330200" progId="Equation.3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106" y="5307661"/>
                        <a:ext cx="663733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806896" y="533400"/>
            <a:ext cx="82296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smtClean="0">
                <a:latin typeface="Hobo Std" pitchFamily="34" charset="0"/>
                <a:ea typeface="ＭＳ Ｐゴシック" pitchFamily="34" charset="-128"/>
              </a:rPr>
              <a:t>Detecção de Bordas - ROBERTS</a:t>
            </a:r>
            <a:endParaRPr lang="pt-BR" sz="4000" b="1" dirty="0" smtClean="0">
              <a:latin typeface="Hobo Std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71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981200"/>
            <a:ext cx="8435975" cy="20240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73038">
              <a:lnSpc>
                <a:spcPct val="80000"/>
              </a:lnSpc>
            </a:pPr>
            <a:r>
              <a:rPr lang="pt-BR" sz="2000" smtClean="0">
                <a:solidFill>
                  <a:srgbClr val="000000"/>
                </a:solidFill>
                <a:ea typeface="ＭＳ Ｐゴシック" pitchFamily="34" charset="-128"/>
              </a:rPr>
              <a:t>Se a magnitude calculada é maior do que o menor valor de entrada (definido de acordo com a natureza e qualidade da imagem que está sendo processada), o pixel é considerado parte de uma borda.</a:t>
            </a:r>
          </a:p>
          <a:p>
            <a:pPr indent="-173038">
              <a:lnSpc>
                <a:spcPct val="80000"/>
              </a:lnSpc>
            </a:pPr>
            <a:endParaRPr lang="pt-BR" sz="2000" smtClean="0">
              <a:solidFill>
                <a:srgbClr val="000000"/>
              </a:solidFill>
              <a:ea typeface="ＭＳ Ｐゴシック" pitchFamily="34" charset="-128"/>
            </a:endParaRPr>
          </a:p>
          <a:p>
            <a:pPr indent="-173038">
              <a:lnSpc>
                <a:spcPct val="80000"/>
              </a:lnSpc>
            </a:pPr>
            <a:r>
              <a:rPr lang="pt-BR" sz="2000" smtClean="0">
                <a:solidFill>
                  <a:srgbClr val="000000"/>
                </a:solidFill>
                <a:ea typeface="ＭＳ Ｐゴシック" pitchFamily="34" charset="-128"/>
              </a:rPr>
              <a:t>A direção do gradiente da borda, perpendicular à direção da borda, é encontrada com a seguinte fórmula:</a:t>
            </a:r>
            <a:endParaRPr lang="pt-BR" sz="2000" dirty="0" smtClean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439141" y="5013176"/>
            <a:ext cx="78851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sz="2000" dirty="0">
                <a:solidFill>
                  <a:srgbClr val="000000"/>
                </a:solidFill>
              </a:rPr>
              <a:t>Como resultado de sua aplicação, obtém-se uma imagem com altos valores de nível de cinza em regiões de limites bem definidos e valores baixos em regiões de limites suaves, sendo 0 para regiões de nível de cinza constante.</a:t>
            </a:r>
          </a:p>
        </p:txBody>
      </p:sp>
      <p:graphicFrame>
        <p:nvGraphicFramePr>
          <p:cNvPr id="6" name="Objeto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42290065"/>
              </p:ext>
            </p:extLst>
          </p:nvPr>
        </p:nvGraphicFramePr>
        <p:xfrm>
          <a:off x="4067944" y="3861048"/>
          <a:ext cx="1944687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Equation" r:id="rId3" imgW="939392" imgH="482391" progId="Equation.3">
                  <p:embed/>
                </p:oleObj>
              </mc:Choice>
              <mc:Fallback>
                <p:oleObj name="Equation" r:id="rId3" imgW="939392" imgH="482391" progId="Equation.3">
                  <p:embed/>
                  <p:pic>
                    <p:nvPicPr>
                      <p:cNvPr id="0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3861048"/>
                        <a:ext cx="1944687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806896" y="533400"/>
            <a:ext cx="82296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smtClean="0">
                <a:latin typeface="Hobo Std" pitchFamily="34" charset="0"/>
                <a:ea typeface="ＭＳ Ｐゴシック" pitchFamily="34" charset="-128"/>
              </a:rPr>
              <a:t>Detecção de Bordas - ROBERTS</a:t>
            </a:r>
            <a:endParaRPr lang="pt-BR" sz="4000" b="1" dirty="0" smtClean="0">
              <a:latin typeface="Hobo Std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1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9552" y="1268760"/>
            <a:ext cx="186781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xKernel</a:t>
            </a:r>
            <a:r>
              <a:rPr lang="pt-BR" dirty="0" smtClean="0"/>
              <a:t> = {</a:t>
            </a:r>
          </a:p>
          <a:p>
            <a:r>
              <a:rPr lang="pt-BR" dirty="0"/>
              <a:t>	</a:t>
            </a:r>
            <a:r>
              <a:rPr lang="pt-BR" dirty="0" smtClean="0"/>
              <a:t>{0,0,0}</a:t>
            </a:r>
          </a:p>
          <a:p>
            <a:r>
              <a:rPr lang="pt-BR" dirty="0"/>
              <a:t>	</a:t>
            </a:r>
            <a:r>
              <a:rPr lang="pt-BR" dirty="0" smtClean="0"/>
              <a:t>{0,0,-1}</a:t>
            </a:r>
          </a:p>
          <a:p>
            <a:r>
              <a:rPr lang="pt-BR" dirty="0"/>
              <a:t>	</a:t>
            </a:r>
            <a:r>
              <a:rPr lang="pt-BR" dirty="0" smtClean="0"/>
              <a:t>{0,1,0}</a:t>
            </a:r>
          </a:p>
          <a:p>
            <a:r>
              <a:rPr lang="pt-BR" dirty="0" smtClean="0"/>
              <a:t>}</a:t>
            </a:r>
          </a:p>
          <a:p>
            <a:endParaRPr lang="pt-BR" dirty="0" smtClean="0"/>
          </a:p>
          <a:p>
            <a:r>
              <a:rPr lang="pt-BR" dirty="0" err="1" smtClean="0"/>
              <a:t>yKernel</a:t>
            </a:r>
            <a:r>
              <a:rPr lang="pt-BR" dirty="0" smtClean="0"/>
              <a:t> = {</a:t>
            </a:r>
          </a:p>
          <a:p>
            <a:r>
              <a:rPr lang="pt-BR" dirty="0"/>
              <a:t>	</a:t>
            </a:r>
            <a:r>
              <a:rPr lang="pt-BR" dirty="0" smtClean="0"/>
              <a:t>{0,0,0}</a:t>
            </a:r>
          </a:p>
          <a:p>
            <a:r>
              <a:rPr lang="pt-BR" dirty="0"/>
              <a:t>	</a:t>
            </a:r>
            <a:r>
              <a:rPr lang="pt-BR" dirty="0" smtClean="0"/>
              <a:t>{0,0,-1}</a:t>
            </a:r>
          </a:p>
          <a:p>
            <a:r>
              <a:rPr lang="pt-BR" dirty="0"/>
              <a:t>	</a:t>
            </a:r>
            <a:r>
              <a:rPr lang="pt-BR" dirty="0" smtClean="0"/>
              <a:t>{0,1,0}</a:t>
            </a:r>
          </a:p>
          <a:p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152441" y="431488"/>
            <a:ext cx="4991559" cy="630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for (</a:t>
            </a:r>
            <a:r>
              <a:rPr lang="pt-BR" sz="1600" dirty="0" err="1" smtClean="0"/>
              <a:t>int</a:t>
            </a:r>
            <a:r>
              <a:rPr lang="pt-BR" sz="1600" dirty="0" smtClean="0"/>
              <a:t> y = 1; y &lt; heightM1; y++)</a:t>
            </a:r>
          </a:p>
          <a:p>
            <a:r>
              <a:rPr lang="pt-BR" sz="1600" dirty="0" smtClean="0"/>
              <a:t>{ 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for (</a:t>
            </a:r>
            <a:r>
              <a:rPr lang="pt-BR" sz="1600" dirty="0"/>
              <a:t>(</a:t>
            </a: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smtClean="0"/>
              <a:t>x </a:t>
            </a:r>
            <a:r>
              <a:rPr lang="pt-BR" sz="1600" dirty="0"/>
              <a:t>= 1; </a:t>
            </a:r>
            <a:r>
              <a:rPr lang="pt-BR" sz="1600" dirty="0" smtClean="0"/>
              <a:t>x </a:t>
            </a:r>
            <a:r>
              <a:rPr lang="pt-BR" sz="1600" dirty="0"/>
              <a:t>&lt; </a:t>
            </a:r>
            <a:r>
              <a:rPr lang="pt-BR" sz="1600" dirty="0" smtClean="0"/>
              <a:t>widthM1; x++)</a:t>
            </a:r>
          </a:p>
          <a:p>
            <a:r>
              <a:rPr lang="pt-BR" sz="1600" dirty="0" smtClean="0"/>
              <a:t>  {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  </a:t>
            </a:r>
            <a:r>
              <a:rPr lang="pt-BR" sz="1600" dirty="0" err="1" smtClean="0"/>
              <a:t>gx</a:t>
            </a:r>
            <a:r>
              <a:rPr lang="pt-BR" sz="1600" dirty="0" smtClean="0"/>
              <a:t> = </a:t>
            </a:r>
            <a:r>
              <a:rPr lang="pt-BR" sz="1600" dirty="0" err="1" smtClean="0"/>
              <a:t>gy</a:t>
            </a:r>
            <a:r>
              <a:rPr lang="pt-BR" sz="1600" dirty="0" smtClean="0"/>
              <a:t> = 0;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  for (i=0;i&lt;3;i++)</a:t>
            </a:r>
          </a:p>
          <a:p>
            <a:r>
              <a:rPr lang="pt-BR" sz="1600" dirty="0" smtClean="0"/>
              <a:t>         {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         for (j=0;j&lt;3;j++)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         {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             v=</a:t>
            </a:r>
            <a:r>
              <a:rPr lang="pt-BR" sz="1600" dirty="0" err="1" smtClean="0"/>
              <a:t>imageOrigem.GetPixelByte</a:t>
            </a:r>
            <a:r>
              <a:rPr lang="pt-BR" sz="1600" dirty="0" smtClean="0"/>
              <a:t>(x+(i-1),y+(j-1));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             </a:t>
            </a:r>
            <a:r>
              <a:rPr lang="pt-BR" sz="1600" dirty="0" err="1" smtClean="0"/>
              <a:t>gx</a:t>
            </a:r>
            <a:r>
              <a:rPr lang="pt-BR" sz="1600" dirty="0"/>
              <a:t> </a:t>
            </a:r>
            <a:r>
              <a:rPr lang="pt-BR" sz="1600" dirty="0" smtClean="0"/>
              <a:t>+= v * </a:t>
            </a:r>
            <a:r>
              <a:rPr lang="pt-BR" sz="1600" dirty="0" err="1" smtClean="0"/>
              <a:t>xKernel</a:t>
            </a:r>
            <a:r>
              <a:rPr lang="pt-BR" sz="1600" dirty="0" smtClean="0"/>
              <a:t>[</a:t>
            </a:r>
            <a:r>
              <a:rPr lang="pt-BR" sz="1600" dirty="0" err="1" smtClean="0"/>
              <a:t>i,j</a:t>
            </a:r>
            <a:r>
              <a:rPr lang="pt-BR" sz="1600" dirty="0" smtClean="0"/>
              <a:t>];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             </a:t>
            </a:r>
            <a:r>
              <a:rPr lang="pt-BR" sz="1600" dirty="0" err="1" smtClean="0"/>
              <a:t>gy</a:t>
            </a:r>
            <a:r>
              <a:rPr lang="pt-BR" sz="1600" dirty="0" smtClean="0"/>
              <a:t> += v * </a:t>
            </a:r>
            <a:r>
              <a:rPr lang="pt-BR" sz="1600" dirty="0" err="1" smtClean="0"/>
              <a:t>yKernel</a:t>
            </a:r>
            <a:r>
              <a:rPr lang="pt-BR" sz="1600" dirty="0" smtClean="0"/>
              <a:t>[</a:t>
            </a:r>
            <a:r>
              <a:rPr lang="pt-BR" sz="1600" dirty="0" err="1" smtClean="0"/>
              <a:t>i,j</a:t>
            </a:r>
            <a:r>
              <a:rPr lang="pt-BR" sz="1600" dirty="0" smtClean="0"/>
              <a:t>];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          }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       }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       g = </a:t>
            </a:r>
            <a:r>
              <a:rPr lang="pt-BR" sz="1600" dirty="0" err="1" smtClean="0"/>
              <a:t>Math.Sqrt</a:t>
            </a:r>
            <a:r>
              <a:rPr lang="pt-BR" sz="1600" dirty="0" smtClean="0"/>
              <a:t>(</a:t>
            </a:r>
            <a:r>
              <a:rPr lang="pt-BR" sz="1600" dirty="0" err="1" smtClean="0"/>
              <a:t>Math.Pow</a:t>
            </a:r>
            <a:r>
              <a:rPr lang="pt-BR" sz="1600" dirty="0" smtClean="0"/>
              <a:t>(gx,2) + </a:t>
            </a:r>
            <a:r>
              <a:rPr lang="pt-BR" sz="1600" dirty="0" err="1" smtClean="0"/>
              <a:t>Math.Pow</a:t>
            </a:r>
            <a:r>
              <a:rPr lang="pt-BR" sz="1600" dirty="0" smtClean="0"/>
              <a:t>(gy,2));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       byte p = 0;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       </a:t>
            </a:r>
            <a:r>
              <a:rPr lang="pt-BR" sz="1600" dirty="0" err="1" smtClean="0"/>
              <a:t>if</a:t>
            </a:r>
            <a:r>
              <a:rPr lang="pt-BR" sz="1600" dirty="0" smtClean="0"/>
              <a:t> (g &gt; </a:t>
            </a:r>
            <a:r>
              <a:rPr lang="pt-BR" sz="1600" dirty="0" err="1" smtClean="0"/>
              <a:t>Threshold</a:t>
            </a:r>
            <a:r>
              <a:rPr lang="pt-BR" sz="1600" dirty="0" smtClean="0"/>
              <a:t>)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       {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            p = 255;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        }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        </a:t>
            </a:r>
            <a:r>
              <a:rPr lang="pt-BR" sz="1600" dirty="0" err="1" smtClean="0"/>
              <a:t>image.SetPixel</a:t>
            </a:r>
            <a:r>
              <a:rPr lang="pt-BR" sz="1600" dirty="0" smtClean="0"/>
              <a:t>(</a:t>
            </a:r>
            <a:r>
              <a:rPr lang="pt-BR" sz="1600" dirty="0" err="1" smtClean="0"/>
              <a:t>x,y,p</a:t>
            </a:r>
            <a:r>
              <a:rPr lang="pt-BR" sz="1600" dirty="0" smtClean="0"/>
              <a:t>);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   }</a:t>
            </a:r>
          </a:p>
          <a:p>
            <a:r>
              <a:rPr lang="pt-BR" sz="1600" dirty="0"/>
              <a:t>}</a:t>
            </a:r>
            <a:endParaRPr lang="pt-BR" sz="1600" dirty="0" smtClean="0"/>
          </a:p>
          <a:p>
            <a:endParaRPr lang="pt-BR" dirty="0"/>
          </a:p>
          <a:p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441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2636689"/>
            <a:ext cx="2376487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563664"/>
            <a:ext cx="25114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563664"/>
            <a:ext cx="2417763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806896" y="533400"/>
            <a:ext cx="82296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smtClean="0">
                <a:latin typeface="Hobo Std" pitchFamily="34" charset="0"/>
                <a:ea typeface="ＭＳ Ｐゴシック" pitchFamily="34" charset="-128"/>
              </a:rPr>
              <a:t>Detecção de Bordas - ROBERTS</a:t>
            </a:r>
            <a:endParaRPr lang="pt-BR" sz="4000" b="1" dirty="0" smtClean="0">
              <a:latin typeface="Hobo Std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0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689" y="2355848"/>
            <a:ext cx="2728912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61" y="2671525"/>
            <a:ext cx="2532063" cy="253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8" r="15762"/>
          <a:stretch>
            <a:fillRect/>
          </a:stretch>
        </p:blipFill>
        <p:spPr bwMode="auto">
          <a:xfrm>
            <a:off x="2555776" y="2692162"/>
            <a:ext cx="1624012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8" t="9920" r="20554" b="12898"/>
          <a:stretch>
            <a:fillRect/>
          </a:stretch>
        </p:blipFill>
        <p:spPr bwMode="auto">
          <a:xfrm>
            <a:off x="6989404" y="2778918"/>
            <a:ext cx="1497012" cy="279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06896" y="533400"/>
            <a:ext cx="82296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smtClean="0">
                <a:latin typeface="Hobo Std" pitchFamily="34" charset="0"/>
                <a:ea typeface="ＭＳ Ｐゴシック" pitchFamily="34" charset="-128"/>
              </a:rPr>
              <a:t>Detecção de Bordas - ROBERTS</a:t>
            </a:r>
            <a:endParaRPr lang="pt-BR" sz="4000" b="1" dirty="0" smtClean="0">
              <a:latin typeface="Hobo Std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688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959100"/>
            <a:ext cx="2928937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543550"/>
            <a:ext cx="2679055" cy="271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512" y="3356992"/>
            <a:ext cx="2854325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539750" y="2492375"/>
            <a:ext cx="2160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>
                <a:solidFill>
                  <a:srgbClr val="000000"/>
                </a:solidFill>
                <a:cs typeface="Arial" pitchFamily="34" charset="0"/>
              </a:rPr>
              <a:t>Imagem Original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185737" y="5150867"/>
            <a:ext cx="1755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>
                <a:solidFill>
                  <a:srgbClr val="000000"/>
                </a:solidFill>
                <a:cs typeface="Arial" pitchFamily="34" charset="0"/>
              </a:rPr>
              <a:t>Filtro Roberts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806896" y="533400"/>
            <a:ext cx="82296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smtClean="0">
                <a:latin typeface="Hobo Std" pitchFamily="34" charset="0"/>
                <a:ea typeface="ＭＳ Ｐゴシック" pitchFamily="34" charset="-128"/>
              </a:rPr>
              <a:t>Detecção de Bordas - ROBERTS</a:t>
            </a:r>
            <a:endParaRPr lang="pt-BR" sz="4000" b="1" dirty="0" smtClean="0">
              <a:latin typeface="Hobo Std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802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806896" y="533400"/>
            <a:ext cx="82296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smtClean="0">
                <a:latin typeface="Hobo Std" pitchFamily="34" charset="0"/>
                <a:ea typeface="ＭＳ Ｐゴシック" pitchFamily="34" charset="-128"/>
              </a:rPr>
              <a:t>Detecção de Bordas - ROBERTS</a:t>
            </a:r>
            <a:endParaRPr lang="pt-BR" sz="4000" b="1" dirty="0" smtClean="0">
              <a:latin typeface="Hobo Std" pitchFamily="34" charset="0"/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92896"/>
            <a:ext cx="7738989" cy="34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2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47325" y="1844824"/>
            <a:ext cx="8497888" cy="212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0" rIns="90000" bIns="0">
            <a:spAutoFit/>
          </a:bodyPr>
          <a:lstStyle/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VANTAGENS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Tem como vantagem o fato do gradiente espacial de uma imagem ser calculado muito rapidamente.</a:t>
            </a:r>
          </a:p>
          <a:p>
            <a:pPr defTabSz="449263"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O pequeno tamanho da máscara para o operador de Roberts torna o mesmo fácil de implementar e rápido para calcular a máscara de resposta.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50825" y="4076700"/>
            <a:ext cx="849788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0" rIns="90000" bIns="0">
            <a:spAutoFit/>
          </a:bodyPr>
          <a:lstStyle/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DESVANTAGENS</a:t>
            </a:r>
          </a:p>
          <a:p>
            <a:pPr defTabSz="449263"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Sua assimetria, pois, dependendo da direção, certas bordas são mais realçadas que outras, mesmo tendo igual magnitude.</a:t>
            </a:r>
          </a:p>
          <a:p>
            <a:pPr defTabSz="449263"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Outra desvantagem é o fato de ser uma matriz 2x2, pois implica um acréscimo de erro na detecção de contornos derivado do ruído.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806896" y="533400"/>
            <a:ext cx="8229600" cy="990600"/>
          </a:xfrm>
          <a:prstGeom prst="rect">
            <a:avLst/>
          </a:prstGeo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smtClean="0">
                <a:latin typeface="Hobo Std" pitchFamily="34" charset="0"/>
                <a:ea typeface="ＭＳ Ｐゴシック" pitchFamily="34" charset="-128"/>
              </a:rPr>
              <a:t>Detecção de Bordas - ROBERTS</a:t>
            </a:r>
            <a:endParaRPr lang="pt-BR" sz="4000" b="1" dirty="0" smtClean="0">
              <a:latin typeface="Hobo Std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588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889471"/>
            <a:ext cx="8229600" cy="595313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4000" dirty="0" err="1" smtClean="0">
                <a:latin typeface="Hobo Std" pitchFamily="34" charset="0"/>
                <a:ea typeface="ＭＳ Ｐゴシック" pitchFamily="34" charset="-128"/>
              </a:rPr>
              <a:t>Detecção</a:t>
            </a:r>
            <a:r>
              <a:rPr lang="en-US" sz="4000" dirty="0" smtClean="0">
                <a:latin typeface="Hobo Std" pitchFamily="34" charset="0"/>
                <a:ea typeface="ＭＳ Ｐゴシック" pitchFamily="34" charset="-128"/>
              </a:rPr>
              <a:t> de </a:t>
            </a:r>
            <a:r>
              <a:rPr lang="en-US" sz="4000" dirty="0" err="1" smtClean="0">
                <a:latin typeface="Hobo Std" pitchFamily="34" charset="0"/>
                <a:ea typeface="ＭＳ Ｐゴシック" pitchFamily="34" charset="-128"/>
              </a:rPr>
              <a:t>Bordas</a:t>
            </a:r>
            <a:r>
              <a:rPr lang="en-US" sz="4000" dirty="0" smtClean="0">
                <a:latin typeface="Hobo Std" pitchFamily="34" charset="0"/>
                <a:ea typeface="ＭＳ Ｐゴシック" pitchFamily="34" charset="-128"/>
              </a:rPr>
              <a:t> - </a:t>
            </a:r>
            <a:r>
              <a:rPr lang="en-US" sz="4000" dirty="0" err="1" smtClean="0">
                <a:latin typeface="Hobo Std" pitchFamily="34" charset="0"/>
                <a:ea typeface="ＭＳ Ｐゴシック" pitchFamily="34" charset="-128"/>
              </a:rPr>
              <a:t>Sobel</a:t>
            </a:r>
            <a:endParaRPr lang="pt-BR" sz="4000" dirty="0" smtClean="0">
              <a:latin typeface="Hobo Std" pitchFamily="34" charset="0"/>
              <a:ea typeface="ＭＳ Ｐゴシック" pitchFamily="34" charset="-128"/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idx="1"/>
          </p:nvPr>
        </p:nvSpPr>
        <p:spPr>
          <a:xfrm>
            <a:off x="467543" y="1989564"/>
            <a:ext cx="8229600" cy="2665412"/>
          </a:xfrm>
        </p:spPr>
        <p:txBody>
          <a:bodyPr/>
          <a:lstStyle/>
          <a:p>
            <a:pPr indent="-173038" eaLnBrk="1" hangingPunct="1">
              <a:buFontTx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O algoritmo de SOBEL se baseia em </a:t>
            </a:r>
            <a:r>
              <a:rPr lang="pt-BR" sz="2000" dirty="0" err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convoluir</a:t>
            </a: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a imagem com duas matrizes (horizontalmente e verticalmente). </a:t>
            </a:r>
          </a:p>
          <a:p>
            <a:pPr indent="-173038" eaLnBrk="1" hangingPunct="1">
              <a:buFontTx/>
              <a:buChar char="•"/>
            </a:pPr>
            <a:endParaRPr lang="pt-BR" sz="2000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indent="-173038" eaLnBrk="1" hangingPunct="1">
              <a:buFontTx/>
              <a:buChar char="•"/>
            </a:pP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Como resultado se obtém duas imagens, que são transformadas em uma que é filtrada em base a um limiar (Threshold)  que define os pixels que tem a suficiente intensidade como para ser considerados pontos de contornos ou não.</a:t>
            </a:r>
          </a:p>
          <a:p>
            <a:pPr indent="-173038" eaLnBrk="1" hangingPunct="1">
              <a:buFont typeface="Wingdings" pitchFamily="2" charset="2"/>
              <a:buNone/>
            </a:pPr>
            <a:endParaRPr lang="pt-BR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indent="-173038" eaLnBrk="1" hangingPunct="1">
              <a:buFont typeface="Wingdings" pitchFamily="2" charset="2"/>
              <a:buNone/>
            </a:pPr>
            <a:endParaRPr lang="pt-BR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221088"/>
            <a:ext cx="6065093" cy="24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28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476672"/>
            <a:ext cx="82296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err="1">
                <a:latin typeface="Hobo Std" pitchFamily="34" charset="0"/>
              </a:rPr>
              <a:t>Filtros</a:t>
            </a:r>
            <a:r>
              <a:rPr lang="en-US" sz="4000" dirty="0">
                <a:latin typeface="Hobo Std" pitchFamily="34" charset="0"/>
              </a:rPr>
              <a:t> </a:t>
            </a:r>
            <a:r>
              <a:rPr lang="en-US" sz="4000" b="1" dirty="0" err="1">
                <a:latin typeface="Hobo Std" pitchFamily="34" charset="0"/>
              </a:rPr>
              <a:t>Passa-Altas</a:t>
            </a:r>
            <a:endParaRPr lang="pt-BR" sz="4000" b="1" dirty="0">
              <a:latin typeface="Hobo Std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72816"/>
            <a:ext cx="8229600" cy="4256088"/>
          </a:xfrm>
        </p:spPr>
        <p:txBody>
          <a:bodyPr/>
          <a:lstStyle/>
          <a:p>
            <a:pPr indent="-1730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São usados para eliminar feições de baixa frequência e para realçar feições de alta frequência (bordas, linhas, trocas abruptas). </a:t>
            </a:r>
          </a:p>
          <a:p>
            <a:pPr indent="-173038"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indent="-1730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Realçam detalhes da imagem.</a:t>
            </a:r>
          </a:p>
          <a:p>
            <a:pPr indent="-173038"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indent="-1730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O tamanho da máscara (filtro) utilizado influencia no resultado final. </a:t>
            </a:r>
          </a:p>
          <a:p>
            <a:pPr indent="-173038"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indent="-1730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Quanto menor forem as dimensões do filtro, menos detalhes serão realçados. </a:t>
            </a:r>
          </a:p>
        </p:txBody>
      </p:sp>
    </p:spTree>
    <p:extLst>
      <p:ext uri="{BB962C8B-B14F-4D97-AF65-F5344CB8AC3E}">
        <p14:creationId xmlns:p14="http://schemas.microsoft.com/office/powerpoint/2010/main" val="1538583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889471"/>
            <a:ext cx="8229600" cy="595313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4000" dirty="0" err="1" smtClean="0">
                <a:latin typeface="Hobo Std" pitchFamily="34" charset="0"/>
                <a:ea typeface="ＭＳ Ｐゴシック" pitchFamily="34" charset="-128"/>
              </a:rPr>
              <a:t>Detecção</a:t>
            </a:r>
            <a:r>
              <a:rPr lang="en-US" sz="4000" dirty="0" smtClean="0">
                <a:latin typeface="Hobo Std" pitchFamily="34" charset="0"/>
                <a:ea typeface="ＭＳ Ｐゴシック" pitchFamily="34" charset="-128"/>
              </a:rPr>
              <a:t> de </a:t>
            </a:r>
            <a:r>
              <a:rPr lang="en-US" sz="4000" dirty="0" err="1" smtClean="0">
                <a:latin typeface="Hobo Std" pitchFamily="34" charset="0"/>
                <a:ea typeface="ＭＳ Ｐゴシック" pitchFamily="34" charset="-128"/>
              </a:rPr>
              <a:t>Bordas</a:t>
            </a:r>
            <a:r>
              <a:rPr lang="en-US" sz="4000" dirty="0" smtClean="0">
                <a:latin typeface="Hobo Std" pitchFamily="34" charset="0"/>
                <a:ea typeface="ＭＳ Ｐゴシック" pitchFamily="34" charset="-128"/>
              </a:rPr>
              <a:t> - </a:t>
            </a:r>
            <a:r>
              <a:rPr lang="en-US" sz="4000" dirty="0" err="1" smtClean="0">
                <a:latin typeface="Hobo Std" pitchFamily="34" charset="0"/>
                <a:ea typeface="ＭＳ Ｐゴシック" pitchFamily="34" charset="-128"/>
              </a:rPr>
              <a:t>Sobel</a:t>
            </a:r>
            <a:endParaRPr lang="pt-BR" sz="4000" dirty="0" smtClean="0">
              <a:latin typeface="Hobo Std" pitchFamily="34" charset="0"/>
              <a:ea typeface="ＭＳ Ｐゴシック" pitchFamily="34" charset="-128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idx="1"/>
          </p:nvPr>
        </p:nvSpPr>
        <p:spPr>
          <a:xfrm>
            <a:off x="539552" y="1556792"/>
            <a:ext cx="8229600" cy="4525962"/>
          </a:xfrm>
        </p:spPr>
        <p:txBody>
          <a:bodyPr/>
          <a:lstStyle/>
          <a:p>
            <a:pPr indent="-173038" eaLnBrk="1" hangingPunct="1">
              <a:buFont typeface="Wingdings" pitchFamily="2" charset="2"/>
              <a:buNone/>
            </a:pP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 técnica Sobel possui a propriedade onde a determinação de se um ponto da imagem pertence ou não a uma borda é feita de maneira independente do fato dos pontos vizinhos pertencerem ou não a essa mesma borda. </a:t>
            </a:r>
          </a:p>
          <a:p>
            <a:pPr indent="-173038" eaLnBrk="1" hangingPunct="1">
              <a:buFont typeface="Wingdings" pitchFamily="2" charset="2"/>
              <a:buNone/>
            </a:pPr>
            <a:endParaRPr lang="pt-BR" sz="2000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indent="-173038" eaLnBrk="1" hangingPunct="1">
              <a:buFont typeface="Wingdings" pitchFamily="2" charset="2"/>
              <a:buNone/>
            </a:pP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Em outras palavras, cada ponto da imagem é processado de maneira independente dos demais. </a:t>
            </a:r>
          </a:p>
          <a:p>
            <a:pPr indent="-173038" eaLnBrk="1" hangingPunct="1">
              <a:buFont typeface="Wingdings" pitchFamily="2" charset="2"/>
              <a:buNone/>
            </a:pPr>
            <a:endParaRPr lang="en-US" sz="2000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indent="-173038" eaLnBrk="1" hangingPunct="1">
              <a:buFont typeface="Wingdings" pitchFamily="2" charset="2"/>
              <a:buNone/>
            </a:pP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São utilizadas duas máscaras de coeficientes (nas direções X e Y), arranjados em matriz de ordem 3x3. Estas máscaras operam sobre uma "vizinhança" de pontos da imagem, também arranjados em uma matriz 3x3. </a:t>
            </a:r>
          </a:p>
        </p:txBody>
      </p:sp>
    </p:spTree>
    <p:extLst>
      <p:ext uri="{BB962C8B-B14F-4D97-AF65-F5344CB8AC3E}">
        <p14:creationId xmlns:p14="http://schemas.microsoft.com/office/powerpoint/2010/main" val="305354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12857" y="717951"/>
            <a:ext cx="6607415" cy="795337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3200" dirty="0" err="1" smtClean="0">
                <a:latin typeface="Hobo Std" pitchFamily="34" charset="0"/>
                <a:ea typeface="ＭＳ Ｐゴシック" pitchFamily="34" charset="-128"/>
              </a:rPr>
              <a:t>Detecção</a:t>
            </a:r>
            <a:r>
              <a:rPr lang="en-US" sz="3200" dirty="0" smtClean="0">
                <a:latin typeface="Hobo Std" pitchFamily="34" charset="0"/>
                <a:ea typeface="ＭＳ Ｐゴシック" pitchFamily="34" charset="-128"/>
              </a:rPr>
              <a:t> de </a:t>
            </a:r>
            <a:r>
              <a:rPr lang="en-US" sz="3200" dirty="0" err="1" smtClean="0">
                <a:latin typeface="Hobo Std" pitchFamily="34" charset="0"/>
                <a:ea typeface="ＭＳ Ｐゴシック" pitchFamily="34" charset="-128"/>
              </a:rPr>
              <a:t>Bordas</a:t>
            </a:r>
            <a:endParaRPr lang="pt-BR" sz="3200" b="1" dirty="0" smtClean="0">
              <a:latin typeface="Hobo Std" pitchFamily="34" charset="0"/>
              <a:ea typeface="ＭＳ Ｐゴシック" pitchFamily="34" charset="-128"/>
            </a:endParaRP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55477"/>
            <a:ext cx="353377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479342" y="2204864"/>
            <a:ext cx="403225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81000" indent="-381000">
              <a:spcBef>
                <a:spcPct val="20000"/>
              </a:spcBef>
              <a:buClr>
                <a:schemeClr val="bg2"/>
              </a:buClr>
              <a:buSzPct val="75000"/>
              <a:buFontTx/>
              <a:buAutoNum type="alphaLcParenBoth"/>
            </a:pPr>
            <a:r>
              <a:rPr lang="pt-BR" sz="2000" dirty="0" smtClean="0"/>
              <a:t>(a) matriz </a:t>
            </a:r>
            <a:r>
              <a:rPr lang="pt-BR" sz="2000" dirty="0"/>
              <a:t>de pontos da imagem </a:t>
            </a:r>
          </a:p>
          <a:p>
            <a:pPr marL="381000" indent="-381000">
              <a:spcBef>
                <a:spcPct val="20000"/>
              </a:spcBef>
              <a:buClr>
                <a:schemeClr val="bg2"/>
              </a:buClr>
              <a:buSzPct val="75000"/>
              <a:buFontTx/>
              <a:buAutoNum type="alphaLcParenBoth"/>
            </a:pPr>
            <a:r>
              <a:rPr lang="pt-BR" sz="2000" dirty="0" smtClean="0"/>
              <a:t>(b) máscara </a:t>
            </a:r>
            <a:r>
              <a:rPr lang="pt-BR" sz="2000" dirty="0"/>
              <a:t>X  </a:t>
            </a:r>
          </a:p>
          <a:p>
            <a:pPr marL="381000" indent="-381000">
              <a:spcBef>
                <a:spcPct val="20000"/>
              </a:spcBef>
              <a:buClr>
                <a:schemeClr val="bg2"/>
              </a:buClr>
              <a:buSzPct val="75000"/>
              <a:buFontTx/>
              <a:buAutoNum type="alphaLcParenBoth"/>
            </a:pPr>
            <a:r>
              <a:rPr lang="pt-BR" sz="2000" dirty="0" smtClean="0"/>
              <a:t>(c) a </a:t>
            </a:r>
            <a:r>
              <a:rPr lang="pt-BR" sz="2000" dirty="0"/>
              <a:t>máscara Y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idx="1"/>
          </p:nvPr>
        </p:nvSpPr>
        <p:spPr>
          <a:xfrm>
            <a:off x="492674" y="4402071"/>
            <a:ext cx="7993063" cy="804863"/>
          </a:xfrm>
        </p:spPr>
        <p:txBody>
          <a:bodyPr>
            <a:normAutofit/>
          </a:bodyPr>
          <a:lstStyle/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pt-BR" sz="1600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Usando as máscaras X e Y, obtemos as seguintes equações para os gradientes da imagem na direção X e Y (onde A até I representam intensidade de níveis de cinza dos respectivos pontos da vizinhança 3x3):</a:t>
            </a: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144" y="5661248"/>
            <a:ext cx="3311525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7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4498513" y="2060848"/>
            <a:ext cx="4176712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81000" indent="-3810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pt-BR" dirty="0">
                <a:latin typeface="Arial" pitchFamily="34" charset="0"/>
                <a:cs typeface="Arial" pitchFamily="34" charset="0"/>
              </a:rPr>
              <a:t>Estas equações representam o gradiente Sobel para o ponto 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E</a:t>
            </a:r>
            <a:r>
              <a:rPr lang="pt-BR" dirty="0">
                <a:latin typeface="Arial" pitchFamily="34" charset="0"/>
                <a:cs typeface="Arial" pitchFamily="34" charset="0"/>
              </a:rPr>
              <a:t> da imagem.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12857" y="717951"/>
            <a:ext cx="6607415" cy="795337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3200" dirty="0" err="1" smtClean="0">
                <a:latin typeface="Hobo Std" pitchFamily="34" charset="0"/>
                <a:ea typeface="ＭＳ Ｐゴシック" pitchFamily="34" charset="-128"/>
              </a:rPr>
              <a:t>Detecção</a:t>
            </a:r>
            <a:r>
              <a:rPr lang="en-US" sz="3200" dirty="0" smtClean="0">
                <a:latin typeface="Hobo Std" pitchFamily="34" charset="0"/>
                <a:ea typeface="ＭＳ Ｐゴシック" pitchFamily="34" charset="-128"/>
              </a:rPr>
              <a:t> de </a:t>
            </a:r>
            <a:r>
              <a:rPr lang="en-US" sz="3200" dirty="0" err="1" smtClean="0">
                <a:latin typeface="Hobo Std" pitchFamily="34" charset="0"/>
                <a:ea typeface="ＭＳ Ｐゴシック" pitchFamily="34" charset="-128"/>
              </a:rPr>
              <a:t>Bordas</a:t>
            </a:r>
            <a:endParaRPr lang="pt-BR" sz="3200" b="1" dirty="0" smtClean="0">
              <a:latin typeface="Hobo Std" pitchFamily="34" charset="0"/>
              <a:ea typeface="ＭＳ Ｐゴシック" pitchFamily="34" charset="-128"/>
            </a:endParaRP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988840"/>
            <a:ext cx="353377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55573" y="4484353"/>
            <a:ext cx="3888235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400" dirty="0" smtClean="0"/>
              <a:t>(a) matriz </a:t>
            </a:r>
            <a:r>
              <a:rPr lang="pt-BR" sz="1400" dirty="0"/>
              <a:t>de pontos da imagem 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400" dirty="0" smtClean="0"/>
              <a:t>(b) máscara </a:t>
            </a:r>
            <a:r>
              <a:rPr lang="pt-BR" sz="1400" dirty="0"/>
              <a:t>X  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400" dirty="0" smtClean="0"/>
              <a:t>(c) a </a:t>
            </a:r>
            <a:r>
              <a:rPr lang="pt-BR" sz="1400" dirty="0"/>
              <a:t>máscara Y  </a:t>
            </a:r>
          </a:p>
        </p:txBody>
      </p:sp>
    </p:spTree>
    <p:extLst>
      <p:ext uri="{BB962C8B-B14F-4D97-AF65-F5344CB8AC3E}">
        <p14:creationId xmlns:p14="http://schemas.microsoft.com/office/powerpoint/2010/main" val="39503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2065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7188" y="3230563"/>
            <a:ext cx="219075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97088" y="1981200"/>
            <a:ext cx="219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2239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8" name="Picture 11" descr="sobel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5" y="844013"/>
            <a:ext cx="3490891" cy="2574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sobel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50533"/>
            <a:ext cx="3398758" cy="2506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358889" y="3395091"/>
            <a:ext cx="6224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400" dirty="0"/>
              <a:t>Original				Sobel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gradiente</a:t>
            </a:r>
            <a:r>
              <a:rPr lang="en-US" sz="1400" dirty="0"/>
              <a:t> de x (G(x))</a:t>
            </a:r>
            <a:endParaRPr lang="pt-BR" sz="1400" dirty="0"/>
          </a:p>
        </p:txBody>
      </p:sp>
      <p:pic>
        <p:nvPicPr>
          <p:cNvPr id="11" name="Picture 14" descr="sobel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877635"/>
            <a:ext cx="3297365" cy="2431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5" descr="sobel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595" y="3877635"/>
            <a:ext cx="3297365" cy="2431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285059" y="6355694"/>
            <a:ext cx="6170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400" dirty="0" err="1"/>
              <a:t>Sobel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gradiente</a:t>
            </a:r>
            <a:r>
              <a:rPr lang="en-US" sz="1400" dirty="0"/>
              <a:t> de y (G(y))			</a:t>
            </a:r>
            <a:r>
              <a:rPr lang="pt-BR" sz="1400" dirty="0" err="1"/>
              <a:t>Sqrt</a:t>
            </a:r>
            <a:r>
              <a:rPr lang="pt-BR" sz="1400" dirty="0"/>
              <a:t>(Gx^2+Gy^2) 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25464" y="135610"/>
            <a:ext cx="6607415" cy="795337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3200" dirty="0" err="1" smtClean="0">
                <a:latin typeface="Hobo Std" pitchFamily="34" charset="0"/>
                <a:ea typeface="ＭＳ Ｐゴシック" pitchFamily="34" charset="-128"/>
              </a:rPr>
              <a:t>Detecção</a:t>
            </a:r>
            <a:r>
              <a:rPr lang="en-US" sz="3200" dirty="0" smtClean="0">
                <a:latin typeface="Hobo Std" pitchFamily="34" charset="0"/>
                <a:ea typeface="ＭＳ Ｐゴシック" pitchFamily="34" charset="-128"/>
              </a:rPr>
              <a:t> de </a:t>
            </a:r>
            <a:r>
              <a:rPr lang="en-US" sz="3200" dirty="0" err="1" smtClean="0">
                <a:latin typeface="Hobo Std" pitchFamily="34" charset="0"/>
                <a:ea typeface="ＭＳ Ｐゴシック" pitchFamily="34" charset="-128"/>
              </a:rPr>
              <a:t>Bordas</a:t>
            </a:r>
            <a:endParaRPr lang="pt-BR" sz="3200" b="1" dirty="0" smtClean="0">
              <a:latin typeface="Hobo Std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82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414488"/>
            <a:ext cx="6607415" cy="795337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3200" dirty="0" err="1" smtClean="0">
                <a:latin typeface="Hobo Std" pitchFamily="34" charset="0"/>
                <a:ea typeface="ＭＳ Ｐゴシック" pitchFamily="34" charset="-128"/>
              </a:rPr>
              <a:t>Detecção</a:t>
            </a:r>
            <a:r>
              <a:rPr lang="en-US" sz="3200" dirty="0" smtClean="0">
                <a:latin typeface="Hobo Std" pitchFamily="34" charset="0"/>
                <a:ea typeface="ＭＳ Ｐゴシック" pitchFamily="34" charset="-128"/>
              </a:rPr>
              <a:t> de </a:t>
            </a:r>
            <a:r>
              <a:rPr lang="en-US" sz="3200" dirty="0" err="1" smtClean="0">
                <a:latin typeface="Hobo Std" pitchFamily="34" charset="0"/>
                <a:ea typeface="ＭＳ Ｐゴシック" pitchFamily="34" charset="-128"/>
              </a:rPr>
              <a:t>Bordas</a:t>
            </a:r>
            <a:endParaRPr lang="pt-BR" sz="3200" b="1" dirty="0" smtClean="0">
              <a:latin typeface="Hobo Std" pitchFamily="34" charset="0"/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72816"/>
            <a:ext cx="7602864" cy="440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2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20688"/>
            <a:ext cx="5214938" cy="609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0" rIns="90000" bIns="0">
            <a:spAutoFit/>
          </a:bodyPr>
          <a:lstStyle/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using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System;	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using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System.Collections.Generic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using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System.Text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;	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using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DoisDWeb.Lib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using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DoisDWeb.Projetos.DigitalImage.Tools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using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System.Windows.Media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namespace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DoisDWeb.Projetos.DigitalImage.Metodos</a:t>
            </a:r>
            <a:endParaRPr lang="pt-BR" sz="1200" dirty="0">
              <a:solidFill>
                <a:srgbClr val="000000"/>
              </a:solidFill>
              <a:cs typeface="Arial" pitchFamily="34" charset="0"/>
            </a:endParaRP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partial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BordaSobel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: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MetodoBordaBase</a:t>
            </a:r>
            <a:endParaRPr lang="pt-BR" sz="1200" dirty="0">
              <a:solidFill>
                <a:srgbClr val="000000"/>
              </a:solidFill>
              <a:cs typeface="Arial" pitchFamily="34" charset="0"/>
            </a:endParaRP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static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[,]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xKernel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= new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[,]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	{  1,  0,  -1 },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	{  2,  0,  -2 },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	{  1,  0,  -1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};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200" dirty="0">
              <a:solidFill>
                <a:srgbClr val="000000"/>
              </a:solidFill>
              <a:cs typeface="Arial" pitchFamily="34" charset="0"/>
            </a:endParaRP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static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[,]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yKernel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= new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[,]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	{  1,  2,  1 },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	{  0,  0,  0 },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	{ -1, -2, -1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};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override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ImageBytes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Executar(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ImageBytes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image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)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ImageBytes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imageOrigem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image.Clone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();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width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image.Width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height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image.Height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widthM1 =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width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- 1;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heightM1 =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height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- 1;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i, j;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double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v,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gx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gy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, g = 0;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200" dirty="0">
              <a:solidFill>
                <a:srgbClr val="000000"/>
              </a:solidFill>
              <a:cs typeface="Arial" pitchFamily="34" charset="0"/>
            </a:endParaRP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2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286250" y="500063"/>
            <a:ext cx="485775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0" rIns="90000" bIns="0">
            <a:spAutoFit/>
          </a:bodyPr>
          <a:lstStyle/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for (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y = 1; y &lt; heightM1; y++)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for (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x = 1; x &lt; widthM1; x++)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gx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= 0;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gy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= 0;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for (i = 0; i &lt; 3; i++)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    for (j = 0; j &lt; 3; j++)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    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        v =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imageOrigem.GetPixelByte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(x + (i - 1), y + (j - 1));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    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gx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+= v *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xKernel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[i, j];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    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gy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+= v *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yKernel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[i, j];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   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g =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Math.Sqrt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Math.Pow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gx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, 2) +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Math.Pow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gy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, 2));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byte p = 0;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(g &gt; Threshold)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    p = 255;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image.SetPixel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(x, y, p);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return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image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}                           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}</a:t>
            </a:r>
          </a:p>
        </p:txBody>
      </p:sp>
      <p:sp>
        <p:nvSpPr>
          <p:cNvPr id="2" name="Elipse 1"/>
          <p:cNvSpPr/>
          <p:nvPr/>
        </p:nvSpPr>
        <p:spPr>
          <a:xfrm>
            <a:off x="1691680" y="2276872"/>
            <a:ext cx="1296144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1668675" y="3511601"/>
            <a:ext cx="1296144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4572000" y="692696"/>
            <a:ext cx="2808312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572000" y="1749425"/>
            <a:ext cx="2808312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310968" y="2647505"/>
            <a:ext cx="3653519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4888365" y="3583609"/>
            <a:ext cx="3653519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55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42380"/>
            <a:ext cx="8279888" cy="394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0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36512" y="2174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-36512" y="2349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" y="2386037"/>
            <a:ext cx="1804988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82" y="468337"/>
            <a:ext cx="1735138" cy="170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8" y="2386037"/>
            <a:ext cx="1800225" cy="17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2386037"/>
            <a:ext cx="1800225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1" y="2386037"/>
            <a:ext cx="1781175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213" y="2386037"/>
            <a:ext cx="1728788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4402162"/>
            <a:ext cx="1819275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8" y="4402162"/>
            <a:ext cx="181133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4416450"/>
            <a:ext cx="1727200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3" y="4402162"/>
            <a:ext cx="1800225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6" y="4402162"/>
            <a:ext cx="178911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28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548680"/>
            <a:ext cx="8591550" cy="6080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err="1" smtClean="0">
                <a:latin typeface="Hobo Std" pitchFamily="34" charset="0"/>
                <a:ea typeface="ＭＳ Ｐゴシック" pitchFamily="34" charset="-128"/>
              </a:rPr>
              <a:t>Detecção</a:t>
            </a:r>
            <a:r>
              <a:rPr lang="en-US" sz="3200" dirty="0" smtClean="0">
                <a:latin typeface="Hobo Std" pitchFamily="34" charset="0"/>
                <a:ea typeface="ＭＳ Ｐゴシック" pitchFamily="34" charset="-128"/>
              </a:rPr>
              <a:t> de </a:t>
            </a:r>
            <a:r>
              <a:rPr lang="en-US" sz="3200" dirty="0" err="1" smtClean="0">
                <a:latin typeface="Hobo Std" pitchFamily="34" charset="0"/>
                <a:ea typeface="ＭＳ Ｐゴシック" pitchFamily="34" charset="-128"/>
              </a:rPr>
              <a:t>Bordas</a:t>
            </a:r>
            <a:r>
              <a:rPr lang="en-US" sz="3200" dirty="0" smtClean="0">
                <a:latin typeface="Hobo Std" pitchFamily="34" charset="0"/>
                <a:ea typeface="ＭＳ Ｐゴシック" pitchFamily="34" charset="-128"/>
              </a:rPr>
              <a:t> – </a:t>
            </a:r>
            <a:r>
              <a:rPr lang="en-US" sz="3200" dirty="0" err="1" smtClean="0">
                <a:latin typeface="Hobo Std" pitchFamily="34" charset="0"/>
                <a:ea typeface="ＭＳ Ｐゴシック" pitchFamily="34" charset="-128"/>
              </a:rPr>
              <a:t>Operador</a:t>
            </a:r>
            <a:r>
              <a:rPr lang="en-US" sz="3200" dirty="0" smtClean="0">
                <a:latin typeface="Hobo Std" pitchFamily="34" charset="0"/>
                <a:ea typeface="ＭＳ Ｐゴシック" pitchFamily="34" charset="-128"/>
              </a:rPr>
              <a:t> de Kirsch</a:t>
            </a:r>
            <a:endParaRPr lang="pt-BR" dirty="0" smtClean="0">
              <a:latin typeface="Hobo Std" pitchFamily="34" charset="0"/>
              <a:ea typeface="ＭＳ Ｐゴシック" pitchFamily="34" charset="-128"/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idx="1"/>
          </p:nvPr>
        </p:nvSpPr>
        <p:spPr>
          <a:xfrm>
            <a:off x="179388" y="1700213"/>
            <a:ext cx="8589962" cy="4670425"/>
          </a:xfrm>
        </p:spPr>
        <p:txBody>
          <a:bodyPr/>
          <a:lstStyle/>
          <a:p>
            <a:pPr indent="-173038" eaLnBrk="1" hangingPunct="1">
              <a:buFontTx/>
              <a:buChar char="•"/>
            </a:pPr>
            <a:r>
              <a:rPr lang="pt-BR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O operador de Kirsch consiste em oito máscaras de </a:t>
            </a:r>
            <a:r>
              <a:rPr lang="pt-BR" dirty="0" err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convolução</a:t>
            </a:r>
            <a:r>
              <a:rPr lang="pt-BR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orientadas em 45º. </a:t>
            </a:r>
          </a:p>
          <a:p>
            <a:pPr indent="-173038" eaLnBrk="1" hangingPunct="1">
              <a:buFontTx/>
              <a:buChar char="•"/>
            </a:pPr>
            <a:endParaRPr lang="pt-BR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indent="-173038" eaLnBrk="1" hangingPunct="1">
              <a:buFontTx/>
              <a:buChar char="•"/>
            </a:pPr>
            <a:r>
              <a:rPr lang="pt-BR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Para cada pixel da imagem, o operador aplica cada uma das oito orientações da máscara de derivadas e mantém o valor máximo. </a:t>
            </a:r>
          </a:p>
          <a:p>
            <a:pPr indent="-173038" eaLnBrk="1" hangingPunct="1">
              <a:buFontTx/>
              <a:buChar char="•"/>
            </a:pPr>
            <a:endParaRPr lang="pt-BR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indent="-173038" eaLnBrk="1" hangingPunct="1">
              <a:buFontTx/>
              <a:buChar char="•"/>
            </a:pPr>
            <a:r>
              <a:rPr lang="pt-BR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Portanto, o cálculo da magnitude do gradiente não determina valores separados para </a:t>
            </a:r>
            <a:r>
              <a:rPr lang="pt-BR" dirty="0" err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Gx</a:t>
            </a:r>
            <a:r>
              <a:rPr lang="pt-BR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e </a:t>
            </a:r>
            <a:r>
              <a:rPr lang="pt-BR" dirty="0" err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Gy</a:t>
            </a:r>
            <a:r>
              <a:rPr lang="pt-BR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, o gradiente de cada pixel é obtido pela maior resposta do conjunto de oito máscaras.</a:t>
            </a:r>
          </a:p>
          <a:p>
            <a:pPr indent="-173038" eaLnBrk="1" hangingPunct="1">
              <a:buFont typeface="Wingdings" pitchFamily="2" charset="2"/>
              <a:buNone/>
            </a:pPr>
            <a:endParaRPr lang="pt-BR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01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548680"/>
            <a:ext cx="8591550" cy="6080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err="1" smtClean="0">
                <a:latin typeface="Hobo Std" pitchFamily="34" charset="0"/>
                <a:ea typeface="ＭＳ Ｐゴシック" pitchFamily="34" charset="-128"/>
              </a:rPr>
              <a:t>Detecção</a:t>
            </a:r>
            <a:r>
              <a:rPr lang="en-US" sz="3200" dirty="0" smtClean="0">
                <a:latin typeface="Hobo Std" pitchFamily="34" charset="0"/>
                <a:ea typeface="ＭＳ Ｐゴシック" pitchFamily="34" charset="-128"/>
              </a:rPr>
              <a:t> de </a:t>
            </a:r>
            <a:r>
              <a:rPr lang="en-US" sz="3200" dirty="0" err="1" smtClean="0">
                <a:latin typeface="Hobo Std" pitchFamily="34" charset="0"/>
                <a:ea typeface="ＭＳ Ｐゴシック" pitchFamily="34" charset="-128"/>
              </a:rPr>
              <a:t>Bordas</a:t>
            </a:r>
            <a:r>
              <a:rPr lang="en-US" sz="3200" dirty="0" smtClean="0">
                <a:latin typeface="Hobo Std" pitchFamily="34" charset="0"/>
                <a:ea typeface="ＭＳ Ｐゴシック" pitchFamily="34" charset="-128"/>
              </a:rPr>
              <a:t> – </a:t>
            </a:r>
            <a:r>
              <a:rPr lang="en-US" sz="3200" dirty="0" err="1" smtClean="0">
                <a:latin typeface="Hobo Std" pitchFamily="34" charset="0"/>
                <a:ea typeface="ＭＳ Ｐゴシック" pitchFamily="34" charset="-128"/>
              </a:rPr>
              <a:t>Operador</a:t>
            </a:r>
            <a:r>
              <a:rPr lang="en-US" sz="3200" dirty="0" smtClean="0">
                <a:latin typeface="Hobo Std" pitchFamily="34" charset="0"/>
                <a:ea typeface="ＭＳ Ｐゴシック" pitchFamily="34" charset="-128"/>
              </a:rPr>
              <a:t> de Kirsch</a:t>
            </a:r>
            <a:endParaRPr lang="pt-BR" dirty="0" smtClean="0">
              <a:latin typeface="Hobo Std" pitchFamily="34" charset="0"/>
              <a:ea typeface="ＭＳ Ｐゴシック" pitchFamily="34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95686" y="1981200"/>
            <a:ext cx="219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endParaRPr lang="en-US"/>
          </a:p>
        </p:txBody>
      </p:sp>
      <p:pic>
        <p:nvPicPr>
          <p:cNvPr id="9" name="Imagem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936" y="2032001"/>
            <a:ext cx="1517650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611" y="2032000"/>
            <a:ext cx="1506537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m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061" y="2032000"/>
            <a:ext cx="151765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m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686" y="2032000"/>
            <a:ext cx="151765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m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936" y="3500438"/>
            <a:ext cx="1517650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m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611" y="3500438"/>
            <a:ext cx="1506537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m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411" y="3500438"/>
            <a:ext cx="1506537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m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686" y="3500438"/>
            <a:ext cx="1517650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54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981200"/>
            <a:ext cx="8785225" cy="3886200"/>
          </a:xfrm>
        </p:spPr>
        <p:txBody>
          <a:bodyPr/>
          <a:lstStyle/>
          <a:p>
            <a:pPr indent="-173038" eaLnBrk="1" hangingPunct="1">
              <a:buFont typeface="Wingdings" pitchFamily="2" charset="2"/>
              <a:buNone/>
            </a:pPr>
            <a:r>
              <a:rPr lang="pt-BR" b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Filtros Direcionais de bordas </a:t>
            </a:r>
            <a:r>
              <a:rPr lang="pt-BR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são filtros que realçam bordas em certas direções, dependendo da implementação do filtro. </a:t>
            </a:r>
          </a:p>
          <a:p>
            <a:pPr indent="-173038" eaLnBrk="1" hangingPunct="1">
              <a:buFont typeface="Wingdings" pitchFamily="2" charset="2"/>
              <a:buNone/>
            </a:pPr>
            <a:endParaRPr lang="pt-BR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indent="-173038" eaLnBrk="1" hangingPunct="1">
              <a:buFont typeface="Wingdings" pitchFamily="2" charset="2"/>
              <a:buNone/>
            </a:pPr>
            <a:r>
              <a:rPr lang="pt-BR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As bordas em imagens são caracterizadas por transições abruptas de níveis de cinza. </a:t>
            </a:r>
          </a:p>
          <a:p>
            <a:pPr indent="-173038" eaLnBrk="1" hangingPunct="1">
              <a:buFont typeface="Wingdings" pitchFamily="2" charset="2"/>
              <a:buNone/>
            </a:pPr>
            <a:endParaRPr lang="pt-BR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indent="-173038" eaLnBrk="1" hangingPunct="1">
              <a:buFont typeface="Wingdings" pitchFamily="2" charset="2"/>
              <a:buNone/>
            </a:pPr>
            <a:r>
              <a:rPr lang="pt-BR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Nestes filtros os pesos são distribuídos de forma assimétrica em torno de um eixo hipotético.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476672"/>
            <a:ext cx="82296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err="1">
                <a:latin typeface="Hobo Std" pitchFamily="34" charset="0"/>
              </a:rPr>
              <a:t>Filtros</a:t>
            </a:r>
            <a:r>
              <a:rPr lang="en-US" sz="4000" dirty="0">
                <a:latin typeface="Hobo Std" pitchFamily="34" charset="0"/>
              </a:rPr>
              <a:t> </a:t>
            </a:r>
            <a:r>
              <a:rPr lang="en-US" sz="4000" b="1" dirty="0" err="1">
                <a:latin typeface="Hobo Std" pitchFamily="34" charset="0"/>
              </a:rPr>
              <a:t>Passa-Altas</a:t>
            </a:r>
            <a:endParaRPr lang="pt-BR" sz="4000" b="1" dirty="0">
              <a:latin typeface="Hobo St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400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065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57188" y="3230563"/>
            <a:ext cx="219075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0" y="2239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67544" y="476672"/>
            <a:ext cx="4860032" cy="627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0" rIns="90000" bIns="0">
            <a:spAutoFit/>
          </a:bodyPr>
          <a:lstStyle/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using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System;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using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System.Collections.Generic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using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System.Text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using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DoisDWeb.Lib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using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DoisDWeb.Projetos.DigitalImage.Tools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200" dirty="0">
              <a:solidFill>
                <a:srgbClr val="000000"/>
              </a:solidFill>
              <a:cs typeface="Arial" pitchFamily="34" charset="0"/>
            </a:endParaRP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namespace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DoisDWeb.Projetos.DigitalImage.Metodos</a:t>
            </a:r>
            <a:endParaRPr lang="pt-BR" sz="1200" dirty="0">
              <a:solidFill>
                <a:srgbClr val="000000"/>
              </a:solidFill>
              <a:cs typeface="Arial" pitchFamily="34" charset="0"/>
            </a:endParaRP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partial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BordaKirsch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: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MetodoBordaBase</a:t>
            </a:r>
            <a:endParaRPr lang="pt-BR" sz="1200" dirty="0">
              <a:solidFill>
                <a:srgbClr val="000000"/>
              </a:solidFill>
              <a:cs typeface="Arial" pitchFamily="34" charset="0"/>
            </a:endParaRP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static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[,] mask1 = new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[,]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	{  5, -3, -3 },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	{  5,  0, -3 },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	{  5, -3, -3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};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static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[,] mask2 = new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[,]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	{ -3, -3, -3 },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	{  5,  0, -3 },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	{  5,  5, -3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};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static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[,] mask3 = new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[,]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	{ -3, -3, -3 },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	{ -3,  0, -3 },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	{  5,  5,  5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};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static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[,] mask4 = new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[,]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	{ -3, -3, -3 },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	{ -3,  0,  5 },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	{ -3,  5,  5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};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60032" y="500063"/>
            <a:ext cx="4283968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0" rIns="90000" bIns="0">
            <a:spAutoFit/>
          </a:bodyPr>
          <a:lstStyle/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static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[,] mask5 = new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[,]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	{ -3, -3,  5 },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	{ -3,  0,  5 },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	{ -3, -3,  5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};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static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[,] mask6 = new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[,]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	{ -3,  5,  5 },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	{ -3,  0,  5 },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	{ -3, -3, -3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};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static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[,] mask7 = new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[,]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	{  5,  5,  5 },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	{ -3,  0, -3 },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	{ -3, -3, -3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};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static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[,] mask8 = new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[,]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	{  5,  5, -3 },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	{  5,  0, -3 },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	{ -3, -3, -3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};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200" dirty="0">
              <a:solidFill>
                <a:srgbClr val="000000"/>
              </a:solidFill>
              <a:cs typeface="Arial" pitchFamily="34" charset="0"/>
            </a:endParaRP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override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ImageBytes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Executar(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ImageBytes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image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)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ImageBytes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imageOrigem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image.Clone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();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2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 rot="16200000">
            <a:off x="2643908" y="3610202"/>
            <a:ext cx="348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Definição das 8 máscaras de Kirsch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93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2065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57188" y="3230563"/>
            <a:ext cx="219075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2239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357188"/>
            <a:ext cx="5214938" cy="664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0" rIns="90000" bIns="0">
            <a:spAutoFit/>
          </a:bodyPr>
          <a:lstStyle/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width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image.Width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height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image.Height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widthM1 =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width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- 1;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heightM1 =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height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- 1;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i, j;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double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v, gm1, gm2, gm3, gm4, gm5, gm6, gm7, gm8, g = 0;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200" dirty="0">
              <a:solidFill>
                <a:srgbClr val="000000"/>
              </a:solidFill>
              <a:cs typeface="Arial" pitchFamily="34" charset="0"/>
            </a:endParaRP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for (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y = 1; y &lt; heightM1; y++)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for (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x = 1; x &lt; widthM1; x++)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gm1 = gm2 = gm3 = gm4 = gm5 = gm6 = gm7 = gm8 = 0;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for (i = 0; i &lt; 3; i++)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    for (j = 0; j &lt; 3; j++)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    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        v =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imageOrigem.GetPixelByte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(x + (i - 1), y + (j - 1));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        gm1 += v * mask1[i, j];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        gm2 += v * mask2[i, j];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        gm3 += v * mask3[i, j];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        gm4 += v * mask4[i, j];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        gm5 += v * mask5[i, j];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        gm6 += v * mask6[i, j];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        gm7 += v * mask7[i, j];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        gm8 += v * mask8[i, j];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   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		 g = gm1;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(gm2 &gt; g)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    g = gm2;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(gm3 &gt; g)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    g = gm3;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}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072063" y="500063"/>
            <a:ext cx="4071937" cy="609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0" rIns="90000" bIns="0">
            <a:spAutoFit/>
          </a:bodyPr>
          <a:lstStyle/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(gm4 &gt; g)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    g = gm4;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(gm5 &gt; g)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    g = gm5;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(gm6 &gt; g)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    g = gm6;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(gm7 &gt; g)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    g = gm7;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(gm8 &gt; g)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    g = gm8;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}                                  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byte p = 0;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(g &gt;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Threshold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)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    p = 255;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image.SetPixel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(x, y, p);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return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image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;   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}                           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}</a:t>
            </a:r>
          </a:p>
        </p:txBody>
      </p:sp>
      <p:sp>
        <p:nvSpPr>
          <p:cNvPr id="8" name="Retângulo 7"/>
          <p:cNvSpPr/>
          <p:nvPr/>
        </p:nvSpPr>
        <p:spPr>
          <a:xfrm>
            <a:off x="576263" y="2597152"/>
            <a:ext cx="3995737" cy="27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560025" y="539984"/>
            <a:ext cx="1532255" cy="3825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5669783" y="4539728"/>
            <a:ext cx="1638521" cy="761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24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536" y="862608"/>
            <a:ext cx="8686800" cy="838200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err="1" smtClean="0">
                <a:latin typeface="Hobo Std" pitchFamily="34" charset="0"/>
                <a:ea typeface="ＭＳ Ｐゴシック" pitchFamily="34" charset="-128"/>
              </a:rPr>
              <a:t>Detecção</a:t>
            </a:r>
            <a:r>
              <a:rPr lang="en-US" sz="3200" dirty="0" smtClean="0">
                <a:latin typeface="Hobo Std" pitchFamily="34" charset="0"/>
                <a:ea typeface="ＭＳ Ｐゴシック" pitchFamily="34" charset="-128"/>
              </a:rPr>
              <a:t> de </a:t>
            </a:r>
            <a:r>
              <a:rPr lang="en-US" sz="3200" dirty="0" err="1" smtClean="0">
                <a:latin typeface="Hobo Std" pitchFamily="34" charset="0"/>
                <a:ea typeface="ＭＳ Ｐゴシック" pitchFamily="34" charset="-128"/>
              </a:rPr>
              <a:t>Bordas</a:t>
            </a:r>
            <a:r>
              <a:rPr lang="en-US" sz="3200" dirty="0" smtClean="0">
                <a:latin typeface="Hobo Std" pitchFamily="34" charset="0"/>
                <a:ea typeface="ＭＳ Ｐゴシック" pitchFamily="34" charset="-128"/>
              </a:rPr>
              <a:t> – </a:t>
            </a:r>
            <a:r>
              <a:rPr lang="en-US" sz="3200" dirty="0" err="1" smtClean="0">
                <a:latin typeface="Hobo Std" pitchFamily="34" charset="0"/>
                <a:ea typeface="ＭＳ Ｐゴシック" pitchFamily="34" charset="-128"/>
              </a:rPr>
              <a:t>Operador</a:t>
            </a:r>
            <a:r>
              <a:rPr lang="en-US" sz="3200" dirty="0" smtClean="0">
                <a:latin typeface="Hobo Std" pitchFamily="34" charset="0"/>
                <a:ea typeface="ＭＳ Ｐゴシック" pitchFamily="34" charset="-128"/>
              </a:rPr>
              <a:t> de Robinson</a:t>
            </a:r>
            <a:endParaRPr lang="pt-BR" dirty="0" smtClean="0">
              <a:latin typeface="Hobo Std" pitchFamily="34" charset="0"/>
              <a:ea typeface="ＭＳ Ｐゴシック" pitchFamily="34" charset="-128"/>
            </a:endParaRPr>
          </a:p>
        </p:txBody>
      </p:sp>
      <p:sp>
        <p:nvSpPr>
          <p:cNvPr id="7" name="Rectangle 10"/>
          <p:cNvSpPr txBox="1">
            <a:spLocks noChangeArrowheads="1"/>
          </p:cNvSpPr>
          <p:nvPr/>
        </p:nvSpPr>
        <p:spPr>
          <a:xfrm>
            <a:off x="323528" y="2431429"/>
            <a:ext cx="8229600" cy="4525963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73038">
              <a:buFont typeface="Wingdings" pitchFamily="2" charset="2"/>
              <a:buNone/>
            </a:pPr>
            <a:r>
              <a:rPr lang="pt-BR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Robinson propôs também um conjunto de máscaras. </a:t>
            </a:r>
          </a:p>
          <a:p>
            <a:pPr indent="-173038">
              <a:buFont typeface="Wingdings" pitchFamily="2" charset="2"/>
              <a:buNone/>
            </a:pPr>
            <a:endParaRPr lang="pt-BR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indent="-173038">
              <a:buFont typeface="Wingdings" pitchFamily="2" charset="2"/>
              <a:buNone/>
            </a:pPr>
            <a:r>
              <a:rPr lang="pt-BR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 magnitude do gradiente é calculada de maneira similar àquela realizada pelos máscaras de </a:t>
            </a:r>
            <a:r>
              <a:rPr lang="pt-BR" dirty="0" err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Kirsh</a:t>
            </a:r>
            <a:r>
              <a:rPr lang="pt-BR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, ou seja, tomando-se o valor máximo dentre as oito máscaras.</a:t>
            </a:r>
          </a:p>
          <a:p>
            <a:pPr indent="-173038">
              <a:buFont typeface="Wingdings" pitchFamily="2" charset="2"/>
              <a:buNone/>
            </a:pPr>
            <a:endParaRPr lang="pt-BR" sz="2000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indent="-173038">
              <a:buFont typeface="Wingdings" pitchFamily="2" charset="2"/>
              <a:buNone/>
            </a:pPr>
            <a:endParaRPr lang="pt-BR" sz="2000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53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468560" y="2139801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25748" y="3305026"/>
            <a:ext cx="219075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468560" y="231442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5" name="Imagem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373" y="2146151"/>
            <a:ext cx="1427162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873" y="2074713"/>
            <a:ext cx="1427162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m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935" y="2074713"/>
            <a:ext cx="1427163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023" y="2074713"/>
            <a:ext cx="1427162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373" y="3574901"/>
            <a:ext cx="1427162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873" y="3574901"/>
            <a:ext cx="1427162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m 2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523" y="3574901"/>
            <a:ext cx="14382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m 2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023" y="3574901"/>
            <a:ext cx="1427162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468560" y="4405163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395536" y="862608"/>
            <a:ext cx="8686800" cy="838200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err="1" smtClean="0">
                <a:latin typeface="Hobo Std" pitchFamily="34" charset="0"/>
                <a:ea typeface="ＭＳ Ｐゴシック" pitchFamily="34" charset="-128"/>
              </a:rPr>
              <a:t>Detecção</a:t>
            </a:r>
            <a:r>
              <a:rPr lang="en-US" sz="3200" dirty="0" smtClean="0">
                <a:latin typeface="Hobo Std" pitchFamily="34" charset="0"/>
                <a:ea typeface="ＭＳ Ｐゴシック" pitchFamily="34" charset="-128"/>
              </a:rPr>
              <a:t> de </a:t>
            </a:r>
            <a:r>
              <a:rPr lang="en-US" sz="3200" dirty="0" err="1" smtClean="0">
                <a:latin typeface="Hobo Std" pitchFamily="34" charset="0"/>
                <a:ea typeface="ＭＳ Ｐゴシック" pitchFamily="34" charset="-128"/>
              </a:rPr>
              <a:t>Bordas</a:t>
            </a:r>
            <a:r>
              <a:rPr lang="en-US" sz="3200" dirty="0" smtClean="0">
                <a:latin typeface="Hobo Std" pitchFamily="34" charset="0"/>
                <a:ea typeface="ＭＳ Ｐゴシック" pitchFamily="34" charset="-128"/>
              </a:rPr>
              <a:t> – </a:t>
            </a:r>
            <a:r>
              <a:rPr lang="en-US" sz="3200" dirty="0" err="1" smtClean="0">
                <a:latin typeface="Hobo Std" pitchFamily="34" charset="0"/>
                <a:ea typeface="ＭＳ Ｐゴシック" pitchFamily="34" charset="-128"/>
              </a:rPr>
              <a:t>Operador</a:t>
            </a:r>
            <a:r>
              <a:rPr lang="en-US" sz="3200" dirty="0" smtClean="0">
                <a:latin typeface="Hobo Std" pitchFamily="34" charset="0"/>
                <a:ea typeface="ＭＳ Ｐゴシック" pitchFamily="34" charset="-128"/>
              </a:rPr>
              <a:t> de Robinson</a:t>
            </a:r>
            <a:endParaRPr lang="pt-BR" dirty="0" smtClean="0">
              <a:latin typeface="Hobo Std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58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2065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57188" y="3230563"/>
            <a:ext cx="219075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2239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357188"/>
            <a:ext cx="5214938" cy="627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0" rIns="90000" bIns="0">
            <a:spAutoFit/>
          </a:bodyPr>
          <a:lstStyle/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using System;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using System.Collections.Generic;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using System.Text;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using DoisDWeb.Lib;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using DoisDWeb.Projetos.DigitalImage.Tools;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200">
              <a:solidFill>
                <a:srgbClr val="000000"/>
              </a:solidFill>
              <a:cs typeface="Arial" pitchFamily="34" charset="0"/>
            </a:endParaRP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namespace DoisDWeb.Projetos.DigitalImage.Metodos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public partial class BordaRobinson : MetodoBordaBase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private static int[,] mask1 = new int[,]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	{  1,  0, -1 },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	{  2,  0, -2 },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	{  1,  0, -1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};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private static int[,] mask2 = new int[,]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	{  0, -1, -2 },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	{  1,  0, -1 },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	{  2,  1,  0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};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private static int[,] mask3 = new int[,]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	{ -1, -2, -1 },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	{  0,  0,  0 },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	{  1,  2,  1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};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private static int[,] mask4 = new int[,]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	{ -2, -1,  0 },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	{ -1,  0,  1 },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	{  0,  1,  2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}; 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286250" y="500063"/>
            <a:ext cx="4857750" cy="609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0" rIns="90000" bIns="0">
            <a:spAutoFit/>
          </a:bodyPr>
          <a:lstStyle/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private static int[,] mask5 = new int[,]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	{ -1,  0,  1 },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	{ -2,  0,  2 },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	{ -1,  0,  1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};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private static int[,] mask6 = new int[,]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	{  0,  1,  2 },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	{ -1,  0,  1 },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	{ -2, -1,  0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};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private static int[,] mask7 = new int[,]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	{  1,  2,  1 },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	{  0,  0,  0 },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	{ -1, -2, -1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};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private static int[,] mask8 = new int[,]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	{  2,  1,  0 },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	{  1,  0, -1 },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	{  0, -1, -2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};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200">
              <a:solidFill>
                <a:srgbClr val="000000"/>
              </a:solidFill>
              <a:cs typeface="Arial" pitchFamily="34" charset="0"/>
            </a:endParaRP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public override ImageBytes Executar(ImageBytes image)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ImageBytes imageOrigem = image.Clone();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int width = image.Width;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int height = image.Height;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int widthM1 = width - 1;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int heightM1 = height - 1;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int i, j;</a:t>
            </a:r>
          </a:p>
        </p:txBody>
      </p:sp>
    </p:spTree>
    <p:extLst>
      <p:ext uri="{BB962C8B-B14F-4D97-AF65-F5344CB8AC3E}">
        <p14:creationId xmlns:p14="http://schemas.microsoft.com/office/powerpoint/2010/main" val="235325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2065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57188" y="3230563"/>
            <a:ext cx="219075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2239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704850"/>
            <a:ext cx="5214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0" rIns="90000" bIns="0">
            <a:spAutoFit/>
          </a:bodyPr>
          <a:lstStyle/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double v, gm1, gm2, gm3, gm4, gm5, gm6, gm7, gm8, g = 0;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200">
              <a:solidFill>
                <a:srgbClr val="000000"/>
              </a:solidFill>
              <a:cs typeface="Arial" pitchFamily="34" charset="0"/>
            </a:endParaRP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for (int y = 1; y &lt; heightM1; y++)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for (int x = 1; x &lt; widthM1; x++)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gm1 = gm2 = gm3 = gm4 = gm5 = gm6 = gm7 = gm8 = 0;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for (i = 0; i &lt; 3; i++)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    for (j = 0; j &lt; 3; j++)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    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        v = imageOrigem.GetPixelByte(x + (i - 1), y + (j - 1));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        gm1 += v * mask1[i, j];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        gm2 += v * mask2[i, j];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        gm3 += v * mask3[i, j];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        gm4 += v * mask4[i, j];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        gm5 += v * mask5[i, j];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        gm6 += v * mask6[i, j];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        gm7 += v * mask7[i, j];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        gm8 += v * mask8[i, j];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   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g = gm1;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if (gm2 &gt; g)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    g = gm2;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if (gm3 &gt; g)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    g = gm3;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}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072063" y="500063"/>
            <a:ext cx="4071937" cy="627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0" rIns="90000" bIns="0">
            <a:spAutoFit/>
          </a:bodyPr>
          <a:lstStyle/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if (gm4 &gt; g)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    g = gm4;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if (gm5 &gt; g)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    g = gm5;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if (gm6 &gt; g)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    g = gm6;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if (gm7 &gt; g)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    g = gm7;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if (gm8 &gt; g)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    g = gm8;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}                                  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byte p = 0;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if (g &gt; Threshold)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    p = 255;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image.SetPixel(x, y, p);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return image;   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}  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         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538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25745" y="1042063"/>
            <a:ext cx="8893175" cy="838200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smtClean="0">
                <a:latin typeface="Hobo Std" pitchFamily="34" charset="0"/>
                <a:ea typeface="ＭＳ Ｐゴシック" pitchFamily="34" charset="-128"/>
              </a:rPr>
              <a:t>Detecção de Bordas – </a:t>
            </a:r>
            <a:r>
              <a:rPr lang="pt-BR" sz="2800" smtClean="0">
                <a:latin typeface="Hobo Std" pitchFamily="34" charset="0"/>
                <a:ea typeface="ＭＳ Ｐゴシック" pitchFamily="34" charset="-128"/>
              </a:rPr>
              <a:t>Operador de Marr and Hildreth</a:t>
            </a:r>
            <a:endParaRPr lang="pt-BR" sz="2800" dirty="0" smtClean="0">
              <a:latin typeface="Hobo Std" pitchFamily="34" charset="0"/>
              <a:ea typeface="ＭＳ Ｐゴシック" pitchFamily="34" charset="-128"/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6378" y="2060848"/>
            <a:ext cx="9144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sz="2000" dirty="0" err="1">
                <a:latin typeface="Arial" pitchFamily="34" charset="0"/>
                <a:cs typeface="Arial" pitchFamily="34" charset="0"/>
              </a:rPr>
              <a:t>Marr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Hildreth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propuseram fazer filtragem Gaussiana combinada com a detecção de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bordas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com o operador Laplaciano - filtro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LoG.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pt-BR" sz="2000" dirty="0">
              <a:latin typeface="Arial" pitchFamily="34" charset="0"/>
              <a:cs typeface="Arial" pitchFamily="34" charset="0"/>
            </a:endParaRP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Este filtro é caracterizado pela filtragem Gaussiana para remoção das altas frequências de ruído, seguida de realce das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bordas.</a:t>
            </a:r>
            <a:endParaRPr lang="pt-BR" sz="2000" dirty="0">
              <a:latin typeface="Arial" pitchFamily="34" charset="0"/>
              <a:cs typeface="Arial" pitchFamily="34" charset="0"/>
            </a:endParaRP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A grande desvantagem da utilização de operadores diferenciais é a sua grande sensibilidade ao ruído. Com ruído o detector indica a presença de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bordas 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em muitos locais erradamente. </a:t>
            </a:r>
          </a:p>
          <a:p>
            <a:endParaRPr lang="pt-BR" sz="2000" dirty="0">
              <a:latin typeface="Arial" pitchFamily="34" charset="0"/>
              <a:cs typeface="Arial" pitchFamily="34" charset="0"/>
            </a:endParaRP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Antes de se diferenciar, é necessário fazer uma filtragem para suavização das variações de brilho na imagem, resultantes de ruído.</a:t>
            </a:r>
          </a:p>
        </p:txBody>
      </p:sp>
    </p:spTree>
    <p:extLst>
      <p:ext uri="{BB962C8B-B14F-4D97-AF65-F5344CB8AC3E}">
        <p14:creationId xmlns:p14="http://schemas.microsoft.com/office/powerpoint/2010/main" val="424022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2065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57188" y="3230563"/>
            <a:ext cx="219075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pt-BR" sz="1000">
                <a:cs typeface="Times New Roman" pitchFamily="18" charset="0"/>
              </a:rPr>
              <a:t> </a:t>
            </a:r>
            <a:endParaRPr lang="en-US" sz="900"/>
          </a:p>
          <a:p>
            <a:pPr eaLnBrk="0" hangingPunct="0"/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2239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704850"/>
            <a:ext cx="5214938" cy="609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0" rIns="90000" bIns="0">
            <a:spAutoFit/>
          </a:bodyPr>
          <a:lstStyle/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System;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using System.Collections.Generic;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using System.Text;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using DoisDWeb.Lib;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using DoisDWeb.Projetos.DigitalImage.Tools;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200">
              <a:solidFill>
                <a:srgbClr val="000000"/>
              </a:solidFill>
              <a:cs typeface="Arial" pitchFamily="34" charset="0"/>
            </a:endParaRP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namespace DoisDWeb.Projetos.DigitalImage.Metodos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public partial class BordaMarrHildreth : MetodoBordaBase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private static int[,] xKernel = new int[,]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	{ -1,  0,  1 },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	{ -2,  0,  2 },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	{ -1,  0,  1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};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200">
              <a:solidFill>
                <a:srgbClr val="000000"/>
              </a:solidFill>
              <a:cs typeface="Arial" pitchFamily="34" charset="0"/>
            </a:endParaRP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private static int[,] yKernel = new int[,]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	{  1,  2,  1 },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	{  0,  0,  0 },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	{ -1, -2, -1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		};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200">
              <a:solidFill>
                <a:srgbClr val="000000"/>
              </a:solidFill>
              <a:cs typeface="Arial" pitchFamily="34" charset="0"/>
            </a:endParaRP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public override ImageBytes Executar(ImageBytes image)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ImageBytes imageOrigem = image.Clone();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int width = image.Width;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int height = image.Height;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int widthM1 = width - 1;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int heightM1 = height - 1;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int i, j;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>
                <a:solidFill>
                  <a:srgbClr val="000000"/>
                </a:solidFill>
                <a:cs typeface="Arial" pitchFamily="34" charset="0"/>
              </a:rPr>
              <a:t>            double v, gx, gy, g = 0;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211961" y="500063"/>
            <a:ext cx="493204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0" rIns="90000" bIns="0">
            <a:spAutoFit/>
          </a:bodyPr>
          <a:lstStyle/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for (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y = 1; y &lt; heightM1; y++)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for (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x = 1; x &lt; widthM1; x++)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gx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gy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= 0;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for (i = 0; i &lt; 3; i++)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    for (j = 0; j &lt; 3; j++)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    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        v =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imageOrigem.GetPixelByte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(x + (i - 1), y + (j - 1));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    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gx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+= v *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xKernel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[i, j];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    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gy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+= v *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yKernel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[i, j];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   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g =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Math.Sqrt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Math.Pow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gx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, 2) +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Math.Pow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gy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, 2));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byte p = 0;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(g &gt;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Threshold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)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{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    p = 255;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image.SetPixel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(x, y, p);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   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return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cs typeface="Arial" pitchFamily="34" charset="0"/>
              </a:rPr>
              <a:t>image</a:t>
            </a: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;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   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    }</a:t>
            </a:r>
          </a:p>
          <a:p>
            <a:pPr algn="just" defTabSz="449263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dirty="0">
                <a:solidFill>
                  <a:srgbClr val="000000"/>
                </a:solidFill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745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787251"/>
            <a:ext cx="8686800" cy="765175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err="1" smtClean="0">
                <a:latin typeface="Hobo Std" pitchFamily="34" charset="0"/>
                <a:ea typeface="ＭＳ Ｐゴシック" pitchFamily="34" charset="-128"/>
              </a:rPr>
              <a:t>Detecção</a:t>
            </a:r>
            <a:r>
              <a:rPr lang="en-US" sz="3200" dirty="0" smtClean="0">
                <a:latin typeface="Hobo Std" pitchFamily="34" charset="0"/>
                <a:ea typeface="ＭＳ Ｐゴシック" pitchFamily="34" charset="-128"/>
              </a:rPr>
              <a:t> de </a:t>
            </a:r>
            <a:r>
              <a:rPr lang="en-US" sz="3200" dirty="0" err="1" smtClean="0">
                <a:latin typeface="Hobo Std" pitchFamily="34" charset="0"/>
                <a:ea typeface="ＭＳ Ｐゴシック" pitchFamily="34" charset="-128"/>
              </a:rPr>
              <a:t>Bordas</a:t>
            </a:r>
            <a:r>
              <a:rPr lang="en-US" sz="3200" dirty="0" smtClean="0">
                <a:latin typeface="Hobo Std" pitchFamily="34" charset="0"/>
                <a:ea typeface="ＭＳ Ｐゴシック" pitchFamily="34" charset="-128"/>
              </a:rPr>
              <a:t> – </a:t>
            </a:r>
            <a:r>
              <a:rPr lang="pt-BR" sz="3200" dirty="0" smtClean="0">
                <a:latin typeface="Hobo Std" pitchFamily="34" charset="0"/>
                <a:ea typeface="ＭＳ Ｐゴシック" pitchFamily="34" charset="-128"/>
              </a:rPr>
              <a:t>Operador de </a:t>
            </a:r>
            <a:r>
              <a:rPr lang="pt-BR" sz="3200" dirty="0" err="1" smtClean="0">
                <a:latin typeface="Hobo Std" pitchFamily="34" charset="0"/>
                <a:ea typeface="ＭＳ Ｐゴシック" pitchFamily="34" charset="-128"/>
              </a:rPr>
              <a:t>Canny</a:t>
            </a:r>
            <a:endParaRPr lang="pt-BR" dirty="0" smtClean="0">
              <a:latin typeface="Hobo Std" pitchFamily="34" charset="0"/>
              <a:ea typeface="ＭＳ Ｐゴシック" pitchFamily="34" charset="-128"/>
            </a:endParaRP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251520" y="1916832"/>
            <a:ext cx="850106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pt-BR" sz="2000" dirty="0">
                <a:latin typeface="Arial" pitchFamily="34" charset="0"/>
                <a:cs typeface="Arial" pitchFamily="34" charset="0"/>
              </a:rPr>
              <a:t>O detector de bordas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Canny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surgiu através dos trabalhos de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Marr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e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Hildreth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/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000" dirty="0">
                <a:latin typeface="Arial" pitchFamily="34" charset="0"/>
                <a:cs typeface="Arial" pitchFamily="34" charset="0"/>
              </a:rPr>
              <a:t>Ele é um operador gaussiano de primeira derivada que suaviza os ruídos e localiza as bordas. </a:t>
            </a:r>
          </a:p>
          <a:p>
            <a:pPr algn="just"/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000" dirty="0">
                <a:latin typeface="Arial" pitchFamily="34" charset="0"/>
                <a:cs typeface="Arial" pitchFamily="34" charset="0"/>
              </a:rPr>
              <a:t>Para desenvolver este algoritmo, primeiramente concentraram seus estudos em bordas ideais, cuja representação pode ser feita por funções em uma dimensão (1-D). </a:t>
            </a:r>
          </a:p>
          <a:p>
            <a:pPr algn="just"/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000" dirty="0">
                <a:latin typeface="Arial" pitchFamily="34" charset="0"/>
                <a:cs typeface="Arial" pitchFamily="34" charset="0"/>
              </a:rPr>
              <a:t>Na prática, este não é um modelo exato, mas representa muito bem os efeitos causados pelos ruídos. (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CANNY, 1986)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79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251520" y="1916832"/>
            <a:ext cx="850106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pt-BR" sz="2400" dirty="0"/>
              <a:t>O detector de </a:t>
            </a:r>
            <a:r>
              <a:rPr lang="pt-BR" sz="2400" dirty="0" err="1"/>
              <a:t>Canny</a:t>
            </a:r>
            <a:r>
              <a:rPr lang="pt-BR" sz="2400" dirty="0"/>
              <a:t> tem como base o gradiente da imagem (a fase e o quadrado da amplitude).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O objetivo </a:t>
            </a:r>
            <a:r>
              <a:rPr lang="pt-BR" sz="2400" dirty="0"/>
              <a:t>do detector de </a:t>
            </a:r>
            <a:r>
              <a:rPr lang="pt-BR" sz="2400" dirty="0" err="1"/>
              <a:t>Canny</a:t>
            </a:r>
            <a:r>
              <a:rPr lang="pt-BR" sz="2400" dirty="0"/>
              <a:t> é minimizar a probabilidade de não detecção de uma </a:t>
            </a:r>
            <a:r>
              <a:rPr lang="pt-BR" sz="2400" dirty="0" smtClean="0"/>
              <a:t>borda, </a:t>
            </a:r>
            <a:r>
              <a:rPr lang="pt-BR" sz="2400" dirty="0"/>
              <a:t>minimizar a distância da </a:t>
            </a:r>
            <a:r>
              <a:rPr lang="pt-BR" sz="2400" dirty="0" smtClean="0"/>
              <a:t>borda </a:t>
            </a:r>
            <a:r>
              <a:rPr lang="pt-BR" sz="2400" dirty="0"/>
              <a:t>detectada à real e minimizar a probabilidade de detecção de múltiplas </a:t>
            </a:r>
            <a:r>
              <a:rPr lang="pt-BR" sz="2400" dirty="0" smtClean="0"/>
              <a:t>bordas </a:t>
            </a:r>
            <a:r>
              <a:rPr lang="pt-BR" sz="2400" dirty="0"/>
              <a:t>por cada uma</a:t>
            </a:r>
            <a:r>
              <a:rPr lang="pt-BR" sz="2400" dirty="0" smtClean="0"/>
              <a:t>.</a:t>
            </a:r>
          </a:p>
          <a:p>
            <a:pPr marL="342900" indent="-342900" algn="just">
              <a:buFontTx/>
              <a:buChar char="•"/>
            </a:pPr>
            <a:endParaRPr lang="pt-BR" sz="2400" dirty="0"/>
          </a:p>
          <a:p>
            <a:pPr marL="342900" indent="-342900" algn="just">
              <a:buFontTx/>
              <a:buChar char="•"/>
            </a:pPr>
            <a:r>
              <a:rPr lang="pt-BR" sz="2400" dirty="0" smtClean="0"/>
              <a:t>Vamos pesquisar como funciona o operador de </a:t>
            </a:r>
            <a:r>
              <a:rPr lang="pt-BR" sz="2400" dirty="0" err="1" smtClean="0"/>
              <a:t>Canny</a:t>
            </a:r>
            <a:r>
              <a:rPr lang="pt-BR" sz="2400" dirty="0" smtClean="0"/>
              <a:t> em detalhes? Paremos por meia hora e pesquisaremos sobre ele.</a:t>
            </a:r>
            <a:endParaRPr lang="pt-BR" sz="2400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787251"/>
            <a:ext cx="8686800" cy="765175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err="1" smtClean="0">
                <a:latin typeface="Hobo Std" pitchFamily="34" charset="0"/>
                <a:ea typeface="ＭＳ Ｐゴシック" pitchFamily="34" charset="-128"/>
              </a:rPr>
              <a:t>Detecção</a:t>
            </a:r>
            <a:r>
              <a:rPr lang="en-US" sz="3200" dirty="0" smtClean="0">
                <a:latin typeface="Hobo Std" pitchFamily="34" charset="0"/>
                <a:ea typeface="ＭＳ Ｐゴシック" pitchFamily="34" charset="-128"/>
              </a:rPr>
              <a:t> de </a:t>
            </a:r>
            <a:r>
              <a:rPr lang="en-US" sz="3200" dirty="0" err="1" smtClean="0">
                <a:latin typeface="Hobo Std" pitchFamily="34" charset="0"/>
                <a:ea typeface="ＭＳ Ｐゴシック" pitchFamily="34" charset="-128"/>
              </a:rPr>
              <a:t>Bordas</a:t>
            </a:r>
            <a:r>
              <a:rPr lang="en-US" sz="3200" dirty="0" smtClean="0">
                <a:latin typeface="Hobo Std" pitchFamily="34" charset="0"/>
                <a:ea typeface="ＭＳ Ｐゴシック" pitchFamily="34" charset="-128"/>
              </a:rPr>
              <a:t> – </a:t>
            </a:r>
            <a:r>
              <a:rPr lang="pt-BR" sz="3200" dirty="0" smtClean="0">
                <a:latin typeface="Hobo Std" pitchFamily="34" charset="0"/>
                <a:ea typeface="ＭＳ Ｐゴシック" pitchFamily="34" charset="-128"/>
              </a:rPr>
              <a:t>Operador de </a:t>
            </a:r>
            <a:r>
              <a:rPr lang="pt-BR" sz="3200" dirty="0" err="1" smtClean="0">
                <a:latin typeface="Hobo Std" pitchFamily="34" charset="0"/>
                <a:ea typeface="ＭＳ Ｐゴシック" pitchFamily="34" charset="-128"/>
              </a:rPr>
              <a:t>Canny</a:t>
            </a:r>
            <a:endParaRPr lang="pt-BR" dirty="0" smtClean="0">
              <a:latin typeface="Hobo Std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04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476672"/>
            <a:ext cx="8229600" cy="990600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4000" b="1" dirty="0" err="1" smtClean="0">
                <a:latin typeface="Hobo Std" pitchFamily="34" charset="0"/>
                <a:ea typeface="ＭＳ Ｐゴシック" pitchFamily="34" charset="-128"/>
              </a:rPr>
              <a:t>Detecção</a:t>
            </a:r>
            <a:r>
              <a:rPr lang="en-US" sz="4000" b="1" dirty="0" smtClean="0">
                <a:latin typeface="Hobo Std" pitchFamily="34" charset="0"/>
                <a:ea typeface="ＭＳ Ｐゴシック" pitchFamily="34" charset="-128"/>
              </a:rPr>
              <a:t> de </a:t>
            </a:r>
            <a:r>
              <a:rPr lang="en-US" sz="4000" b="1" dirty="0" err="1" smtClean="0">
                <a:latin typeface="Hobo Std" pitchFamily="34" charset="0"/>
                <a:ea typeface="ＭＳ Ｐゴシック" pitchFamily="34" charset="-128"/>
              </a:rPr>
              <a:t>Bordas</a:t>
            </a:r>
            <a:endParaRPr lang="pt-BR" sz="4000" b="1" dirty="0" smtClean="0">
              <a:latin typeface="Hobo Std" pitchFamily="34" charset="0"/>
              <a:ea typeface="ＭＳ Ｐゴシック" pitchFamily="34" charset="-128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00213"/>
            <a:ext cx="8229600" cy="4167187"/>
          </a:xfrm>
        </p:spPr>
        <p:txBody>
          <a:bodyPr/>
          <a:lstStyle/>
          <a:p>
            <a:pPr indent="-173038" eaLnBrk="1" hangingPunct="1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dirty="0" smtClean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indent="-173038" eaLnBrk="1" hangingPunct="1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É uma das técnicas básicas utilizadas pela visão humana no reconhecimento de objetos.</a:t>
            </a:r>
          </a:p>
          <a:p>
            <a:pPr indent="-173038"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dirty="0" smtClean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indent="-1730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É o processo de localização e realce dos pixels de borda, aumentado o contraste entre a borda e o fundo.</a:t>
            </a:r>
          </a:p>
          <a:p>
            <a:pPr indent="-173038" eaLnBrk="1" hangingPunct="1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dirty="0" smtClean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indent="-173038" eaLnBrk="1" hangingPunct="1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Este processo verifica a variação dos valores de luminosidade de uma imagem.</a:t>
            </a:r>
          </a:p>
          <a:p>
            <a:pPr indent="-173038"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sz="2800" dirty="0" smtClean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785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7163" y="562082"/>
            <a:ext cx="8686800" cy="69373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 err="1" smtClean="0">
                <a:latin typeface="Hobo Std" pitchFamily="34" charset="0"/>
                <a:ea typeface="ＭＳ Ｐゴシック" pitchFamily="34" charset="-128"/>
              </a:rPr>
              <a:t>Detecção</a:t>
            </a:r>
            <a:r>
              <a:rPr lang="en-US" sz="3200" b="1" dirty="0" smtClean="0">
                <a:latin typeface="Hobo Std" pitchFamily="34" charset="0"/>
                <a:ea typeface="ＭＳ Ｐゴシック" pitchFamily="34" charset="-128"/>
              </a:rPr>
              <a:t> de </a:t>
            </a:r>
            <a:r>
              <a:rPr lang="en-US" sz="3200" b="1" dirty="0" err="1" smtClean="0">
                <a:latin typeface="Hobo Std" pitchFamily="34" charset="0"/>
                <a:ea typeface="ＭＳ Ｐゴシック" pitchFamily="34" charset="-128"/>
              </a:rPr>
              <a:t>Bordas</a:t>
            </a:r>
            <a:r>
              <a:rPr lang="en-US" sz="3200" b="1" dirty="0" smtClean="0">
                <a:latin typeface="Hobo Std" pitchFamily="34" charset="0"/>
                <a:ea typeface="ＭＳ Ｐゴシック" pitchFamily="34" charset="-128"/>
              </a:rPr>
              <a:t> – </a:t>
            </a:r>
            <a:r>
              <a:rPr lang="pt-BR" sz="3200" b="1" dirty="0" smtClean="0">
                <a:latin typeface="Hobo Std" pitchFamily="34" charset="0"/>
                <a:ea typeface="ＭＳ Ｐゴシック" pitchFamily="34" charset="-128"/>
              </a:rPr>
              <a:t>Comparativo</a:t>
            </a:r>
            <a:endParaRPr lang="pt-BR" b="1" dirty="0" smtClean="0">
              <a:latin typeface="Hobo Std" pitchFamily="34" charset="0"/>
              <a:ea typeface="ＭＳ Ｐゴシック" pitchFamily="34" charset="-128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2065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2239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0" y="43307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6" name="Picture 9" descr="casa_cinz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357313"/>
            <a:ext cx="200342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casa_rober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1428750"/>
            <a:ext cx="193516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casa_prewit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1428750"/>
            <a:ext cx="1897062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casa_sobe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1428750"/>
            <a:ext cx="2041525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casa_kirsc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3571875"/>
            <a:ext cx="199707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4" descr="casa_robins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3571875"/>
            <a:ext cx="1951037" cy="145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5" descr="cassa_mar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71875"/>
            <a:ext cx="2027238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6" descr="casa_laplacian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3571875"/>
            <a:ext cx="2019300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25"/>
          <p:cNvSpPr txBox="1">
            <a:spLocks noChangeArrowheads="1"/>
          </p:cNvSpPr>
          <p:nvPr/>
        </p:nvSpPr>
        <p:spPr bwMode="auto">
          <a:xfrm>
            <a:off x="357188" y="292893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/>
              <a:t>Original</a:t>
            </a:r>
            <a:endParaRPr lang="pt-BR" sz="1800"/>
          </a:p>
        </p:txBody>
      </p:sp>
      <p:sp>
        <p:nvSpPr>
          <p:cNvPr id="15" name="TextBox 26"/>
          <p:cNvSpPr txBox="1">
            <a:spLocks noChangeArrowheads="1"/>
          </p:cNvSpPr>
          <p:nvPr/>
        </p:nvSpPr>
        <p:spPr bwMode="auto">
          <a:xfrm>
            <a:off x="2428875" y="2928938"/>
            <a:ext cx="992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/>
              <a:t>Roberts</a:t>
            </a:r>
            <a:endParaRPr lang="pt-BR" sz="1800"/>
          </a:p>
        </p:txBody>
      </p:sp>
      <p:sp>
        <p:nvSpPr>
          <p:cNvPr id="16" name="TextBox 27"/>
          <p:cNvSpPr txBox="1">
            <a:spLocks noChangeArrowheads="1"/>
          </p:cNvSpPr>
          <p:nvPr/>
        </p:nvSpPr>
        <p:spPr bwMode="auto">
          <a:xfrm>
            <a:off x="4500563" y="2928938"/>
            <a:ext cx="890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/>
              <a:t>Prewitt</a:t>
            </a:r>
            <a:endParaRPr lang="pt-BR" sz="1800"/>
          </a:p>
        </p:txBody>
      </p:sp>
      <p:sp>
        <p:nvSpPr>
          <p:cNvPr id="17" name="TextBox 28"/>
          <p:cNvSpPr txBox="1">
            <a:spLocks noChangeArrowheads="1"/>
          </p:cNvSpPr>
          <p:nvPr/>
        </p:nvSpPr>
        <p:spPr bwMode="auto">
          <a:xfrm>
            <a:off x="6500813" y="3000375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/>
              <a:t>Sobel</a:t>
            </a:r>
            <a:endParaRPr lang="pt-BR" sz="1800"/>
          </a:p>
        </p:txBody>
      </p:sp>
      <p:sp>
        <p:nvSpPr>
          <p:cNvPr id="18" name="TextBox 29"/>
          <p:cNvSpPr txBox="1">
            <a:spLocks noChangeArrowheads="1"/>
          </p:cNvSpPr>
          <p:nvPr/>
        </p:nvSpPr>
        <p:spPr bwMode="auto">
          <a:xfrm>
            <a:off x="2700338" y="5143500"/>
            <a:ext cx="825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/>
              <a:t>Kirsch</a:t>
            </a:r>
            <a:endParaRPr lang="pt-BR" sz="1800"/>
          </a:p>
        </p:txBody>
      </p:sp>
      <p:sp>
        <p:nvSpPr>
          <p:cNvPr id="19" name="TextBox 30"/>
          <p:cNvSpPr txBox="1">
            <a:spLocks noChangeArrowheads="1"/>
          </p:cNvSpPr>
          <p:nvPr/>
        </p:nvSpPr>
        <p:spPr bwMode="auto">
          <a:xfrm>
            <a:off x="4843463" y="5214938"/>
            <a:ext cx="1390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sz="1800"/>
              <a:t>Marr Hidrelt</a:t>
            </a:r>
          </a:p>
        </p:txBody>
      </p:sp>
      <p:sp>
        <p:nvSpPr>
          <p:cNvPr id="20" name="TextBox 31"/>
          <p:cNvSpPr txBox="1">
            <a:spLocks noChangeArrowheads="1"/>
          </p:cNvSpPr>
          <p:nvPr/>
        </p:nvSpPr>
        <p:spPr bwMode="auto">
          <a:xfrm>
            <a:off x="6843713" y="5286375"/>
            <a:ext cx="1300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sz="1800"/>
              <a:t>Laplaciano</a:t>
            </a:r>
          </a:p>
        </p:txBody>
      </p:sp>
      <p:sp>
        <p:nvSpPr>
          <p:cNvPr id="21" name="TextBox 32"/>
          <p:cNvSpPr txBox="1">
            <a:spLocks noChangeArrowheads="1"/>
          </p:cNvSpPr>
          <p:nvPr/>
        </p:nvSpPr>
        <p:spPr bwMode="auto">
          <a:xfrm>
            <a:off x="428625" y="5143500"/>
            <a:ext cx="1158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/>
              <a:t>Robinson</a:t>
            </a:r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4880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2065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0" y="2239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492369"/>
              </p:ext>
            </p:extLst>
          </p:nvPr>
        </p:nvGraphicFramePr>
        <p:xfrm>
          <a:off x="323528" y="1357313"/>
          <a:ext cx="8358188" cy="4787902"/>
        </p:xfrm>
        <a:graphic>
          <a:graphicData uri="http://schemas.openxmlformats.org/drawingml/2006/table">
            <a:tbl>
              <a:tblPr/>
              <a:tblGrid>
                <a:gridCol w="435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1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Técnica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Threshold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Tempo (segundos)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marR="0" lvl="0" indent="1793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Operador de Roberts</a:t>
                      </a:r>
                      <a:endParaRPr kumimoji="0" lang="pt-B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79388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20</a:t>
                      </a:r>
                      <a:endParaRPr kumimoji="0" lang="pt-B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79388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0,440 s</a:t>
                      </a:r>
                      <a:endParaRPr kumimoji="0" lang="pt-B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1793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Operador de Prewitt</a:t>
                      </a:r>
                      <a:endParaRPr kumimoji="0" lang="pt-B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79388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100</a:t>
                      </a:r>
                      <a:endParaRPr kumimoji="0" lang="pt-B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79388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0,409 s</a:t>
                      </a:r>
                      <a:endParaRPr kumimoji="0" lang="pt-B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1793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Operador de Sobel</a:t>
                      </a:r>
                      <a:endParaRPr kumimoji="0" lang="pt-B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79388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100</a:t>
                      </a:r>
                      <a:endParaRPr kumimoji="0" lang="pt-B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79388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0,442 s</a:t>
                      </a:r>
                      <a:endParaRPr kumimoji="0" lang="pt-B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1793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Operador de Kirsch</a:t>
                      </a:r>
                      <a:endParaRPr kumimoji="0" lang="pt-B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79388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200</a:t>
                      </a:r>
                      <a:endParaRPr kumimoji="0" lang="pt-B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79388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0,538 s</a:t>
                      </a:r>
                      <a:endParaRPr kumimoji="0" lang="pt-B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marR="0" lvl="0" indent="1793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Operador de Robinson</a:t>
                      </a:r>
                      <a:endParaRPr kumimoji="0" lang="pt-B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79388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100</a:t>
                      </a:r>
                      <a:endParaRPr kumimoji="0" lang="pt-B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79388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0,553 s</a:t>
                      </a:r>
                      <a:endParaRPr kumimoji="0" lang="pt-B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marR="0" lvl="0" indent="1793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Operador de Marr Hidrelt</a:t>
                      </a:r>
                      <a:endParaRPr kumimoji="0" lang="pt-B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79388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100</a:t>
                      </a:r>
                      <a:endParaRPr kumimoji="0" lang="pt-B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79388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0,429 s</a:t>
                      </a:r>
                      <a:endParaRPr kumimoji="0" lang="pt-B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marR="0" lvl="0" indent="1793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Operador Laplaciano</a:t>
                      </a:r>
                      <a:endParaRPr kumimoji="0" lang="pt-B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79388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200</a:t>
                      </a:r>
                      <a:endParaRPr kumimoji="0" lang="pt-B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79388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  <a:cs typeface="Times New Roman" pitchFamily="18" charset="0"/>
                        </a:rPr>
                        <a:t>0,370 s</a:t>
                      </a:r>
                      <a:endParaRPr kumimoji="0" lang="pt-B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7163" y="562082"/>
            <a:ext cx="8686800" cy="693738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err="1" smtClean="0">
                <a:latin typeface="Hobo Std" pitchFamily="34" charset="0"/>
                <a:ea typeface="ＭＳ Ｐゴシック" pitchFamily="34" charset="-128"/>
              </a:rPr>
              <a:t>Detecção</a:t>
            </a:r>
            <a:r>
              <a:rPr lang="en-US" sz="3200" dirty="0" smtClean="0">
                <a:latin typeface="Hobo Std" pitchFamily="34" charset="0"/>
                <a:ea typeface="ＭＳ Ｐゴシック" pitchFamily="34" charset="-128"/>
              </a:rPr>
              <a:t> de </a:t>
            </a:r>
            <a:r>
              <a:rPr lang="en-US" sz="3200" dirty="0" err="1" smtClean="0">
                <a:latin typeface="Hobo Std" pitchFamily="34" charset="0"/>
                <a:ea typeface="ＭＳ Ｐゴシック" pitchFamily="34" charset="-128"/>
              </a:rPr>
              <a:t>Bordas</a:t>
            </a:r>
            <a:r>
              <a:rPr lang="en-US" sz="3200" dirty="0" smtClean="0">
                <a:latin typeface="Hobo Std" pitchFamily="34" charset="0"/>
                <a:ea typeface="ＭＳ Ｐゴシック" pitchFamily="34" charset="-128"/>
              </a:rPr>
              <a:t> – </a:t>
            </a:r>
            <a:r>
              <a:rPr lang="pt-BR" sz="3200" dirty="0" smtClean="0">
                <a:latin typeface="Hobo Std" pitchFamily="34" charset="0"/>
                <a:ea typeface="ＭＳ Ｐゴシック" pitchFamily="34" charset="-128"/>
              </a:rPr>
              <a:t>Comparativo</a:t>
            </a:r>
            <a:endParaRPr lang="pt-BR" dirty="0" smtClean="0">
              <a:latin typeface="Hobo Std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730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95288" y="6382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4400" dirty="0" err="1" smtClean="0">
                <a:latin typeface="Hobo Std" pitchFamily="34" charset="0"/>
              </a:rPr>
              <a:t>Bibliografia</a:t>
            </a:r>
            <a:endParaRPr lang="pt-BR" sz="4400" dirty="0">
              <a:latin typeface="Hobo Std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628800"/>
            <a:ext cx="8291512" cy="461645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73038">
              <a:lnSpc>
                <a:spcPct val="90000"/>
              </a:lnSpc>
            </a:pPr>
            <a:r>
              <a:rPr lang="pt-BR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[1] GONZALEZ R.; WOODS, R. Processamento de Imagens Digitais, 2000.</a:t>
            </a:r>
          </a:p>
          <a:p>
            <a:pPr indent="-173038">
              <a:lnSpc>
                <a:spcPct val="90000"/>
              </a:lnSpc>
            </a:pPr>
            <a:endParaRPr lang="pt-BR" sz="1400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indent="-173038">
              <a:lnSpc>
                <a:spcPct val="90000"/>
              </a:lnSpc>
            </a:pPr>
            <a:r>
              <a:rPr lang="pt-BR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[2] MATARREDONA, E. O Uso do Processamento de Imagens Aplicadas na Radiologia Médica, 1994. </a:t>
            </a:r>
          </a:p>
          <a:p>
            <a:pPr indent="-173038">
              <a:lnSpc>
                <a:spcPct val="90000"/>
              </a:lnSpc>
            </a:pPr>
            <a:endParaRPr lang="pt-BR" sz="1400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indent="-173038">
              <a:lnSpc>
                <a:spcPct val="90000"/>
              </a:lnSpc>
            </a:pPr>
            <a:r>
              <a:rPr lang="pt-BR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[3] SAMPAIO, R; CATALDO, E.; RIQUELME, R. Introdução à Análise e ao Processamento de Sinais Usando o MATLAB, 1998</a:t>
            </a:r>
            <a:r>
              <a:rPr lang="pt-BR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.</a:t>
            </a:r>
          </a:p>
          <a:p>
            <a:pPr indent="-173038">
              <a:lnSpc>
                <a:spcPct val="90000"/>
              </a:lnSpc>
            </a:pPr>
            <a:endParaRPr lang="pt-BR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indent="-173038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[4] </a:t>
            </a:r>
            <a:r>
              <a:rPr lang="en-US" sz="2800" dirty="0" err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Visnode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. </a:t>
            </a:r>
            <a:r>
              <a:rPr lang="en-US" sz="2800" dirty="0" err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Disponível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no </a:t>
            </a:r>
            <a:r>
              <a:rPr lang="en-US" sz="2800" dirty="0" err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Github</a:t>
            </a:r>
            <a:r>
              <a:rPr lang="en-US" sz="280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.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indent="-173038">
              <a:lnSpc>
                <a:spcPct val="90000"/>
              </a:lnSpc>
              <a:buFont typeface="Wingdings" pitchFamily="2" charset="2"/>
              <a:buNone/>
            </a:pPr>
            <a:endParaRPr lang="pt-BR" sz="2800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36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476672"/>
            <a:ext cx="82296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err="1">
                <a:latin typeface="Hobo Std" pitchFamily="34" charset="0"/>
              </a:rPr>
              <a:t>Operador</a:t>
            </a:r>
            <a:r>
              <a:rPr lang="en-US" sz="4000" b="1" dirty="0">
                <a:latin typeface="Hobo Std" pitchFamily="34" charset="0"/>
              </a:rPr>
              <a:t> de </a:t>
            </a:r>
            <a:r>
              <a:rPr lang="en-US" sz="4000" b="1" dirty="0" err="1">
                <a:latin typeface="Hobo Std" pitchFamily="34" charset="0"/>
              </a:rPr>
              <a:t>Gradiente</a:t>
            </a:r>
            <a:endParaRPr lang="pt-BR" sz="4000" b="1" dirty="0">
              <a:latin typeface="Hobo Std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00213"/>
            <a:ext cx="8229600" cy="4167187"/>
          </a:xfrm>
        </p:spPr>
        <p:txBody>
          <a:bodyPr>
            <a:normAutofit fontScale="92500" lnSpcReduction="10000"/>
          </a:bodyPr>
          <a:lstStyle/>
          <a:p>
            <a:pPr indent="-173038" eaLnBrk="1" hangingPunct="1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sz="2800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indent="-173038" eaLnBrk="1" hangingPunct="1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sz="2800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O método mais comum de diferenciação em aplicações de processamento digital de imagens é o gradiente.</a:t>
            </a:r>
          </a:p>
          <a:p>
            <a:pPr indent="-173038" eaLnBrk="1" hangingPunct="1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2800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indent="-173038" eaLnBrk="1" hangingPunct="1">
              <a:buFont typeface="Wingdings" pitchFamily="2" charset="2"/>
              <a:buNone/>
            </a:pPr>
            <a:r>
              <a:rPr lang="pt-BR" sz="2800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 gradiente é um vetor cuja direção indica os locais nos quais os níveis de cinza sofrem maior variação.</a:t>
            </a:r>
          </a:p>
          <a:p>
            <a:pPr indent="-173038" eaLnBrk="1" hangingPunct="1">
              <a:buFont typeface="Wingdings" pitchFamily="2" charset="2"/>
              <a:buNone/>
            </a:pPr>
            <a:endParaRPr lang="pt-BR" sz="2800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indent="-173038">
              <a:buNone/>
            </a:pPr>
            <a:r>
              <a:rPr lang="pt-BR" sz="2800" dirty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O gradiente é o vetor que aponta para onde a grandeza resultante da função tem seu maior crescimento.</a:t>
            </a:r>
          </a:p>
          <a:p>
            <a:pPr indent="-173038" eaLnBrk="1" hangingPunct="1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sz="2800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0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00213"/>
            <a:ext cx="8229600" cy="4167187"/>
          </a:xfrm>
        </p:spPr>
        <p:txBody>
          <a:bodyPr>
            <a:normAutofit fontScale="92500"/>
          </a:bodyPr>
          <a:lstStyle/>
          <a:p>
            <a:pPr indent="-173038" eaLnBrk="1" hangingPunct="1">
              <a:buFont typeface="Wingdings" pitchFamily="2" charset="2"/>
              <a:buNone/>
            </a:pPr>
            <a:r>
              <a:rPr lang="pt-BR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Para a função </a:t>
            </a:r>
            <a:r>
              <a:rPr lang="pt-BR" i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f(</a:t>
            </a:r>
            <a:r>
              <a:rPr lang="pt-BR" i="1" dirty="0" err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x,y</a:t>
            </a:r>
            <a:r>
              <a:rPr lang="pt-BR" i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)</a:t>
            </a:r>
            <a:r>
              <a:rPr lang="pt-BR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, o gradiente de </a:t>
            </a:r>
            <a:r>
              <a:rPr lang="pt-BR" i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</a:t>
            </a:r>
            <a:r>
              <a:rPr lang="pt-BR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na coordenada</a:t>
            </a:r>
            <a:r>
              <a:rPr lang="pt-BR" i="1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x, y </a:t>
            </a:r>
            <a:r>
              <a:rPr lang="pt-BR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é definido como o vetor:</a:t>
            </a:r>
          </a:p>
          <a:p>
            <a:pPr indent="-173038" eaLnBrk="1" hangingPunct="1">
              <a:buFont typeface="Wingdings" pitchFamily="2" charset="2"/>
              <a:buNone/>
            </a:pPr>
            <a:endParaRPr lang="pt-BR" sz="2800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indent="-173038" eaLnBrk="1" hangingPunct="1">
              <a:buFont typeface="Wingdings" pitchFamily="2" charset="2"/>
              <a:buNone/>
            </a:pPr>
            <a:endParaRPr lang="pt-BR" sz="2800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indent="-173038" eaLnBrk="1" hangingPunct="1">
              <a:buFont typeface="Wingdings" pitchFamily="2" charset="2"/>
              <a:buNone/>
            </a:pPr>
            <a:endParaRPr lang="pt-BR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>
              <a:buNone/>
            </a:pPr>
            <a:endParaRPr lang="pt-B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tx1"/>
                </a:solidFill>
              </a:rPr>
              <a:t>Características</a:t>
            </a:r>
            <a:r>
              <a:rPr lang="pt-BR" dirty="0">
                <a:solidFill>
                  <a:schemeClr val="tx1"/>
                </a:solidFill>
              </a:rPr>
              <a:t>:</a:t>
            </a:r>
          </a:p>
          <a:p>
            <a:r>
              <a:rPr lang="pt-BR" dirty="0">
                <a:solidFill>
                  <a:schemeClr val="tx1"/>
                </a:solidFill>
              </a:rPr>
              <a:t>Mede variação de intensidade;</a:t>
            </a:r>
          </a:p>
          <a:p>
            <a:r>
              <a:rPr lang="pt-BR" dirty="0">
                <a:solidFill>
                  <a:schemeClr val="tx1"/>
                </a:solidFill>
              </a:rPr>
              <a:t>Realça arestas;</a:t>
            </a:r>
          </a:p>
          <a:p>
            <a:r>
              <a:rPr lang="pt-BR" dirty="0">
                <a:solidFill>
                  <a:schemeClr val="tx1"/>
                </a:solidFill>
              </a:rPr>
              <a:t>É definido como o vetor formado pelas derivadas parciais da função.</a:t>
            </a:r>
          </a:p>
          <a:p>
            <a:pPr indent="-173038" eaLnBrk="1" hangingPunct="1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sz="2800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476672"/>
            <a:ext cx="82296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err="1">
                <a:latin typeface="Hobo Std" pitchFamily="34" charset="0"/>
              </a:rPr>
              <a:t>Operador</a:t>
            </a:r>
            <a:r>
              <a:rPr lang="en-US" sz="4000" b="1" dirty="0">
                <a:latin typeface="Hobo Std" pitchFamily="34" charset="0"/>
              </a:rPr>
              <a:t> de </a:t>
            </a:r>
            <a:r>
              <a:rPr lang="en-US" sz="4000" b="1" dirty="0" err="1">
                <a:latin typeface="Hobo Std" pitchFamily="34" charset="0"/>
              </a:rPr>
              <a:t>Gradiente</a:t>
            </a:r>
            <a:endParaRPr lang="pt-BR" sz="4000" b="1" dirty="0">
              <a:latin typeface="Hobo Std" pitchFamily="34" charset="0"/>
            </a:endParaRP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47071"/>
              </p:ext>
            </p:extLst>
          </p:nvPr>
        </p:nvGraphicFramePr>
        <p:xfrm>
          <a:off x="3275856" y="3140968"/>
          <a:ext cx="223202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Equação" r:id="rId3" imgW="952500" imgH="457200" progId="Equation.3">
                  <p:embed/>
                </p:oleObj>
              </mc:Choice>
              <mc:Fallback>
                <p:oleObj name="Equação" r:id="rId3" imgW="9525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140968"/>
                        <a:ext cx="2232025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aixaDeTexto 1"/>
          <p:cNvSpPr txBox="1"/>
          <p:nvPr/>
        </p:nvSpPr>
        <p:spPr>
          <a:xfrm rot="16200000">
            <a:off x="2506575" y="3145681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Símbolo </a:t>
            </a:r>
          </a:p>
          <a:p>
            <a:r>
              <a:rPr lang="pt-BR" dirty="0" err="1" smtClean="0">
                <a:solidFill>
                  <a:srgbClr val="FF0000"/>
                </a:solidFill>
              </a:rPr>
              <a:t>Nabla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5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54696"/>
            <a:ext cx="8229600" cy="3662536"/>
          </a:xfrm>
        </p:spPr>
        <p:txBody>
          <a:bodyPr anchor="t"/>
          <a:lstStyle/>
          <a:p>
            <a:pPr indent="-173038" eaLnBrk="1" hangingPunct="1">
              <a:buFont typeface="Wingdings" pitchFamily="2" charset="2"/>
              <a:buNone/>
            </a:pPr>
            <a:r>
              <a:rPr lang="pt-BR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A </a:t>
            </a:r>
            <a:r>
              <a:rPr lang="pt-BR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magnitude deste vetor é:   </a:t>
            </a:r>
          </a:p>
          <a:p>
            <a:pPr indent="-173038" eaLnBrk="1" hangingPunct="1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sz="2800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476672"/>
            <a:ext cx="82296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err="1">
                <a:latin typeface="Hobo Std" pitchFamily="34" charset="0"/>
              </a:rPr>
              <a:t>Operador</a:t>
            </a:r>
            <a:r>
              <a:rPr lang="en-US" sz="4000" b="1" dirty="0">
                <a:latin typeface="Hobo Std" pitchFamily="34" charset="0"/>
              </a:rPr>
              <a:t> de </a:t>
            </a:r>
            <a:r>
              <a:rPr lang="en-US" sz="4000" b="1" dirty="0" err="1">
                <a:latin typeface="Hobo Std" pitchFamily="34" charset="0"/>
              </a:rPr>
              <a:t>Gradiente</a:t>
            </a:r>
            <a:endParaRPr lang="pt-BR" sz="4000" b="1" dirty="0">
              <a:latin typeface="Hobo Std" pitchFamily="34" charset="0"/>
            </a:endParaRP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309731"/>
              </p:ext>
            </p:extLst>
          </p:nvPr>
        </p:nvGraphicFramePr>
        <p:xfrm>
          <a:off x="2267744" y="3222848"/>
          <a:ext cx="4198938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ção" r:id="rId3" imgW="1816100" imgH="647700" progId="Equation.3">
                  <p:embed/>
                </p:oleObj>
              </mc:Choice>
              <mc:Fallback>
                <p:oleObj name="Equação" r:id="rId3" imgW="1816100" imgH="647700" progId="Equation.3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222848"/>
                        <a:ext cx="4198938" cy="150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7603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908720"/>
            <a:ext cx="8229600" cy="4167187"/>
          </a:xfrm>
        </p:spPr>
        <p:txBody>
          <a:bodyPr/>
          <a:lstStyle/>
          <a:p>
            <a:pPr indent="-173038" eaLnBrk="1" hangingPunct="1">
              <a:buFont typeface="Wingdings" pitchFamily="2" charset="2"/>
              <a:buNone/>
            </a:pPr>
            <a:r>
              <a:rPr lang="pt-BR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Considerando a tabela a seguir, onde os </a:t>
            </a:r>
            <a:r>
              <a:rPr lang="pt-BR" dirty="0" err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Z's</a:t>
            </a:r>
            <a:r>
              <a:rPr lang="pt-BR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denotam os valores de níveis de cinza, o gradiente pode ser aproximado para o ponto Z5 de várias maneiras. </a:t>
            </a:r>
          </a:p>
          <a:p>
            <a:pPr indent="-173038" eaLnBrk="1" hangingPunct="1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sz="2800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5" name="Objeto 3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97" t="-7300" r="-4111" b="-8745"/>
          <a:stretch>
            <a:fillRect/>
          </a:stretch>
        </p:blipFill>
        <p:spPr bwMode="auto">
          <a:xfrm>
            <a:off x="492646" y="3857625"/>
            <a:ext cx="31432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347450"/>
              </p:ext>
            </p:extLst>
          </p:nvPr>
        </p:nvGraphicFramePr>
        <p:xfrm>
          <a:off x="3962722" y="4653136"/>
          <a:ext cx="48577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ção" r:id="rId4" imgW="1943100" imgH="342900" progId="Equation.3">
                  <p:embed/>
                </p:oleObj>
              </mc:Choice>
              <mc:Fallback>
                <p:oleObj name="Equação" r:id="rId4" imgW="1943100" imgH="342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722" y="4653136"/>
                        <a:ext cx="48577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476672"/>
            <a:ext cx="82296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err="1">
                <a:latin typeface="Hobo Std" pitchFamily="34" charset="0"/>
              </a:rPr>
              <a:t>Operador</a:t>
            </a:r>
            <a:r>
              <a:rPr lang="en-US" sz="4000" b="1" dirty="0">
                <a:latin typeface="Hobo Std" pitchFamily="34" charset="0"/>
              </a:rPr>
              <a:t> de </a:t>
            </a:r>
            <a:r>
              <a:rPr lang="en-US" sz="4000" b="1" dirty="0" err="1">
                <a:latin typeface="Hobo Std" pitchFamily="34" charset="0"/>
              </a:rPr>
              <a:t>Gradiente</a:t>
            </a:r>
            <a:endParaRPr lang="pt-BR" sz="4000" b="1" dirty="0">
              <a:latin typeface="Hobo St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983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06896" y="533400"/>
            <a:ext cx="8229600" cy="990600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4000" dirty="0" err="1" smtClean="0">
                <a:latin typeface="Hobo Std" pitchFamily="34" charset="0"/>
                <a:ea typeface="ＭＳ Ｐゴシック" pitchFamily="34" charset="-128"/>
              </a:rPr>
              <a:t>Detecção</a:t>
            </a:r>
            <a:r>
              <a:rPr lang="en-US" sz="4000" dirty="0" smtClean="0">
                <a:latin typeface="Hobo Std" pitchFamily="34" charset="0"/>
                <a:ea typeface="ＭＳ Ｐゴシック" pitchFamily="34" charset="-128"/>
              </a:rPr>
              <a:t> de </a:t>
            </a:r>
            <a:r>
              <a:rPr lang="en-US" sz="4000" dirty="0" err="1" smtClean="0">
                <a:latin typeface="Hobo Std" pitchFamily="34" charset="0"/>
                <a:ea typeface="ＭＳ Ｐゴシック" pitchFamily="34" charset="-128"/>
              </a:rPr>
              <a:t>Bordas</a:t>
            </a:r>
            <a:r>
              <a:rPr lang="en-US" sz="4000" dirty="0" smtClean="0">
                <a:latin typeface="Hobo Std" pitchFamily="34" charset="0"/>
                <a:ea typeface="ＭＳ Ｐゴシック" pitchFamily="34" charset="-128"/>
              </a:rPr>
              <a:t> - ROBERTS</a:t>
            </a:r>
            <a:endParaRPr lang="pt-BR" sz="4000" b="1" dirty="0" smtClean="0">
              <a:latin typeface="Hobo Std" pitchFamily="34" charset="0"/>
              <a:ea typeface="ＭＳ Ｐゴシック" pitchFamily="34" charset="-128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988840"/>
            <a:ext cx="8229600" cy="4167187"/>
          </a:xfrm>
        </p:spPr>
        <p:txBody>
          <a:bodyPr>
            <a:normAutofit/>
          </a:bodyPr>
          <a:lstStyle/>
          <a:p>
            <a:pPr indent="-173038" eaLnBrk="1" hangingPunct="1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dirty="0" smtClean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indent="-173038" eaLnBrk="1" hangingPunct="1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É uma das técnicas básicas utilizadas pela visão humana no reconhecimento de objetos.</a:t>
            </a:r>
          </a:p>
          <a:p>
            <a:pPr indent="-173038"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dirty="0" smtClean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indent="-17303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É o processo de localização e realce dos pixels de borda, aumentado o contraste entre a borda e o fundo.</a:t>
            </a:r>
          </a:p>
          <a:p>
            <a:pPr indent="-173038" eaLnBrk="1" hangingPunct="1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dirty="0" smtClean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indent="-173038" eaLnBrk="1" hangingPunct="1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Este processo verifica a variação dos valores de luminosidade de uma imagem.</a:t>
            </a:r>
          </a:p>
          <a:p>
            <a:pPr indent="-173038"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dirty="0" smtClean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840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803</TotalTime>
  <Words>2831</Words>
  <Application>Microsoft Office PowerPoint</Application>
  <PresentationFormat>Apresentação na tela (4:3)</PresentationFormat>
  <Paragraphs>664</Paragraphs>
  <Slides>42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42</vt:i4>
      </vt:variant>
    </vt:vector>
  </HeadingPairs>
  <TitlesOfParts>
    <vt:vector size="52" baseType="lpstr">
      <vt:lpstr>MS PGothic</vt:lpstr>
      <vt:lpstr>Arial</vt:lpstr>
      <vt:lpstr>Hobo Std</vt:lpstr>
      <vt:lpstr>Impact</vt:lpstr>
      <vt:lpstr>ＭＳ Ｐ明朝</vt:lpstr>
      <vt:lpstr>Times New Roman</vt:lpstr>
      <vt:lpstr>Wingdings</vt:lpstr>
      <vt:lpstr>NewsPrint</vt:lpstr>
      <vt:lpstr>Equação</vt:lpstr>
      <vt:lpstr>Equation</vt:lpstr>
      <vt:lpstr>PRE-PROCESSAMENTO  SEGMENTAÇÃO</vt:lpstr>
      <vt:lpstr>Filtros Passa-Altas</vt:lpstr>
      <vt:lpstr>Filtros Passa-Altas</vt:lpstr>
      <vt:lpstr>Detecção de Bordas</vt:lpstr>
      <vt:lpstr>Operador de Gradiente</vt:lpstr>
      <vt:lpstr>Operador de Gradiente</vt:lpstr>
      <vt:lpstr>Operador de Gradiente</vt:lpstr>
      <vt:lpstr>Operador de Gradiente</vt:lpstr>
      <vt:lpstr>Detecção de Bordas - ROBERTS</vt:lpstr>
      <vt:lpstr>Detecção de Bordas - ROBERTS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Detecção de Bordas - Sobel</vt:lpstr>
      <vt:lpstr>Detecção de Bordas - Sobel</vt:lpstr>
      <vt:lpstr>Detecção de Bordas</vt:lpstr>
      <vt:lpstr>Detecção de Bordas</vt:lpstr>
      <vt:lpstr>Detecção de Bordas</vt:lpstr>
      <vt:lpstr>Detecção de Bordas</vt:lpstr>
      <vt:lpstr>Apresentação do PowerPoint</vt:lpstr>
      <vt:lpstr>Apresentação do PowerPoint</vt:lpstr>
      <vt:lpstr>Apresentação do PowerPoint</vt:lpstr>
      <vt:lpstr>Detecção de Bordas – Operador de Kirsch</vt:lpstr>
      <vt:lpstr>Detecção de Bordas – Operador de Kirsch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PRE-PROCESSAMENTO  SEGMENTAÇÃO</dc:title>
  <dc:creator>Desktop</dc:creator>
  <cp:lastModifiedBy>Marta Rosecler Bez</cp:lastModifiedBy>
  <cp:revision>48</cp:revision>
  <dcterms:created xsi:type="dcterms:W3CDTF">2016-01-15T01:21:16Z</dcterms:created>
  <dcterms:modified xsi:type="dcterms:W3CDTF">2019-09-16T18:52:03Z</dcterms:modified>
</cp:coreProperties>
</file>