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5" r:id="rId22"/>
    <p:sldId id="266" r:id="rId23"/>
    <p:sldId id="267" r:id="rId24"/>
    <p:sldId id="269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593-7598-8C45-8B26-2B042A7D86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252-79EC-0A45-9E04-62041460AC24}" type="datetimeFigureOut">
              <a:rPr lang="en-US" smtClean="0"/>
              <a:t>30/10/19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Relationship Id="rId3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Relationship Id="rId3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etnSa5pMp14" TargetMode="External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jmWXNCNM" TargetMode="External"/><Relationship Id="rId4" Type="http://schemas.openxmlformats.org/officeDocument/2006/relationships/image" Target="../media/image22.jpeg"/><Relationship Id="rId1" Type="http://schemas.openxmlformats.org/officeDocument/2006/relationships/video" Target="https://www.youtube.com/embed/hUwjmWXNCNM" TargetMode="Externa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9395"/>
            <a:ext cx="7772400" cy="1470025"/>
          </a:xfrm>
        </p:spPr>
        <p:txBody>
          <a:bodyPr/>
          <a:lstStyle/>
          <a:p>
            <a:r>
              <a:rPr lang="en-US" sz="6000" dirty="0" err="1" smtClean="0"/>
              <a:t>Extração</a:t>
            </a:r>
            <a:r>
              <a:rPr lang="en-US" sz="6000" dirty="0" smtClean="0"/>
              <a:t> de </a:t>
            </a:r>
            <a:r>
              <a:rPr lang="en-US" sz="6000" dirty="0" err="1" smtClean="0"/>
              <a:t>características</a:t>
            </a:r>
            <a:r>
              <a:rPr lang="en-US" sz="6000" dirty="0" smtClean="0"/>
              <a:t> </a:t>
            </a:r>
            <a:r>
              <a:rPr lang="en-US" sz="6000" dirty="0" err="1" smtClean="0"/>
              <a:t>em</a:t>
            </a:r>
            <a:r>
              <a:rPr lang="en-US" sz="6000" dirty="0" smtClean="0"/>
              <a:t> </a:t>
            </a:r>
            <a:r>
              <a:rPr lang="en-US" sz="6000" dirty="0" err="1" smtClean="0"/>
              <a:t>imagens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4721412"/>
            <a:ext cx="6498159" cy="9166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Marta Bez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78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56024"/>
          </a:xfrm>
        </p:spPr>
        <p:txBody>
          <a:bodyPr/>
          <a:lstStyle/>
          <a:p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90101"/>
            <a:ext cx="8042276" cy="4842934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caracterização</a:t>
            </a:r>
            <a:r>
              <a:rPr lang="en-US" dirty="0" smtClean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região</a:t>
            </a:r>
            <a:r>
              <a:rPr lang="en-US" dirty="0" smtClean="0"/>
              <a:t>: </a:t>
            </a:r>
            <a:r>
              <a:rPr lang="en-US" dirty="0" err="1" smtClean="0"/>
              <a:t>intensidade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cinza</a:t>
            </a:r>
            <a:r>
              <a:rPr lang="en-US" dirty="0"/>
              <a:t>, </a:t>
            </a:r>
            <a:r>
              <a:rPr lang="en-US" dirty="0" err="1"/>
              <a:t>cor</a:t>
            </a:r>
            <a:r>
              <a:rPr lang="en-US" dirty="0"/>
              <a:t>,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textura</a:t>
            </a:r>
            <a:r>
              <a:rPr lang="en-US" dirty="0" smtClean="0"/>
              <a:t>.</a:t>
            </a:r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crescimento</a:t>
            </a:r>
            <a:r>
              <a:rPr lang="en-US" dirty="0"/>
              <a:t> de </a:t>
            </a:r>
            <a:r>
              <a:rPr lang="en-US" dirty="0" err="1"/>
              <a:t>regiões</a:t>
            </a:r>
            <a:r>
              <a:rPr lang="en-US" dirty="0"/>
              <a:t>, </a:t>
            </a:r>
            <a:r>
              <a:rPr lang="en-US" dirty="0" err="1"/>
              <a:t>divisão</a:t>
            </a:r>
            <a:r>
              <a:rPr lang="en-US" dirty="0"/>
              <a:t> de </a:t>
            </a:r>
            <a:r>
              <a:rPr lang="en-US" dirty="0" err="1"/>
              <a:t>regiões</a:t>
            </a:r>
            <a:r>
              <a:rPr lang="en-US" dirty="0"/>
              <a:t>, </a:t>
            </a:r>
            <a:r>
              <a:rPr lang="en-US" dirty="0" err="1"/>
              <a:t>divisão</a:t>
            </a:r>
            <a:r>
              <a:rPr lang="en-US" dirty="0"/>
              <a:t> e </a:t>
            </a:r>
            <a:r>
              <a:rPr lang="en-US" dirty="0" err="1"/>
              <a:t>fusão</a:t>
            </a:r>
            <a:r>
              <a:rPr lang="en-US" dirty="0"/>
              <a:t> de </a:t>
            </a:r>
            <a:r>
              <a:rPr lang="en-US" dirty="0" err="1"/>
              <a:t>regiões</a:t>
            </a:r>
            <a:r>
              <a:rPr lang="en-US" dirty="0"/>
              <a:t> e divisor de </a:t>
            </a:r>
            <a:r>
              <a:rPr lang="en-US" dirty="0" err="1"/>
              <a:t>águas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watersheds.</a:t>
            </a:r>
            <a:endParaRPr lang="en-US" dirty="0" smtClean="0"/>
          </a:p>
          <a:p>
            <a:pPr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8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2291"/>
          </a:xfrm>
        </p:spPr>
        <p:txBody>
          <a:bodyPr/>
          <a:lstStyle/>
          <a:p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3623"/>
            <a:ext cx="8042276" cy="4504268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um </a:t>
            </a:r>
            <a:r>
              <a:rPr lang="en-US" dirty="0" smtClean="0"/>
              <a:t> pixel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smtClean="0"/>
              <a:t>pixels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denominado</a:t>
            </a:r>
            <a:r>
              <a:rPr lang="en-US" dirty="0"/>
              <a:t> de </a:t>
            </a:r>
            <a:r>
              <a:rPr lang="en-US" dirty="0" smtClean="0"/>
              <a:t>“</a:t>
            </a:r>
            <a:r>
              <a:rPr lang="en-US" dirty="0" err="1" smtClean="0"/>
              <a:t>semente</a:t>
            </a:r>
            <a:r>
              <a:rPr lang="en-US" dirty="0" smtClean="0"/>
              <a:t>”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semente</a:t>
            </a:r>
            <a:r>
              <a:rPr lang="en-US" dirty="0"/>
              <a:t> </a:t>
            </a:r>
            <a:r>
              <a:rPr lang="en-US" dirty="0" err="1"/>
              <a:t>avalia</a:t>
            </a:r>
            <a:r>
              <a:rPr lang="en-US" dirty="0"/>
              <a:t>-se o </a:t>
            </a:r>
            <a:r>
              <a:rPr lang="en-US" dirty="0" err="1"/>
              <a:t>predicado</a:t>
            </a:r>
            <a:r>
              <a:rPr lang="en-US" dirty="0"/>
              <a:t> dos </a:t>
            </a:r>
            <a:r>
              <a:rPr lang="en-US" dirty="0" smtClean="0"/>
              <a:t>pixels</a:t>
            </a:r>
            <a:r>
              <a:rPr lang="en-US" dirty="0"/>
              <a:t> </a:t>
            </a:r>
            <a:r>
              <a:rPr lang="en-US" dirty="0" err="1" smtClean="0"/>
              <a:t>vizinhos</a:t>
            </a:r>
            <a:r>
              <a:rPr lang="en-US" dirty="0" smtClean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região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agregação</a:t>
            </a:r>
            <a:r>
              <a:rPr lang="en-US" dirty="0"/>
              <a:t> das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critério</a:t>
            </a:r>
            <a:r>
              <a:rPr lang="en-US" dirty="0"/>
              <a:t> de </a:t>
            </a:r>
            <a:r>
              <a:rPr lang="en-US" dirty="0" err="1" smtClean="0"/>
              <a:t>similaridade</a:t>
            </a:r>
            <a:r>
              <a:rPr lang="en-US" dirty="0" smtClean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do </a:t>
            </a:r>
            <a:r>
              <a:rPr lang="en-US" dirty="0" err="1"/>
              <a:t>predicado</a:t>
            </a:r>
            <a:r>
              <a:rPr lang="en-US" dirty="0"/>
              <a:t> for </a:t>
            </a:r>
            <a:r>
              <a:rPr lang="en-US" dirty="0" err="1"/>
              <a:t>verdadeiro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4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2291"/>
          </a:xfrm>
        </p:spPr>
        <p:txBody>
          <a:bodyPr/>
          <a:lstStyle/>
          <a:p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3623"/>
            <a:ext cx="8042276" cy="4504268"/>
          </a:xfrm>
        </p:spPr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pixels </a:t>
            </a:r>
            <a:r>
              <a:rPr lang="en-US" dirty="0" err="1"/>
              <a:t>semente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escolhidos</a:t>
            </a:r>
            <a:r>
              <a:rPr lang="en-US" dirty="0"/>
              <a:t> de forma </a:t>
            </a:r>
            <a:r>
              <a:rPr lang="en-US" dirty="0" err="1"/>
              <a:t>aleatória</a:t>
            </a:r>
            <a:r>
              <a:rPr lang="en-US" dirty="0"/>
              <a:t>, </a:t>
            </a:r>
            <a:r>
              <a:rPr lang="en-US" dirty="0" err="1"/>
              <a:t>determinística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segmentadas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sementes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, mas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99592" y="2060848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FLOODFILL</a:t>
            </a:r>
          </a:p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Preenchimento de regiões</a:t>
            </a:r>
          </a:p>
        </p:txBody>
      </p:sp>
    </p:spTree>
    <p:extLst>
      <p:ext uri="{BB962C8B-B14F-4D97-AF65-F5344CB8AC3E}">
        <p14:creationId xmlns:p14="http://schemas.microsoft.com/office/powerpoint/2010/main" val="241995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Floodfill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63061"/>
            <a:ext cx="8229600" cy="2260848"/>
          </a:xfrm>
        </p:spPr>
        <p:txBody>
          <a:bodyPr/>
          <a:lstStyle/>
          <a:p>
            <a:r>
              <a:rPr lang="pt-BR" dirty="0" smtClean="0"/>
              <a:t>Detecção de um objeto dado um pixel inicial</a:t>
            </a:r>
          </a:p>
          <a:p>
            <a:pPr lvl="1"/>
            <a:r>
              <a:rPr lang="pt-BR" dirty="0" smtClean="0"/>
              <a:t>Pixel inicial </a:t>
            </a:r>
            <a:r>
              <a:rPr lang="pt-BR" dirty="0" smtClean="0">
                <a:sym typeface="Wingdings" panose="05000000000000000000" pitchFamily="2" charset="2"/>
              </a:rPr>
              <a:t>Semente/</a:t>
            </a:r>
            <a:r>
              <a:rPr lang="pt-BR" dirty="0" err="1" smtClean="0">
                <a:sym typeface="Wingdings" panose="05000000000000000000" pitchFamily="2" charset="2"/>
              </a:rPr>
              <a:t>seed</a:t>
            </a:r>
            <a:endParaRPr lang="pt-BR" dirty="0" smtClean="0"/>
          </a:p>
          <a:p>
            <a:pPr lvl="1"/>
            <a:r>
              <a:rPr lang="pt-BR" dirty="0" smtClean="0"/>
              <a:t>Cor alvo</a:t>
            </a:r>
          </a:p>
          <a:p>
            <a:pPr lvl="1"/>
            <a:r>
              <a:rPr lang="pt-BR" dirty="0" smtClean="0"/>
              <a:t>Cor de substituição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27795" r="7464" b="9703"/>
          <a:stretch/>
        </p:blipFill>
        <p:spPr>
          <a:xfrm>
            <a:off x="2339752" y="3717032"/>
            <a:ext cx="4392488" cy="192732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132856" y="5644361"/>
            <a:ext cx="487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http://eloquentjavascript.net/img/flood-grid.svg</a:t>
            </a:r>
          </a:p>
        </p:txBody>
      </p:sp>
    </p:spTree>
    <p:extLst>
      <p:ext uri="{BB962C8B-B14F-4D97-AF65-F5344CB8AC3E}">
        <p14:creationId xmlns:p14="http://schemas.microsoft.com/office/powerpoint/2010/main" val="125579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8944" y="1600201"/>
            <a:ext cx="8229600" cy="1252736"/>
          </a:xfrm>
        </p:spPr>
        <p:txBody>
          <a:bodyPr numCol="2"/>
          <a:lstStyle/>
          <a:p>
            <a:r>
              <a:rPr lang="pt-BR" dirty="0" smtClean="0"/>
              <a:t>4 direções</a:t>
            </a:r>
          </a:p>
          <a:p>
            <a:endParaRPr lang="pt-BR" dirty="0" smtClean="0"/>
          </a:p>
          <a:p>
            <a:r>
              <a:rPr lang="pt-BR" dirty="0" smtClean="0"/>
              <a:t>8 direções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85392" y="350100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4" idx="0"/>
          </p:cNvCxnSpPr>
          <p:nvPr/>
        </p:nvCxnSpPr>
        <p:spPr>
          <a:xfrm flipV="1">
            <a:off x="2545432" y="2708920"/>
            <a:ext cx="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4" idx="3"/>
          </p:cNvCxnSpPr>
          <p:nvPr/>
        </p:nvCxnSpPr>
        <p:spPr>
          <a:xfrm>
            <a:off x="2905472" y="3861048"/>
            <a:ext cx="8172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1"/>
          </p:cNvCxnSpPr>
          <p:nvPr/>
        </p:nvCxnSpPr>
        <p:spPr>
          <a:xfrm flipH="1">
            <a:off x="1393304" y="3861048"/>
            <a:ext cx="7920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2"/>
          </p:cNvCxnSpPr>
          <p:nvPr/>
        </p:nvCxnSpPr>
        <p:spPr>
          <a:xfrm>
            <a:off x="2545432" y="4221088"/>
            <a:ext cx="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145832" y="350100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stCxn id="20" idx="0"/>
          </p:cNvCxnSpPr>
          <p:nvPr/>
        </p:nvCxnSpPr>
        <p:spPr>
          <a:xfrm flipV="1">
            <a:off x="6505872" y="2708920"/>
            <a:ext cx="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0" idx="3"/>
          </p:cNvCxnSpPr>
          <p:nvPr/>
        </p:nvCxnSpPr>
        <p:spPr>
          <a:xfrm>
            <a:off x="6865912" y="3861048"/>
            <a:ext cx="8172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1"/>
          </p:cNvCxnSpPr>
          <p:nvPr/>
        </p:nvCxnSpPr>
        <p:spPr>
          <a:xfrm flipH="1">
            <a:off x="5353744" y="3861048"/>
            <a:ext cx="7920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2"/>
          </p:cNvCxnSpPr>
          <p:nvPr/>
        </p:nvCxnSpPr>
        <p:spPr>
          <a:xfrm>
            <a:off x="6505872" y="4221088"/>
            <a:ext cx="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6865912" y="3021215"/>
            <a:ext cx="504056" cy="479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6865912" y="4221088"/>
            <a:ext cx="504056" cy="567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5641776" y="4221088"/>
            <a:ext cx="504056" cy="5077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5641776" y="2993284"/>
            <a:ext cx="504056" cy="5077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8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600201"/>
            <a:ext cx="8229600" cy="1252736"/>
          </a:xfrm>
        </p:spPr>
        <p:txBody>
          <a:bodyPr numCol="2"/>
          <a:lstStyle/>
          <a:p>
            <a:r>
              <a:rPr lang="pt-BR" dirty="0" smtClean="0"/>
              <a:t>4 direções</a:t>
            </a:r>
          </a:p>
          <a:p>
            <a:endParaRPr lang="pt-BR" dirty="0" smtClean="0"/>
          </a:p>
          <a:p>
            <a:r>
              <a:rPr lang="pt-BR" dirty="0" smtClean="0"/>
              <a:t>8 direções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92" y="2420888"/>
            <a:ext cx="3164904" cy="31649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40" y="2420888"/>
            <a:ext cx="3164904" cy="31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7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9248" y="1600201"/>
            <a:ext cx="8229600" cy="748679"/>
          </a:xfrm>
        </p:spPr>
        <p:txBody>
          <a:bodyPr numCol="2">
            <a:normAutofit/>
          </a:bodyPr>
          <a:lstStyle/>
          <a:p>
            <a:r>
              <a:rPr lang="pt-BR" dirty="0" smtClean="0"/>
              <a:t>Recursivo</a:t>
            </a:r>
          </a:p>
          <a:p>
            <a:r>
              <a:rPr lang="pt-BR" dirty="0" smtClean="0"/>
              <a:t>Uso de pilha/fila</a:t>
            </a:r>
            <a:endParaRPr lang="pt-BR" dirty="0"/>
          </a:p>
        </p:txBody>
      </p:sp>
      <p:pic>
        <p:nvPicPr>
          <p:cNvPr id="1030" name="Picture 6" descr="https://study.cs50.net/slideshows/1sKeGiZoBNyYlWLAOUmDqPcup063gNgBmf9JBaKvcVio/img/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7" b="6449"/>
          <a:stretch/>
        </p:blipFill>
        <p:spPr bwMode="auto">
          <a:xfrm>
            <a:off x="889248" y="2822550"/>
            <a:ext cx="287362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55576" y="46947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/>
              <a:t>https://study.cs50.net/recursion</a:t>
            </a:r>
            <a:endParaRPr lang="pt-BR" dirty="0"/>
          </a:p>
        </p:txBody>
      </p:sp>
      <p:pic>
        <p:nvPicPr>
          <p:cNvPr id="1032" name="Picture 8" descr="http://russell.ballestrini.net/uploads/2011/10/stack-vs-que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74" y="2564904"/>
            <a:ext cx="3407767" cy="21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061967" y="4694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http://russell.ballestrini.net/occupy-wall-street-stack-vs-queue/</a:t>
            </a:r>
          </a:p>
        </p:txBody>
      </p:sp>
    </p:spTree>
    <p:extLst>
      <p:ext uri="{BB962C8B-B14F-4D97-AF65-F5344CB8AC3E}">
        <p14:creationId xmlns:p14="http://schemas.microsoft.com/office/powerpoint/2010/main" val="138224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9248" y="1600201"/>
            <a:ext cx="8229600" cy="748679"/>
          </a:xfrm>
        </p:spPr>
        <p:txBody>
          <a:bodyPr numCol="2">
            <a:normAutofit/>
          </a:bodyPr>
          <a:lstStyle/>
          <a:p>
            <a:r>
              <a:rPr lang="pt-BR" dirty="0" smtClean="0"/>
              <a:t>Fila</a:t>
            </a:r>
          </a:p>
          <a:p>
            <a:r>
              <a:rPr lang="pt-BR" dirty="0" smtClean="0"/>
              <a:t>Pilha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9" y="2348880"/>
            <a:ext cx="3384376" cy="33843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48880"/>
            <a:ext cx="3384376" cy="338437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629256" y="5548590"/>
            <a:ext cx="38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https://en.wikipedia.org/wiki/Flood_fill</a:t>
            </a:r>
          </a:p>
        </p:txBody>
      </p:sp>
    </p:spTree>
    <p:extLst>
      <p:ext uri="{BB962C8B-B14F-4D97-AF65-F5344CB8AC3E}">
        <p14:creationId xmlns:p14="http://schemas.microsoft.com/office/powerpoint/2010/main" val="37895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 err="1" smtClean="0"/>
              <a:t>ScanLine</a:t>
            </a:r>
            <a:r>
              <a:rPr lang="pt-BR" dirty="0" smtClean="0"/>
              <a:t> </a:t>
            </a:r>
            <a:r>
              <a:rPr lang="pt-BR" dirty="0" err="1" smtClean="0"/>
              <a:t>Fill</a:t>
            </a:r>
            <a:endParaRPr lang="pt-BR" dirty="0"/>
          </a:p>
        </p:txBody>
      </p:sp>
      <p:pic>
        <p:nvPicPr>
          <p:cNvPr id="1028" name="Picture 4" descr="https://upload.wikimedia.org/wikipedia/en/b/b7/Smiley_fil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8034"/>
            <a:ext cx="3239938" cy="305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449025" y="5555011"/>
            <a:ext cx="38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https://en.wikipedia.org/wiki/Flood_fill</a:t>
            </a:r>
          </a:p>
        </p:txBody>
      </p:sp>
    </p:spTree>
    <p:extLst>
      <p:ext uri="{BB962C8B-B14F-4D97-AF65-F5344CB8AC3E}">
        <p14:creationId xmlns:p14="http://schemas.microsoft.com/office/powerpoint/2010/main" val="233575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4211"/>
            <a:ext cx="7772400" cy="1470025"/>
          </a:xfrm>
        </p:spPr>
        <p:txBody>
          <a:bodyPr/>
          <a:lstStyle/>
          <a:p>
            <a:r>
              <a:rPr lang="en-US" sz="6000" dirty="0" err="1" smtClean="0">
                <a:hlinkClick r:id="rId2"/>
              </a:rPr>
              <a:t>Exemplo</a:t>
            </a:r>
            <a:endParaRPr lang="en-US" sz="6000" dirty="0">
              <a:hlinkClick r:id="rId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3001386"/>
            <a:ext cx="180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pt-BR" dirty="0" smtClean="0"/>
              <a:t>MS </a:t>
            </a:r>
            <a:r>
              <a:rPr lang="pt-BR" dirty="0" err="1" smtClean="0"/>
              <a:t>Paint</a:t>
            </a:r>
            <a:endParaRPr lang="pt-BR" dirty="0" smtClean="0"/>
          </a:p>
          <a:p>
            <a:r>
              <a:rPr lang="pt-BR" dirty="0" smtClean="0"/>
              <a:t>Navegação em labirintos</a:t>
            </a:r>
          </a:p>
          <a:p>
            <a:endParaRPr lang="pt-BR" dirty="0"/>
          </a:p>
        </p:txBody>
      </p:sp>
      <p:sp>
        <p:nvSpPr>
          <p:cNvPr id="4" name="Retângulo 3">
            <a:hlinkClick r:id="rId3"/>
          </p:cNvPr>
          <p:cNvSpPr/>
          <p:nvPr/>
        </p:nvSpPr>
        <p:spPr>
          <a:xfrm>
            <a:off x="1619672" y="5711290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https://www.youtube.com/watch?v=hUwjmWXNCNM</a:t>
            </a:r>
          </a:p>
        </p:txBody>
      </p:sp>
      <p:pic>
        <p:nvPicPr>
          <p:cNvPr id="5" name="hUwjmWXNCNM"/>
          <p:cNvPicPr>
            <a:picLocks noRot="1" noChangeAspect="1"/>
          </p:cNvPicPr>
          <p:nvPr>
            <a:quickTimeFile r:link="rId1"/>
          </p:nvPr>
        </p:nvPicPr>
        <p:blipFill>
          <a:blip r:embed="rId4"/>
          <a:stretch>
            <a:fillRect/>
          </a:stretch>
        </p:blipFill>
        <p:spPr>
          <a:xfrm>
            <a:off x="2011716" y="2763823"/>
            <a:ext cx="512056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3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2291"/>
          </a:xfrm>
        </p:spPr>
        <p:txBody>
          <a:bodyPr/>
          <a:lstStyle/>
          <a:p>
            <a:r>
              <a:rPr lang="en-US" dirty="0" err="1" smtClean="0"/>
              <a:t>Divisão</a:t>
            </a:r>
            <a:r>
              <a:rPr lang="en-US" dirty="0" smtClean="0"/>
              <a:t> e </a:t>
            </a:r>
            <a:r>
              <a:rPr lang="en-US" dirty="0" err="1" smtClean="0"/>
              <a:t>fusão</a:t>
            </a:r>
            <a:r>
              <a:rPr lang="en-US" dirty="0" smtClean="0"/>
              <a:t> de </a:t>
            </a:r>
            <a:r>
              <a:rPr lang="en-US" dirty="0" err="1" smtClean="0"/>
              <a:t>regiões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74765"/>
            <a:ext cx="8042276" cy="4504268"/>
          </a:xfrm>
        </p:spPr>
        <p:txBody>
          <a:bodyPr>
            <a:normAutofit fontScale="92500"/>
          </a:bodyPr>
          <a:lstStyle/>
          <a:p>
            <a:r>
              <a:rPr lang="en-US" dirty="0"/>
              <a:t>Subdivide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quatro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e </a:t>
            </a:r>
            <a:r>
              <a:rPr lang="en-US" dirty="0" err="1"/>
              <a:t>verifica</a:t>
            </a:r>
            <a:r>
              <a:rPr lang="en-US" dirty="0"/>
              <a:t>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smtClean="0"/>
              <a:t>pixels</a:t>
            </a:r>
            <a:r>
              <a:rPr lang="en-US" dirty="0"/>
              <a:t> </a:t>
            </a:r>
            <a:r>
              <a:rPr lang="en-US" dirty="0" err="1" smtClean="0"/>
              <a:t>atendem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critério</a:t>
            </a:r>
            <a:r>
              <a:rPr lang="en-US" dirty="0"/>
              <a:t> de </a:t>
            </a:r>
            <a:r>
              <a:rPr lang="en-US" dirty="0" err="1"/>
              <a:t>homogeneidade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atenderem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critério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divididos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atender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subdividido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Realiza</a:t>
            </a:r>
            <a:r>
              <a:rPr lang="en-US" dirty="0"/>
              <a:t> a </a:t>
            </a:r>
            <a:r>
              <a:rPr lang="en-US" dirty="0" err="1"/>
              <a:t>junção</a:t>
            </a:r>
            <a:r>
              <a:rPr lang="en-US" dirty="0"/>
              <a:t> dos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vizinhos</a:t>
            </a:r>
            <a:r>
              <a:rPr lang="en-US" dirty="0"/>
              <a:t> </a:t>
            </a:r>
            <a:r>
              <a:rPr lang="en-US" dirty="0" err="1"/>
              <a:t>homogêneos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30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rotulação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fundamental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segmentação</a:t>
            </a:r>
            <a:r>
              <a:rPr lang="en-US" dirty="0"/>
              <a:t> e </a:t>
            </a:r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 smtClean="0"/>
              <a:t>regiões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objetos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conexo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um valor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,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denominado</a:t>
            </a:r>
            <a:r>
              <a:rPr lang="en-US" dirty="0"/>
              <a:t> de </a:t>
            </a:r>
            <a:r>
              <a:rPr lang="en-US" dirty="0" err="1"/>
              <a:t>rótulo</a:t>
            </a:r>
            <a:r>
              <a:rPr lang="en-US" dirty="0"/>
              <a:t> </a:t>
            </a:r>
            <a:r>
              <a:rPr lang="en-US" dirty="0" smtClean="0"/>
              <a:t>(label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rótulo</a:t>
            </a:r>
            <a:r>
              <a:rPr lang="en-US" dirty="0" smtClean="0"/>
              <a:t>)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08424"/>
          </a:xfrm>
        </p:spPr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447805"/>
            <a:ext cx="3073400" cy="273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447805"/>
            <a:ext cx="365760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967" y="4495800"/>
            <a:ext cx="2616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0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99834"/>
            <a:ext cx="6477000" cy="332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067" y="1998133"/>
            <a:ext cx="548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Encontrar</a:t>
            </a:r>
            <a:r>
              <a:rPr lang="en-US" sz="2400" dirty="0" smtClean="0"/>
              <a:t> as </a:t>
            </a:r>
            <a:r>
              <a:rPr lang="en-US" sz="2400" dirty="0" err="1" smtClean="0"/>
              <a:t>moedas</a:t>
            </a:r>
            <a:r>
              <a:rPr lang="en-US" sz="2400" dirty="0" smtClean="0"/>
              <a:t> de 5 centavos.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77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8634"/>
            <a:ext cx="6400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33824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70231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9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43" y="2209799"/>
            <a:ext cx="8472713" cy="42853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refere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err="1"/>
              <a:t>qualquer</a:t>
            </a:r>
            <a:r>
              <a:rPr lang="en-US" sz="2800" dirty="0"/>
              <a:t>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possa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definido</a:t>
            </a:r>
            <a:r>
              <a:rPr lang="en-US" sz="2800" dirty="0"/>
              <a:t> </a:t>
            </a:r>
            <a:r>
              <a:rPr lang="en-US" sz="2800" dirty="0" err="1" smtClean="0"/>
              <a:t>quantitativamente</a:t>
            </a:r>
            <a:r>
              <a:rPr lang="en-US" sz="2800" dirty="0"/>
              <a:t> </a:t>
            </a:r>
            <a:r>
              <a:rPr lang="en-US" sz="2800" dirty="0" err="1" smtClean="0"/>
              <a:t>mesmo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/>
              <a:t>sujeito</a:t>
            </a:r>
            <a:r>
              <a:rPr lang="en-US" sz="2800" dirty="0"/>
              <a:t> a </a:t>
            </a:r>
            <a:r>
              <a:rPr lang="en-US" sz="2800" dirty="0" err="1" smtClean="0"/>
              <a:t>variações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 </a:t>
            </a:r>
            <a:r>
              <a:rPr lang="en-US" sz="2800" dirty="0" err="1"/>
              <a:t>reconhecimento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 smtClean="0"/>
              <a:t>ocorrer</a:t>
            </a:r>
            <a:r>
              <a:rPr lang="en-US" sz="2800" dirty="0" smtClean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 smtClean="0"/>
              <a:t>diferenciação</a:t>
            </a:r>
            <a:r>
              <a:rPr lang="en-US" sz="2800" dirty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classificação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 smtClean="0"/>
              <a:t>pelas</a:t>
            </a:r>
            <a:r>
              <a:rPr lang="en-US" sz="2800" dirty="0" smtClean="0"/>
              <a:t> </a:t>
            </a:r>
            <a:r>
              <a:rPr lang="en-US" sz="2800" dirty="0" err="1" smtClean="0"/>
              <a:t>duas</a:t>
            </a:r>
            <a:r>
              <a:rPr lang="en-US" sz="2800" dirty="0" smtClean="0"/>
              <a:t> </a:t>
            </a:r>
            <a:r>
              <a:rPr lang="en-US" sz="2800" dirty="0" err="1" smtClean="0"/>
              <a:t>formas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As </a:t>
            </a:r>
            <a:r>
              <a:rPr lang="en-US" sz="2800" dirty="0" smtClean="0"/>
              <a:t>classes </a:t>
            </a:r>
            <a:r>
              <a:rPr lang="en-US" sz="2800" dirty="0" err="1" smtClean="0"/>
              <a:t>padrão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reconhecidas</a:t>
            </a:r>
            <a:r>
              <a:rPr lang="en-US" sz="2800" dirty="0" smtClean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formadas</a:t>
            </a:r>
            <a:r>
              <a:rPr lang="en-US" sz="2800" dirty="0"/>
              <a:t> a </a:t>
            </a:r>
            <a:r>
              <a:rPr lang="en-US" sz="2800" dirty="0" err="1" smtClean="0"/>
              <a:t>partir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 smtClean="0"/>
              <a:t>características</a:t>
            </a:r>
            <a:r>
              <a:rPr lang="en-US" sz="2800" dirty="0"/>
              <a:t> </a:t>
            </a:r>
            <a:r>
              <a:rPr lang="en-US" sz="2800" dirty="0" err="1" smtClean="0"/>
              <a:t>extraídas</a:t>
            </a:r>
            <a:r>
              <a:rPr lang="en-US" sz="2800" dirty="0" smtClean="0"/>
              <a:t> </a:t>
            </a:r>
            <a:r>
              <a:rPr lang="en-US" sz="2800" dirty="0"/>
              <a:t>da </a:t>
            </a:r>
            <a:r>
              <a:rPr lang="en-US" sz="2800" dirty="0" err="1"/>
              <a:t>imagem</a:t>
            </a:r>
            <a:r>
              <a:rPr lang="en-US" sz="2800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Utilizam</a:t>
            </a:r>
            <a:r>
              <a:rPr lang="en-US" sz="2600" dirty="0"/>
              <a:t>-se </a:t>
            </a:r>
            <a:r>
              <a:rPr lang="en-US" sz="2600" dirty="0" err="1" smtClean="0"/>
              <a:t>descritores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</a:t>
            </a:r>
            <a:r>
              <a:rPr lang="en-US" sz="2600" dirty="0" err="1"/>
              <a:t>caracterizar</a:t>
            </a:r>
            <a:r>
              <a:rPr lang="en-US" sz="2600" dirty="0"/>
              <a:t> o </a:t>
            </a:r>
            <a:r>
              <a:rPr lang="en-US" sz="2600" dirty="0" err="1"/>
              <a:t>objeto</a:t>
            </a:r>
            <a:r>
              <a:rPr lang="en-US" sz="2600" dirty="0"/>
              <a:t>/</a:t>
            </a:r>
            <a:r>
              <a:rPr lang="en-US" sz="2600" dirty="0" err="1"/>
              <a:t>padrão</a:t>
            </a:r>
            <a:r>
              <a:rPr lang="en-US" sz="2600" dirty="0"/>
              <a:t>. </a:t>
            </a:r>
          </a:p>
          <a:p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tipo</a:t>
            </a:r>
            <a:r>
              <a:rPr lang="en-US" sz="2600" dirty="0"/>
              <a:t> de </a:t>
            </a:r>
            <a:r>
              <a:rPr lang="en-US" sz="2600" dirty="0" err="1"/>
              <a:t>descritor</a:t>
            </a:r>
            <a:r>
              <a:rPr lang="en-US" sz="2600" dirty="0"/>
              <a:t> </a:t>
            </a:r>
            <a:r>
              <a:rPr lang="en-US" sz="2600" dirty="0" err="1"/>
              <a:t>será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 </a:t>
            </a:r>
            <a:r>
              <a:rPr lang="en-US" sz="2600" dirty="0" err="1"/>
              <a:t>adequado</a:t>
            </a:r>
            <a:r>
              <a:rPr lang="en-US" sz="2600" dirty="0"/>
              <a:t> </a:t>
            </a:r>
            <a:r>
              <a:rPr lang="en-US" sz="2600" dirty="0" smtClean="0"/>
              <a:t>a </a:t>
            </a:r>
            <a:r>
              <a:rPr lang="en-US" sz="2600" dirty="0" err="1" smtClean="0"/>
              <a:t>determinado</a:t>
            </a:r>
            <a:r>
              <a:rPr lang="en-US" sz="2600" dirty="0" smtClean="0"/>
              <a:t> </a:t>
            </a:r>
            <a:r>
              <a:rPr lang="en-US" sz="2600" dirty="0" err="1" smtClean="0"/>
              <a:t>aspecto</a:t>
            </a:r>
            <a:r>
              <a:rPr lang="en-US" sz="2600" dirty="0"/>
              <a:t> </a:t>
            </a:r>
            <a:r>
              <a:rPr lang="en-US" sz="2600" dirty="0" err="1" smtClean="0"/>
              <a:t>como</a:t>
            </a:r>
            <a:r>
              <a:rPr lang="en-US" sz="2600" dirty="0"/>
              <a:t>: forma, </a:t>
            </a:r>
            <a:r>
              <a:rPr lang="en-US" sz="2600" dirty="0" err="1"/>
              <a:t>dimensões</a:t>
            </a:r>
            <a:r>
              <a:rPr lang="en-US" sz="2600" dirty="0"/>
              <a:t>, </a:t>
            </a:r>
            <a:r>
              <a:rPr lang="en-US" sz="2600" dirty="0" err="1"/>
              <a:t>cor</a:t>
            </a:r>
            <a:r>
              <a:rPr lang="en-US" sz="2600" dirty="0"/>
              <a:t>, </a:t>
            </a:r>
            <a:r>
              <a:rPr lang="en-US" sz="2600" dirty="0" err="1"/>
              <a:t>textura</a:t>
            </a:r>
            <a:r>
              <a:rPr lang="en-US" sz="2600" dirty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267525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7800"/>
            <a:ext cx="81788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7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56024"/>
          </a:xfrm>
        </p:spPr>
        <p:txBody>
          <a:bodyPr/>
          <a:lstStyle/>
          <a:p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90101"/>
            <a:ext cx="8042276" cy="484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a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homogênea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fator</a:t>
            </a:r>
            <a:r>
              <a:rPr lang="en-US" dirty="0"/>
              <a:t> de </a:t>
            </a:r>
            <a:r>
              <a:rPr lang="en-US" dirty="0" err="1" smtClean="0"/>
              <a:t>tolerância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predefinidas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err="1"/>
              <a:t>só</a:t>
            </a:r>
            <a:r>
              <a:rPr lang="en-US" dirty="0"/>
              <a:t> se </a:t>
            </a:r>
            <a:r>
              <a:rPr lang="en-US" dirty="0" err="1"/>
              <a:t>consideram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fechadas</a:t>
            </a:r>
            <a:r>
              <a:rPr lang="en-US" dirty="0"/>
              <a:t> </a:t>
            </a:r>
            <a:r>
              <a:rPr lang="en-US" dirty="0" err="1"/>
              <a:t>aquelas</a:t>
            </a:r>
            <a:r>
              <a:rPr lang="en-US" dirty="0"/>
              <a:t> </a:t>
            </a:r>
            <a:r>
              <a:rPr lang="en-US" dirty="0" err="1"/>
              <a:t>delimitadas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fronteiras</a:t>
            </a:r>
            <a:r>
              <a:rPr lang="en-US" dirty="0" smtClean="0"/>
              <a:t> </a:t>
            </a:r>
            <a:r>
              <a:rPr lang="en-US" dirty="0" err="1"/>
              <a:t>contínuas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inteior</a:t>
            </a:r>
            <a:r>
              <a:rPr lang="en-US" dirty="0"/>
              <a:t> dos outros </a:t>
            </a:r>
            <a:r>
              <a:rPr lang="en-US" dirty="0" err="1" smtClean="0"/>
              <a:t>segmentos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adequadas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 smtClean="0"/>
              <a:t>univocamente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região</a:t>
            </a:r>
            <a:r>
              <a:rPr lang="en-US" dirty="0"/>
              <a:t>; e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formar</a:t>
            </a:r>
            <a:r>
              <a:rPr lang="en-US" dirty="0"/>
              <a:t> a </a:t>
            </a:r>
            <a:r>
              <a:rPr lang="en-US" dirty="0" err="1"/>
              <a:t>imagem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169</TotalTime>
  <Words>548</Words>
  <Application>Microsoft Macintosh PowerPoint</Application>
  <PresentationFormat>On-screen Show (4:3)</PresentationFormat>
  <Paragraphs>78</Paragraphs>
  <Slides>25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Folio</vt:lpstr>
      <vt:lpstr>Extração de características em imagens</vt:lpstr>
      <vt:lpstr>Exemplo</vt:lpstr>
      <vt:lpstr>Dificuldades….</vt:lpstr>
      <vt:lpstr>PowerPoint Presentation</vt:lpstr>
      <vt:lpstr>Padrões em imagens</vt:lpstr>
      <vt:lpstr>Padrões em imagens</vt:lpstr>
      <vt:lpstr>PowerPoint Presentation</vt:lpstr>
      <vt:lpstr>PowerPoint Presentation</vt:lpstr>
      <vt:lpstr>Baseada em Regiões</vt:lpstr>
      <vt:lpstr>Baseada em Regiões</vt:lpstr>
      <vt:lpstr>Crescimento por regiões</vt:lpstr>
      <vt:lpstr>Crescimento por regiões</vt:lpstr>
      <vt:lpstr>PowerPoint Presentation</vt:lpstr>
      <vt:lpstr>Floodfill</vt:lpstr>
      <vt:lpstr>Lógica de busca</vt:lpstr>
      <vt:lpstr>Lógica de busca</vt:lpstr>
      <vt:lpstr>Métodos de implementação</vt:lpstr>
      <vt:lpstr>Exemplos de implementação</vt:lpstr>
      <vt:lpstr>Otimização</vt:lpstr>
      <vt:lpstr>Exemplos de aplicação</vt:lpstr>
      <vt:lpstr>Divisão e fusão de regiões</vt:lpstr>
      <vt:lpstr>Rotulação</vt:lpstr>
      <vt:lpstr>Exemplo</vt:lpstr>
      <vt:lpstr>Exemplo</vt:lpstr>
      <vt:lpstr>Exemplo</vt:lpstr>
    </vt:vector>
  </TitlesOfParts>
  <Company>Feevale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características em imagens</dc:title>
  <dc:creator>Marta Bez</dc:creator>
  <cp:lastModifiedBy>Marta Bez</cp:lastModifiedBy>
  <cp:revision>11</cp:revision>
  <dcterms:created xsi:type="dcterms:W3CDTF">2014-11-06T11:20:23Z</dcterms:created>
  <dcterms:modified xsi:type="dcterms:W3CDTF">2019-10-30T13:12:47Z</dcterms:modified>
</cp:coreProperties>
</file>