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6CLBJlMGAIS/zHDASo/E+oEF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814d9a214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814d9a21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814d9a214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814d9a21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814d9a214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814d9a21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814d9a214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f814d9a21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817e3fef4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817e3fef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f817e3fef4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f817e3fef4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817e3fef4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817e3fef4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817e3fef4_1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817e3fef4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817e3fef4_1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817e3fef4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814d9a21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814d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814d9a21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814d9a2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A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metodología que decidimos utilizar es APF ya que consideramos que una metodología iterativo incremental se se adapta a nuestra forma de trabajo. Vamos a utilizar las fases que recomienda APF pero no vamos a utilizar toda la documentación que sugiere. En el version scope vamos a definir el alcance del sistema y vamos a planificar la iteración. Luego en el cycle plan realizamos toda la parte relacionada con la planificación del proyecto. En el cycle build realizaremos las tareas de desarrollo y el client checkpoint va a ser la reunión formal donde evaluamos todo el trabajo realizado en la iteración junto con el cliente.</a:t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814d9a214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f814d9a2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814d9a21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814d9a21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814d9a214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814d9a21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814d9a214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814d9a21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5"/>
          <p:cNvSpPr/>
          <p:nvPr/>
        </p:nvSpPr>
        <p:spPr>
          <a:xfrm flipH="1" rot="10800000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5"/>
          <p:cNvSpPr/>
          <p:nvPr/>
        </p:nvSpPr>
        <p:spPr>
          <a:xfrm flipH="1" rot="10800000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5"/>
          <p:cNvSpPr/>
          <p:nvPr/>
        </p:nvSpPr>
        <p:spPr>
          <a:xfrm flipH="1" rot="10800000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5"/>
          <p:cNvSpPr/>
          <p:nvPr/>
        </p:nvSpPr>
        <p:spPr>
          <a:xfrm flipH="1" rot="10800000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5"/>
          <p:cNvSpPr/>
          <p:nvPr/>
        </p:nvSpPr>
        <p:spPr>
          <a:xfrm flipH="1" rot="10800000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15"/>
          <p:cNvSpPr txBox="1"/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0" i="0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b="0" i="0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b="0" i="0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24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○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■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○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■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○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■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b="1" i="0" sz="43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b="0" i="0" sz="2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b="0" i="0" sz="18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b="0" i="0" sz="14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925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4925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b="0" i="0" sz="19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3921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3921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b="1" i="0" sz="1900" u="none" cap="none" strike="noStrik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b="1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1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1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b="1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3" type="body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4" type="body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b="0" i="0" sz="1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b="0" i="0" sz="3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b="0" i="0" sz="2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b="0" i="0" sz="2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88" name="Google Shape;88;p23"/>
          <p:cNvSpPr/>
          <p:nvPr>
            <p:ph idx="2" type="pic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3921"/>
              </a:srgbClr>
            </a:outerShdw>
          </a:effectLst>
        </p:spPr>
      </p:sp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b="0" i="0" sz="12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0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b="0" i="0" sz="9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b="0" i="0" sz="9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0" name="Google Shape;90;p23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4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4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4"/>
          <p:cNvSpPr/>
          <p:nvPr/>
        </p:nvSpPr>
        <p:spPr>
          <a:xfrm flipH="1" rot="10800000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4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descr="Resultado de imagen para universidad nacional de general sarmiento" id="24" name="Google Shape;2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069800" y="5620650"/>
            <a:ext cx="2074200" cy="9538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11" Type="http://schemas.openxmlformats.org/officeDocument/2006/relationships/image" Target="../media/image18.png"/><Relationship Id="rId22" Type="http://schemas.openxmlformats.org/officeDocument/2006/relationships/image" Target="../media/image22.png"/><Relationship Id="rId10" Type="http://schemas.openxmlformats.org/officeDocument/2006/relationships/image" Target="../media/image19.png"/><Relationship Id="rId21" Type="http://schemas.openxmlformats.org/officeDocument/2006/relationships/image" Target="../media/image29.png"/><Relationship Id="rId13" Type="http://schemas.openxmlformats.org/officeDocument/2006/relationships/image" Target="../media/image23.png"/><Relationship Id="rId12" Type="http://schemas.openxmlformats.org/officeDocument/2006/relationships/image" Target="../media/image25.png"/><Relationship Id="rId23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7" Type="http://schemas.openxmlformats.org/officeDocument/2006/relationships/image" Target="../media/image26.png"/><Relationship Id="rId16" Type="http://schemas.openxmlformats.org/officeDocument/2006/relationships/image" Target="../media/image36.png"/><Relationship Id="rId5" Type="http://schemas.openxmlformats.org/officeDocument/2006/relationships/image" Target="../media/image21.png"/><Relationship Id="rId19" Type="http://schemas.openxmlformats.org/officeDocument/2006/relationships/image" Target="../media/image34.png"/><Relationship Id="rId6" Type="http://schemas.openxmlformats.org/officeDocument/2006/relationships/image" Target="../media/image20.png"/><Relationship Id="rId18" Type="http://schemas.openxmlformats.org/officeDocument/2006/relationships/image" Target="../media/image27.png"/><Relationship Id="rId7" Type="http://schemas.openxmlformats.org/officeDocument/2006/relationships/image" Target="../media/image17.png"/><Relationship Id="rId8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Relationship Id="rId5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Relationship Id="rId6" Type="http://schemas.openxmlformats.org/officeDocument/2006/relationships/image" Target="../media/image46.png"/><Relationship Id="rId7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45.png"/><Relationship Id="rId5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Relationship Id="rId4" Type="http://schemas.openxmlformats.org/officeDocument/2006/relationships/image" Target="../media/image53.png"/><Relationship Id="rId5" Type="http://schemas.openxmlformats.org/officeDocument/2006/relationships/image" Target="../media/image46.png"/><Relationship Id="rId6" Type="http://schemas.openxmlformats.org/officeDocument/2006/relationships/image" Target="../media/image48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s-AR"/>
              <a:t>Master Security System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7" lvl="0" marL="640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rPr b="0" i="0" lang="es-AR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Proyecto Profesional I</a:t>
            </a:r>
            <a:endParaRPr/>
          </a:p>
          <a:p>
            <a:pPr indent="-507" lvl="0" marL="6400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rPr b="0" i="0" lang="es-AR" sz="2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1er Cuatrimestre 2024</a:t>
            </a:r>
            <a:endParaRPr/>
          </a:p>
          <a:p>
            <a:pPr indent="-507" lvl="0" marL="6400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Resultado de imagen para universidad nacional de general sarmiento"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872" y="5043055"/>
            <a:ext cx="3639127" cy="169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814d9a214_0_6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Indicadores </a:t>
            </a:r>
            <a:endParaRPr/>
          </a:p>
        </p:txBody>
      </p:sp>
      <p:sp>
        <p:nvSpPr>
          <p:cNvPr id="177" name="Google Shape;177;g1f814d9a214_0_64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AR"/>
              <a:t>Funcionalidad completa + Nivel de calidad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1f814d9a214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f814d9a214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325" y="2987375"/>
            <a:ext cx="53530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14d9a214_0_6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Indicadores </a:t>
            </a:r>
            <a:endParaRPr/>
          </a:p>
        </p:txBody>
      </p:sp>
      <p:sp>
        <p:nvSpPr>
          <p:cNvPr id="185" name="Google Shape;185;g1f814d9a214_0_69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AR"/>
              <a:t>Indicador de riesgo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1f814d9a2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f814d9a214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550" y="2999900"/>
            <a:ext cx="5759026" cy="2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814d9a214_0_7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Indicadores  </a:t>
            </a:r>
            <a:endParaRPr/>
          </a:p>
        </p:txBody>
      </p:sp>
      <p:sp>
        <p:nvSpPr>
          <p:cNvPr id="193" name="Google Shape;193;g1f814d9a214_0_74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-AR"/>
              <a:t>Tiempo X Recurso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4" name="Google Shape;194;g1f814d9a214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f814d9a214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7625" y="2924050"/>
            <a:ext cx="4909301" cy="31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814d9a214_0_96"/>
          <p:cNvSpPr txBox="1"/>
          <p:nvPr>
            <p:ph type="title"/>
          </p:nvPr>
        </p:nvSpPr>
        <p:spPr>
          <a:xfrm>
            <a:off x="457200" y="11501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0" i="0" lang="es-AR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Herramientas </a:t>
            </a:r>
            <a:endParaRPr/>
          </a:p>
        </p:txBody>
      </p:sp>
      <p:pic>
        <p:nvPicPr>
          <p:cNvPr descr="Resultado de imagen para herramientas" id="201" name="Google Shape;201;g1f814d9a214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1725" y="789400"/>
            <a:ext cx="18452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f814d9a214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63447"/>
            <a:ext cx="878150" cy="8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f814d9a214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1050" y="1891196"/>
            <a:ext cx="1116025" cy="1246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1f814d9a214_0_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0763" y="3230675"/>
            <a:ext cx="1083864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f814d9a214_0_9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3500" y="3189950"/>
            <a:ext cx="10360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1f814d9a214_0_9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827" y="4454850"/>
            <a:ext cx="10838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1f814d9a214_0_9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05200" y="1882850"/>
            <a:ext cx="17621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f814d9a214_0_9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65799" y="3500526"/>
            <a:ext cx="2800350" cy="95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1f814d9a214_0_9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2400" y="5714825"/>
            <a:ext cx="21240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1f814d9a214_0_9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70046" y="4525141"/>
            <a:ext cx="1160732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f814d9a214_0_9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391750" y="4492124"/>
            <a:ext cx="1485200" cy="99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1f814d9a214_0_9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5600" y="3013913"/>
            <a:ext cx="111602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1f814d9a214_0_9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16700" y="3245224"/>
            <a:ext cx="1485200" cy="7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f814d9a214_0_9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030548" y="1977777"/>
            <a:ext cx="915175" cy="98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f814d9a214_0_9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672350" y="4569252"/>
            <a:ext cx="1650725" cy="784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1f814d9a214_0_9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734986" y="5803613"/>
            <a:ext cx="1485200" cy="64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1f814d9a214_0_9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338721" y="4568503"/>
            <a:ext cx="993650" cy="9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f814d9a214_0_9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678709" y="4451421"/>
            <a:ext cx="993650" cy="10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1f814d9a214_0_9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7676764" y="2485277"/>
            <a:ext cx="915164" cy="98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1f814d9a214_0_9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522500" y="5803612"/>
            <a:ext cx="1433639" cy="6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f814d9a214_0_96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6204650" y="1927275"/>
            <a:ext cx="1205271" cy="10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817e3fef4_1_5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Avances</a:t>
            </a:r>
            <a:endParaRPr/>
          </a:p>
        </p:txBody>
      </p:sp>
      <p:pic>
        <p:nvPicPr>
          <p:cNvPr id="227" name="Google Shape;227;g1f817e3fef4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75" y="2078225"/>
            <a:ext cx="4907076" cy="36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817e3fef4_1_57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Avances</a:t>
            </a:r>
            <a:endParaRPr/>
          </a:p>
        </p:txBody>
      </p:sp>
      <p:pic>
        <p:nvPicPr>
          <p:cNvPr id="233" name="Google Shape;233;g1f817e3fef4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0" y="3207025"/>
            <a:ext cx="5886450" cy="23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f817e3fef4_1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025" y="3604225"/>
            <a:ext cx="2948949" cy="190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1f817e3fef4_1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7500" y="789222"/>
            <a:ext cx="1817550" cy="13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f817e3fef4_1_57"/>
          <p:cNvSpPr txBox="1"/>
          <p:nvPr/>
        </p:nvSpPr>
        <p:spPr>
          <a:xfrm>
            <a:off x="287300" y="2420900"/>
            <a:ext cx="4304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900"/>
              <a:t>Porcentaje de avance: 27.82%</a:t>
            </a: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817e3fef4_1_6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Actividades Realizadas</a:t>
            </a:r>
            <a:endParaRPr/>
          </a:p>
        </p:txBody>
      </p:sp>
      <p:pic>
        <p:nvPicPr>
          <p:cNvPr id="242" name="Google Shape;242;g1f817e3fef4_1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75" y="2081863"/>
            <a:ext cx="11620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f817e3fef4_1_68"/>
          <p:cNvSpPr txBox="1"/>
          <p:nvPr/>
        </p:nvSpPr>
        <p:spPr>
          <a:xfrm>
            <a:off x="231900" y="3398225"/>
            <a:ext cx="26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Planificación Integral del Proyecto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4" name="Google Shape;244;g1f817e3fef4_1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4750" y="1989575"/>
            <a:ext cx="1344107" cy="13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f817e3fef4_1_68"/>
          <p:cNvSpPr txBox="1"/>
          <p:nvPr/>
        </p:nvSpPr>
        <p:spPr>
          <a:xfrm>
            <a:off x="2938150" y="3398225"/>
            <a:ext cx="279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Capacitación del Equipo en Tecnologías y Herramientas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6" name="Google Shape;246;g1f817e3fef4_1_68"/>
          <p:cNvPicPr preferRelativeResize="0"/>
          <p:nvPr/>
        </p:nvPicPr>
        <p:blipFill rotWithShape="1">
          <a:blip r:embed="rId5">
            <a:alphaModFix/>
          </a:blip>
          <a:srcRect b="19185" l="0" r="15824" t="0"/>
          <a:stretch/>
        </p:blipFill>
        <p:spPr>
          <a:xfrm>
            <a:off x="6364375" y="1989575"/>
            <a:ext cx="1499375" cy="14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1f817e3fef4_1_68"/>
          <p:cNvSpPr txBox="1"/>
          <p:nvPr/>
        </p:nvSpPr>
        <p:spPr>
          <a:xfrm>
            <a:off x="6173575" y="3398225"/>
            <a:ext cx="279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Desarrollo de la IA de Reconocimiento Facial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8" name="Google Shape;248;g1f817e3fef4_1_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900" y="4216250"/>
            <a:ext cx="1643425" cy="144522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f817e3fef4_1_68"/>
          <p:cNvSpPr txBox="1"/>
          <p:nvPr/>
        </p:nvSpPr>
        <p:spPr>
          <a:xfrm>
            <a:off x="64800" y="5737800"/>
            <a:ext cx="279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Inicio del Desarrollo de Interfaces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0" name="Google Shape;250;g1f817e3fef4_1_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14750" y="4259300"/>
            <a:ext cx="1426712" cy="13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f817e3fef4_1_68"/>
          <p:cNvSpPr txBox="1"/>
          <p:nvPr/>
        </p:nvSpPr>
        <p:spPr>
          <a:xfrm>
            <a:off x="2858700" y="5684300"/>
            <a:ext cx="279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Desarrollo Inicial de la Base de Datos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817e3fef4_1_8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Desafíos Identificados y Estrategias de Mejora</a:t>
            </a:r>
            <a:endParaRPr sz="3000"/>
          </a:p>
        </p:txBody>
      </p:sp>
      <p:pic>
        <p:nvPicPr>
          <p:cNvPr id="257" name="Google Shape;257;g1f817e3fef4_1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25" y="2209800"/>
            <a:ext cx="17145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f817e3fef4_1_85"/>
          <p:cNvSpPr txBox="1"/>
          <p:nvPr/>
        </p:nvSpPr>
        <p:spPr>
          <a:xfrm>
            <a:off x="132500" y="4072675"/>
            <a:ext cx="26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Comprensión de los Requerimientos Iniciales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9" name="Google Shape;259;g1f817e3fef4_1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550" y="2205038"/>
            <a:ext cx="172402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f817e3fef4_1_85"/>
          <p:cNvSpPr txBox="1"/>
          <p:nvPr/>
        </p:nvSpPr>
        <p:spPr>
          <a:xfrm>
            <a:off x="2950163" y="4072675"/>
            <a:ext cx="26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Presión Temporal por Ajustes en la Planificación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1" name="Google Shape;261;g1f817e3fef4_1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3900" y="2355065"/>
            <a:ext cx="2083612" cy="14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f817e3fef4_1_85"/>
          <p:cNvSpPr txBox="1"/>
          <p:nvPr/>
        </p:nvSpPr>
        <p:spPr>
          <a:xfrm>
            <a:off x="5767850" y="4072675"/>
            <a:ext cx="326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Dificultades de Comunicación entre Back y Frontend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817e3fef4_1_10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Propuesta próximo ciclo </a:t>
            </a:r>
            <a:endParaRPr/>
          </a:p>
        </p:txBody>
      </p:sp>
      <p:pic>
        <p:nvPicPr>
          <p:cNvPr id="268" name="Google Shape;268;g1f817e3fef4_1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25" y="2141046"/>
            <a:ext cx="1275000" cy="12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1f817e3fef4_1_108"/>
          <p:cNvSpPr txBox="1"/>
          <p:nvPr/>
        </p:nvSpPr>
        <p:spPr>
          <a:xfrm>
            <a:off x="152400" y="3426625"/>
            <a:ext cx="262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Implementación de la Autenticación por Reconocimiento Facial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0" name="Google Shape;270;g1f817e3fef4_1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100" y="2209800"/>
            <a:ext cx="1275000" cy="1253758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1f817e3fef4_1_108"/>
          <p:cNvSpPr txBox="1"/>
          <p:nvPr/>
        </p:nvSpPr>
        <p:spPr>
          <a:xfrm>
            <a:off x="2779200" y="3518975"/>
            <a:ext cx="26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Desarrollo de ABM de Entidades del Sistema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2" name="Google Shape;272;g1f817e3fef4_1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2975" y="2209800"/>
            <a:ext cx="1428750" cy="12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1f817e3fef4_1_108"/>
          <p:cNvSpPr txBox="1"/>
          <p:nvPr/>
        </p:nvSpPr>
        <p:spPr>
          <a:xfrm>
            <a:off x="5552975" y="3600375"/>
            <a:ext cx="26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Construcción de Interfaces Relevantes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4" name="Google Shape;274;g1f817e3fef4_1_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813" y="4497575"/>
            <a:ext cx="1539825" cy="97791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1f817e3fef4_1_108"/>
          <p:cNvSpPr txBox="1"/>
          <p:nvPr/>
        </p:nvSpPr>
        <p:spPr>
          <a:xfrm>
            <a:off x="0" y="5566850"/>
            <a:ext cx="26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Finalización de la Base de Datos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6" name="Google Shape;276;g1f817e3fef4_1_10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77400" y="4497575"/>
            <a:ext cx="1182700" cy="9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f817e3fef4_1_108"/>
          <p:cNvSpPr txBox="1"/>
          <p:nvPr/>
        </p:nvSpPr>
        <p:spPr>
          <a:xfrm>
            <a:off x="2644063" y="5505250"/>
            <a:ext cx="26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Plan de Pruebas y Documentación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8" name="Google Shape;278;g1f817e3fef4_1_10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56650" y="4383363"/>
            <a:ext cx="1182700" cy="120635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f817e3fef4_1_108"/>
          <p:cNvSpPr txBox="1"/>
          <p:nvPr/>
        </p:nvSpPr>
        <p:spPr>
          <a:xfrm>
            <a:off x="4736225" y="5566850"/>
            <a:ext cx="262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Refinamiento del Manejo del Proyecto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/>
          <p:nvPr>
            <p:ph type="title"/>
          </p:nvPr>
        </p:nvSpPr>
        <p:spPr>
          <a:xfrm>
            <a:off x="3032700" y="1274575"/>
            <a:ext cx="307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0" i="0" lang="es-AR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¿Preguntas?</a:t>
            </a:r>
            <a:endParaRPr/>
          </a:p>
        </p:txBody>
      </p:sp>
      <p:pic>
        <p:nvPicPr>
          <p:cNvPr descr="Resultado de imagen para acertijo" id="285" name="Google Shape;2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094" y="2341375"/>
            <a:ext cx="4122225" cy="308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0" i="0" lang="es-AR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- Equipo de Trabajo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457200" y="2105100"/>
            <a:ext cx="6293100" cy="439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/>
          </a:p>
          <a:p>
            <a:pPr indent="-4064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s-AR" sz="2400"/>
              <a:t>Lombardi Lautaro: master de proyecto</a:t>
            </a:r>
            <a:endParaRPr sz="2400"/>
          </a:p>
          <a:p>
            <a:pPr indent="-4064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s-AR" sz="2400"/>
              <a:t>Fallatti Franco: líder de desarrollo</a:t>
            </a:r>
            <a:endParaRPr sz="2400"/>
          </a:p>
          <a:p>
            <a:pPr indent="-4064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s-AR" sz="2400"/>
              <a:t>Castillo Patricio: desarrollador y administrador de base de datos</a:t>
            </a:r>
            <a:endParaRPr sz="2400"/>
          </a:p>
          <a:p>
            <a:pPr indent="-4064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s-AR" sz="2400"/>
              <a:t>Gross Pablo: </a:t>
            </a:r>
            <a:r>
              <a:rPr lang="es-AR" sz="2400"/>
              <a:t>Desarrollador full stack</a:t>
            </a:r>
            <a:endParaRPr sz="2400"/>
          </a:p>
          <a:p>
            <a:pPr indent="-4064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s-AR" sz="2400"/>
              <a:t>Cañete Ezequiel David: </a:t>
            </a:r>
            <a:r>
              <a:rPr lang="es-AR" sz="2400"/>
              <a:t>Desarrollador full stack</a:t>
            </a:r>
            <a:endParaRPr sz="2400"/>
          </a:p>
          <a:p>
            <a:pPr indent="-4064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s-AR" sz="2400"/>
              <a:t>Hernández Facundo: </a:t>
            </a:r>
            <a:r>
              <a:rPr lang="es-AR" sz="2400"/>
              <a:t>Tester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Char char="●"/>
            </a:pPr>
            <a:r>
              <a:rPr lang="es-AR" sz="2400"/>
              <a:t>Gonzalez Federico:Tester</a:t>
            </a:r>
            <a:endParaRPr sz="2400"/>
          </a:p>
          <a:p>
            <a:pPr indent="-8128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65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400"/>
              <a:buNone/>
            </a:pPr>
            <a:r>
              <a:t/>
            </a:r>
            <a:endParaRPr/>
          </a:p>
          <a:p>
            <a:pPr indent="-8128" lvl="0" marL="10972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8128" lvl="0" marL="10972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Group, Together, Teamwork, Icon"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0075" y="822300"/>
            <a:ext cx="1506724" cy="7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814d9a214_0_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s-AR"/>
              <a:t>Visión de negocio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f814d9a214_0_0"/>
          <p:cNvSpPr txBox="1"/>
          <p:nvPr>
            <p:ph idx="1" type="body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</a:pPr>
            <a:r>
              <a:rPr lang="es-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Nuestro objetivo es desarrollar un sistema de seguridad basado en reconocimiento facial que sea confiable, fácil de usar e intuitivo para los usuarios nuevos, además de garantizar una eficiente utilización de los recursos del dispositivo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1f814d9a21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845" y="3807700"/>
            <a:ext cx="3381275" cy="2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814d9a214_0_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Alcance</a:t>
            </a:r>
            <a:r>
              <a:rPr lang="es-AR"/>
              <a:t> de negocio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1" name="Google Shape;131;g1f814d9a21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905538"/>
            <a:ext cx="5210175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f814d9a214_0_5"/>
          <p:cNvSpPr txBox="1"/>
          <p:nvPr>
            <p:ph idx="1" type="body"/>
          </p:nvPr>
        </p:nvSpPr>
        <p:spPr>
          <a:xfrm>
            <a:off x="457200" y="2249424"/>
            <a:ext cx="73212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</a:pPr>
            <a:r>
              <a:rPr lang="es-A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definió un alcance claro y conciso para el proyecto.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g1f814d9a214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9000" y="880300"/>
            <a:ext cx="1583725" cy="1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483577" y="1182624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0" i="0" lang="es-AR" sz="4000" u="none" cap="none" strike="noStrike">
                <a:solidFill>
                  <a:schemeClr val="accent2"/>
                </a:solidFill>
              </a:rPr>
              <a:t>Metodología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398984" y="4437112"/>
            <a:ext cx="3380928" cy="175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975" y="2387625"/>
            <a:ext cx="5392824" cy="27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814d9a214_0_19"/>
          <p:cNvSpPr txBox="1"/>
          <p:nvPr>
            <p:ph type="title"/>
          </p:nvPr>
        </p:nvSpPr>
        <p:spPr>
          <a:xfrm>
            <a:off x="457200" y="1143000"/>
            <a:ext cx="8229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0" i="0" lang="es-AR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Planificación </a:t>
            </a:r>
            <a:endParaRPr/>
          </a:p>
        </p:txBody>
      </p:sp>
      <p:sp>
        <p:nvSpPr>
          <p:cNvPr id="146" name="Google Shape;146;g1f814d9a214_0_19"/>
          <p:cNvSpPr txBox="1"/>
          <p:nvPr>
            <p:ph idx="1" type="body"/>
          </p:nvPr>
        </p:nvSpPr>
        <p:spPr>
          <a:xfrm>
            <a:off x="386861" y="1846385"/>
            <a:ext cx="64830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400"/>
              <a:buNone/>
            </a:pPr>
            <a:r>
              <a:rPr lang="es-AR"/>
              <a:t>Diagrama WBS</a:t>
            </a:r>
            <a:endParaRPr/>
          </a:p>
        </p:txBody>
      </p:sp>
      <p:pic>
        <p:nvPicPr>
          <p:cNvPr descr="Resultado de imagen para planificacion de proyectos" id="147" name="Google Shape;147;g1f814d9a21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075" y="944537"/>
            <a:ext cx="1463725" cy="14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f814d9a214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7" y="2408247"/>
            <a:ext cx="5740750" cy="439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814d9a214_0_3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Diccionario </a:t>
            </a:r>
            <a:endParaRPr/>
          </a:p>
        </p:txBody>
      </p:sp>
      <p:pic>
        <p:nvPicPr>
          <p:cNvPr id="154" name="Google Shape;154;g1f814d9a214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590200"/>
            <a:ext cx="5229225" cy="41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f814d9a214_0_35"/>
          <p:cNvSpPr txBox="1"/>
          <p:nvPr/>
        </p:nvSpPr>
        <p:spPr>
          <a:xfrm>
            <a:off x="457200" y="2005200"/>
            <a:ext cx="4538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1" marL="533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Diccionario</a:t>
            </a:r>
            <a:r>
              <a:rPr lang="es-AR" sz="260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 WBS</a:t>
            </a:r>
            <a:endParaRPr sz="260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Resultado de imagen para planificacion de proyectos" id="156" name="Google Shape;156;g1f814d9a214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3075" y="944537"/>
            <a:ext cx="1463725" cy="14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814d9a214_0_49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Calendario </a:t>
            </a:r>
            <a:endParaRPr/>
          </a:p>
        </p:txBody>
      </p:sp>
      <p:pic>
        <p:nvPicPr>
          <p:cNvPr id="162" name="Google Shape;162;g1f814d9a214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267075"/>
            <a:ext cx="425767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f814d9a214_0_49"/>
          <p:cNvSpPr txBox="1"/>
          <p:nvPr>
            <p:ph idx="1" type="body"/>
          </p:nvPr>
        </p:nvSpPr>
        <p:spPr>
          <a:xfrm>
            <a:off x="457200" y="2331649"/>
            <a:ext cx="75768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73660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AR" sz="2400"/>
              <a:t>Planificación Precisa: Definimos el Calendario y Hitos de la Estructura de Desglose del Trabajo</a:t>
            </a:r>
            <a:endParaRPr/>
          </a:p>
        </p:txBody>
      </p:sp>
      <p:pic>
        <p:nvPicPr>
          <p:cNvPr descr="Resultado de imagen para planificacion de proyectos" id="164" name="Google Shape;164;g1f814d9a214_0_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3075" y="944537"/>
            <a:ext cx="1463725" cy="14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814d9a214_0_43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s-AR"/>
              <a:t>Indicadores </a:t>
            </a:r>
            <a:endParaRPr/>
          </a:p>
        </p:txBody>
      </p:sp>
      <p:sp>
        <p:nvSpPr>
          <p:cNvPr id="170" name="Google Shape;170;g1f814d9a214_0_43"/>
          <p:cNvSpPr txBox="1"/>
          <p:nvPr>
            <p:ph idx="1" type="body"/>
          </p:nvPr>
        </p:nvSpPr>
        <p:spPr>
          <a:xfrm>
            <a:off x="457200" y="2209800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Georgia"/>
              <a:buNone/>
            </a:pPr>
            <a:r>
              <a:rPr lang="es-AR" sz="2400"/>
              <a:t>Utilizaremos los siguiente indicadores en el proyecto </a:t>
            </a:r>
            <a:endParaRPr sz="2400"/>
          </a:p>
          <a:p>
            <a: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t/>
            </a:r>
            <a:endParaRPr sz="2400"/>
          </a:p>
          <a:p>
            <a: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</a:pPr>
            <a:r>
              <a:rPr lang="es-AR" sz="2400"/>
              <a:t>Funcionalidad completa + Nivel de calidad</a:t>
            </a:r>
            <a:endParaRPr/>
          </a:p>
          <a:p>
            <a:pPr indent="-4064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</a:pPr>
            <a:r>
              <a:rPr lang="es-AR" sz="2400"/>
              <a:t>Indicador de riesgo</a:t>
            </a:r>
            <a:endParaRPr/>
          </a:p>
          <a:p>
            <a:pPr indent="-406400" lvl="0" marL="457200" rtl="0" algn="l">
              <a:spcBef>
                <a:spcPts val="300"/>
              </a:spcBef>
              <a:spcAft>
                <a:spcPts val="0"/>
              </a:spcAft>
              <a:buSzPts val="2800"/>
              <a:buChar char="●"/>
            </a:pPr>
            <a:r>
              <a:rPr lang="es-AR" sz="2400"/>
              <a:t>Tiempo X Recurso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2800"/>
              <a:buFont typeface="Georgi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1" name="Google Shape;171;g1f814d9a214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rbano">
  <a:themeElements>
    <a:clrScheme name="Urban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Facu pc</dc:creator>
</cp:coreProperties>
</file>