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65" r:id="rId5"/>
    <p:sldId id="266" r:id="rId6"/>
    <p:sldId id="278" r:id="rId7"/>
    <p:sldId id="279" r:id="rId8"/>
    <p:sldId id="275" r:id="rId9"/>
    <p:sldId id="276" r:id="rId10"/>
    <p:sldId id="271" r:id="rId11"/>
    <p:sldId id="272" r:id="rId12"/>
    <p:sldId id="273" r:id="rId13"/>
    <p:sldId id="274" r:id="rId14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6CLBJlMGAIS/zHDASo/E+oEFX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817e3fef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817e3fef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817e3fef4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f817e3fef4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817e3fef4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f817e3fef4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814d9a21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814d9a21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54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814d9a21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814d9a21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29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814d9a21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814d9a21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21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814d9a21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814d9a21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68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817e3fef4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817e3fef4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817e3fef4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f817e3fef4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15"/>
          <p:cNvSpPr/>
          <p:nvPr/>
        </p:nvSpPr>
        <p:spPr>
          <a:xfrm rot="10800000" flipH="1">
            <a:off x="5410200" y="3897009"/>
            <a:ext cx="3733800" cy="192023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15"/>
          <p:cNvSpPr/>
          <p:nvPr/>
        </p:nvSpPr>
        <p:spPr>
          <a:xfrm rot="10800000" flipH="1">
            <a:off x="5410200" y="4115166"/>
            <a:ext cx="3733800" cy="9143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15"/>
          <p:cNvSpPr/>
          <p:nvPr/>
        </p:nvSpPr>
        <p:spPr>
          <a:xfrm rot="10800000" flipH="1">
            <a:off x="5410200" y="4164403"/>
            <a:ext cx="1965959" cy="18287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15"/>
          <p:cNvSpPr/>
          <p:nvPr/>
        </p:nvSpPr>
        <p:spPr>
          <a:xfrm rot="10800000" flipH="1">
            <a:off x="5410200" y="4199572"/>
            <a:ext cx="1965959" cy="9143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5410200" y="3962400"/>
            <a:ext cx="3063240" cy="27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7376507" y="4060982"/>
            <a:ext cx="1600199" cy="36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0" y="3649662"/>
            <a:ext cx="9144000" cy="244170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0" y="3675526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15"/>
          <p:cNvSpPr/>
          <p:nvPr/>
        </p:nvSpPr>
        <p:spPr>
          <a:xfrm rot="10800000" flipH="1">
            <a:off x="6414051" y="3643089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6705600" y="4206239"/>
            <a:ext cx="9601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8320088" y="1135"/>
            <a:ext cx="747711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 rot="5400000">
            <a:off x="2409443" y="297179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●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○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■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○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○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title"/>
          </p:nvPr>
        </p:nvSpPr>
        <p:spPr>
          <a:xfrm>
            <a:off x="722312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sz="4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1"/>
          </p:nvPr>
        </p:nvSpPr>
        <p:spPr>
          <a:xfrm>
            <a:off x="722312" y="3367087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1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1999" cy="106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1"/>
          </p:nvPr>
        </p:nvSpPr>
        <p:spPr>
          <a:xfrm>
            <a:off x="381000" y="2244969"/>
            <a:ext cx="4041648" cy="457200"/>
          </a:xfrm>
          <a:prstGeom prst="rect">
            <a:avLst/>
          </a:prstGeom>
          <a:solidFill>
            <a:srgbClr val="328D96">
              <a:alpha val="23921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2"/>
          </p:nvPr>
        </p:nvSpPr>
        <p:spPr>
          <a:xfrm>
            <a:off x="4721225" y="2244969"/>
            <a:ext cx="4041774" cy="457200"/>
          </a:xfrm>
          <a:prstGeom prst="rect">
            <a:avLst/>
          </a:prstGeom>
          <a:solidFill>
            <a:srgbClr val="328D96">
              <a:alpha val="23921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3"/>
          </p:nvPr>
        </p:nvSpPr>
        <p:spPr>
          <a:xfrm>
            <a:off x="381000" y="2708518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4"/>
          </p:nvPr>
        </p:nvSpPr>
        <p:spPr>
          <a:xfrm>
            <a:off x="4718303" y="2708518"/>
            <a:ext cx="4041774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6583679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5353496" y="2010726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1" cy="585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Char char="•"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Georgia"/>
              <a:buChar char="▫"/>
              <a:defRPr sz="2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 rot="-5400000">
            <a:off x="3393016" y="3156576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3"/>
          <p:cNvSpPr>
            <a:spLocks noGrp="1"/>
          </p:cNvSpPr>
          <p:nvPr>
            <p:ph type="pic" idx="2"/>
          </p:nvPr>
        </p:nvSpPr>
        <p:spPr>
          <a:xfrm>
            <a:off x="403670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31750" dir="4800000" algn="tl" rotWithShape="0">
              <a:srgbClr val="000000">
                <a:alpha val="23921"/>
              </a:srgbClr>
            </a:outerShdw>
          </a:effectLst>
        </p:spPr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6088442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366817"/>
            <a:ext cx="9144000" cy="84406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4"/>
          <p:cNvSpPr/>
          <p:nvPr/>
        </p:nvSpPr>
        <p:spPr>
          <a:xfrm>
            <a:off x="0" y="0"/>
            <a:ext cx="9144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4"/>
          <p:cNvSpPr/>
          <p:nvPr/>
        </p:nvSpPr>
        <p:spPr>
          <a:xfrm>
            <a:off x="0" y="308276"/>
            <a:ext cx="9144001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4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4"/>
          <p:cNvSpPr/>
          <p:nvPr/>
        </p:nvSpPr>
        <p:spPr>
          <a:xfrm rot="10800000" flipH="1">
            <a:off x="5410200" y="440112"/>
            <a:ext cx="3733800" cy="180034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5407339" y="497504"/>
            <a:ext cx="3063240" cy="27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7373646" y="588943"/>
            <a:ext cx="1600199" cy="36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9084965" y="-2001"/>
            <a:ext cx="57625" cy="621792"/>
          </a:xfrm>
          <a:prstGeom prst="rect">
            <a:avLst/>
          </a:prstGeom>
          <a:solidFill>
            <a:srgbClr val="FFFFFF">
              <a:alpha val="6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9044481" y="-2001"/>
            <a:ext cx="27431" cy="621792"/>
          </a:xfrm>
          <a:prstGeom prst="rect">
            <a:avLst/>
          </a:prstGeom>
          <a:solidFill>
            <a:srgbClr val="FFFFFF">
              <a:alpha val="6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9025428" y="-2001"/>
            <a:ext cx="9143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8975422" y="-2001"/>
            <a:ext cx="27431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8915677" y="379"/>
            <a:ext cx="54863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8873475" y="379"/>
            <a:ext cx="9143" cy="585215"/>
          </a:xfrm>
          <a:prstGeom prst="rect">
            <a:avLst/>
          </a:prstGeom>
          <a:solidFill>
            <a:srgbClr val="FFFFFF">
              <a:alpha val="2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24" name="Google Shape;24;p14" descr="Resultado de imagen para universidad nacional de general sarmient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69800" y="5620650"/>
            <a:ext cx="2074200" cy="9538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s-AR" dirty="0">
                <a:latin typeface="+mj-lt"/>
              </a:rPr>
              <a:t>Master Security </a:t>
            </a:r>
            <a:r>
              <a:rPr lang="es-AR" dirty="0" err="1">
                <a:latin typeface="+mj-lt"/>
              </a:rPr>
              <a:t>System</a:t>
            </a:r>
            <a:endParaRPr dirty="0">
              <a:latin typeface="+mj-lt"/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" marR="0" lvl="0" indent="-5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rPr lang="es-AR" sz="2400" b="0" i="0" u="none" strike="noStrike" cap="none" dirty="0">
                <a:solidFill>
                  <a:schemeClr val="dk2"/>
                </a:solidFill>
                <a:latin typeface="+mj-lt"/>
                <a:ea typeface="Georgia"/>
                <a:cs typeface="Georgia"/>
                <a:sym typeface="Georgia"/>
              </a:rPr>
              <a:t>Proyecto Profesional I</a:t>
            </a:r>
            <a:endParaRPr dirty="0">
              <a:latin typeface="+mj-lt"/>
            </a:endParaRPr>
          </a:p>
          <a:p>
            <a:pPr marL="64008" marR="0" lvl="0" indent="-5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rPr lang="es-AR" sz="2400" b="0" i="0" u="none" strike="noStrike" cap="none" dirty="0">
                <a:solidFill>
                  <a:schemeClr val="dk2"/>
                </a:solidFill>
                <a:latin typeface="+mj-lt"/>
                <a:ea typeface="Georgia"/>
                <a:cs typeface="Georgia"/>
                <a:sym typeface="Georgia"/>
              </a:rPr>
              <a:t>1er Cuatrimestre 2024</a:t>
            </a:r>
            <a:endParaRPr dirty="0">
              <a:latin typeface="+mj-lt"/>
            </a:endParaRPr>
          </a:p>
          <a:p>
            <a:pPr marL="64008" marR="0" lvl="0" indent="-50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endParaRPr sz="2400" b="0" i="0" u="none" strike="noStrike" cap="none" dirty="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1" name="Google Shape;111;p1" descr="Resultado de imagen para universidad nacional de general sarmien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4872" y="5043055"/>
            <a:ext cx="3639127" cy="1690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817e3fef4_1_6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>
                <a:latin typeface="+mj-lt"/>
              </a:rPr>
              <a:t>Actividades Realizadas</a:t>
            </a:r>
            <a:endParaRPr dirty="0">
              <a:latin typeface="+mj-lt"/>
            </a:endParaRPr>
          </a:p>
        </p:txBody>
      </p:sp>
      <p:pic>
        <p:nvPicPr>
          <p:cNvPr id="250" name="Google Shape;250;g1f817e3fef4_1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09800"/>
            <a:ext cx="1426712" cy="13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f817e3fef4_1_68"/>
          <p:cNvSpPr txBox="1"/>
          <p:nvPr/>
        </p:nvSpPr>
        <p:spPr>
          <a:xfrm>
            <a:off x="248666" y="3568925"/>
            <a:ext cx="2793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Desarrollo de la Base de Datos</a:t>
            </a:r>
            <a:endParaRPr sz="160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5BEF9A-D542-4414-8F96-028CE6385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882" y="2209798"/>
            <a:ext cx="1426712" cy="1359125"/>
          </a:xfrm>
          <a:prstGeom prst="rect">
            <a:avLst/>
          </a:prstGeom>
        </p:spPr>
      </p:pic>
      <p:sp>
        <p:nvSpPr>
          <p:cNvPr id="15" name="Google Shape;251;g1f817e3fef4_1_68">
            <a:extLst>
              <a:ext uri="{FF2B5EF4-FFF2-40B4-BE49-F238E27FC236}">
                <a16:creationId xmlns:a16="http://schemas.microsoft.com/office/drawing/2014/main" id="{A5D1F9CA-DE88-41C0-8223-4A161EA8F7F6}"/>
              </a:ext>
            </a:extLst>
          </p:cNvPr>
          <p:cNvSpPr txBox="1"/>
          <p:nvPr/>
        </p:nvSpPr>
        <p:spPr>
          <a:xfrm>
            <a:off x="7659045" y="3520964"/>
            <a:ext cx="279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Desarrollo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 Interfaces</a:t>
            </a:r>
            <a:endParaRPr sz="160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91685E-6E22-4CAA-8291-932D0A286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417" y="2209797"/>
            <a:ext cx="1426712" cy="1359125"/>
          </a:xfrm>
          <a:prstGeom prst="rect">
            <a:avLst/>
          </a:prstGeom>
        </p:spPr>
      </p:pic>
      <p:sp>
        <p:nvSpPr>
          <p:cNvPr id="18" name="Google Shape;251;g1f817e3fef4_1_68">
            <a:extLst>
              <a:ext uri="{FF2B5EF4-FFF2-40B4-BE49-F238E27FC236}">
                <a16:creationId xmlns:a16="http://schemas.microsoft.com/office/drawing/2014/main" id="{CF430CEA-1921-4397-8707-7CDBA09AAF5C}"/>
              </a:ext>
            </a:extLst>
          </p:cNvPr>
          <p:cNvSpPr txBox="1"/>
          <p:nvPr/>
        </p:nvSpPr>
        <p:spPr>
          <a:xfrm>
            <a:off x="2877196" y="3568924"/>
            <a:ext cx="2793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Desarrollo De ABM’S</a:t>
            </a:r>
            <a:endParaRPr sz="160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571AA7-C191-44D5-8E0B-EA9EDED9E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423048"/>
            <a:ext cx="1426712" cy="1356416"/>
          </a:xfrm>
          <a:prstGeom prst="rect">
            <a:avLst/>
          </a:prstGeom>
        </p:spPr>
      </p:pic>
      <p:sp>
        <p:nvSpPr>
          <p:cNvPr id="11" name="Google Shape;251;g1f817e3fef4_1_68">
            <a:extLst>
              <a:ext uri="{FF2B5EF4-FFF2-40B4-BE49-F238E27FC236}">
                <a16:creationId xmlns:a16="http://schemas.microsoft.com/office/drawing/2014/main" id="{E6A8BF43-4FB1-40E4-B2EB-5F535EFF9EAD}"/>
              </a:ext>
            </a:extLst>
          </p:cNvPr>
          <p:cNvSpPr txBox="1"/>
          <p:nvPr/>
        </p:nvSpPr>
        <p:spPr>
          <a:xfrm>
            <a:off x="248666" y="5956487"/>
            <a:ext cx="279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Creación de Matriz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 de Roles Y Comunicación</a:t>
            </a:r>
            <a:endParaRPr sz="160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DC2CA2-2142-424E-A5AC-7E0D05C28C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434" y="4421694"/>
            <a:ext cx="1426712" cy="1359124"/>
          </a:xfrm>
          <a:prstGeom prst="rect">
            <a:avLst/>
          </a:prstGeom>
        </p:spPr>
      </p:pic>
      <p:sp>
        <p:nvSpPr>
          <p:cNvPr id="14" name="Google Shape;251;g1f817e3fef4_1_68">
            <a:extLst>
              <a:ext uri="{FF2B5EF4-FFF2-40B4-BE49-F238E27FC236}">
                <a16:creationId xmlns:a16="http://schemas.microsoft.com/office/drawing/2014/main" id="{BCE00AF7-965E-4994-B1F2-82D5CA8C6230}"/>
              </a:ext>
            </a:extLst>
          </p:cNvPr>
          <p:cNvSpPr txBox="1"/>
          <p:nvPr/>
        </p:nvSpPr>
        <p:spPr>
          <a:xfrm>
            <a:off x="2711826" y="5956487"/>
            <a:ext cx="279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Seguimiento 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 Indicadores</a:t>
            </a:r>
            <a:endParaRPr sz="160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1D158F2-7D5E-4954-89C4-E917B86011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7740" y="4421694"/>
            <a:ext cx="1426712" cy="1357770"/>
          </a:xfrm>
          <a:prstGeom prst="rect">
            <a:avLst/>
          </a:prstGeom>
        </p:spPr>
      </p:pic>
      <p:sp>
        <p:nvSpPr>
          <p:cNvPr id="17" name="Google Shape;251;g1f817e3fef4_1_68">
            <a:extLst>
              <a:ext uri="{FF2B5EF4-FFF2-40B4-BE49-F238E27FC236}">
                <a16:creationId xmlns:a16="http://schemas.microsoft.com/office/drawing/2014/main" id="{145BC16E-3C45-4A1C-9EDA-6F395F23BDAA}"/>
              </a:ext>
            </a:extLst>
          </p:cNvPr>
          <p:cNvSpPr txBox="1"/>
          <p:nvPr/>
        </p:nvSpPr>
        <p:spPr>
          <a:xfrm>
            <a:off x="4699482" y="5862838"/>
            <a:ext cx="279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Testeo 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 Funcionalidades</a:t>
            </a:r>
            <a:endParaRPr sz="160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pic>
        <p:nvPicPr>
          <p:cNvPr id="16" name="Google Shape;268;g1f817e3fef4_1_108">
            <a:extLst>
              <a:ext uri="{FF2B5EF4-FFF2-40B4-BE49-F238E27FC236}">
                <a16:creationId xmlns:a16="http://schemas.microsoft.com/office/drawing/2014/main" id="{972A86D2-5A9E-4A42-BB7E-37304E6E1FA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27441" y="2209797"/>
            <a:ext cx="1426712" cy="13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69;g1f817e3fef4_1_108">
            <a:extLst>
              <a:ext uri="{FF2B5EF4-FFF2-40B4-BE49-F238E27FC236}">
                <a16:creationId xmlns:a16="http://schemas.microsoft.com/office/drawing/2014/main" id="{8C376806-9983-4E76-B876-F47B9E39B875}"/>
              </a:ext>
            </a:extLst>
          </p:cNvPr>
          <p:cNvSpPr txBox="1"/>
          <p:nvPr/>
        </p:nvSpPr>
        <p:spPr>
          <a:xfrm>
            <a:off x="5047112" y="3520964"/>
            <a:ext cx="2626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Desarrolló de Autenticación Visitantes</a:t>
            </a:r>
            <a:endParaRPr sz="160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817e3fef4_1_8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dirty="0">
                <a:latin typeface="+mj-lt"/>
              </a:rPr>
              <a:t>Desafíos Identificados y Estrategias de Mejora</a:t>
            </a:r>
            <a:endParaRPr sz="3000" dirty="0">
              <a:latin typeface="+mj-lt"/>
            </a:endParaRPr>
          </a:p>
        </p:txBody>
      </p:sp>
      <p:sp>
        <p:nvSpPr>
          <p:cNvPr id="258" name="Google Shape;258;g1f817e3fef4_1_85"/>
          <p:cNvSpPr txBox="1"/>
          <p:nvPr/>
        </p:nvSpPr>
        <p:spPr>
          <a:xfrm>
            <a:off x="89103" y="3090460"/>
            <a:ext cx="2626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Errores de Modelado de BD</a:t>
            </a:r>
          </a:p>
        </p:txBody>
      </p:sp>
      <p:sp>
        <p:nvSpPr>
          <p:cNvPr id="260" name="Google Shape;260;g1f817e3fef4_1_85"/>
          <p:cNvSpPr txBox="1"/>
          <p:nvPr/>
        </p:nvSpPr>
        <p:spPr>
          <a:xfrm>
            <a:off x="3350694" y="3082956"/>
            <a:ext cx="262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Demoras en Testeo</a:t>
            </a:r>
            <a:endParaRPr sz="160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260;g1f817e3fef4_1_85">
            <a:extLst>
              <a:ext uri="{FF2B5EF4-FFF2-40B4-BE49-F238E27FC236}">
                <a16:creationId xmlns:a16="http://schemas.microsoft.com/office/drawing/2014/main" id="{8B1787F1-503C-43A0-8FA7-1989B5A6C2AC}"/>
              </a:ext>
            </a:extLst>
          </p:cNvPr>
          <p:cNvSpPr txBox="1"/>
          <p:nvPr/>
        </p:nvSpPr>
        <p:spPr>
          <a:xfrm>
            <a:off x="5965140" y="3090460"/>
            <a:ext cx="26268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Actualización inesperada en EXPO </a:t>
            </a:r>
            <a:endParaRPr sz="160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260;g1f817e3fef4_1_85">
            <a:extLst>
              <a:ext uri="{FF2B5EF4-FFF2-40B4-BE49-F238E27FC236}">
                <a16:creationId xmlns:a16="http://schemas.microsoft.com/office/drawing/2014/main" id="{4CBC46D2-0287-46D8-8B62-85DB0B60A408}"/>
              </a:ext>
            </a:extLst>
          </p:cNvPr>
          <p:cNvSpPr txBox="1"/>
          <p:nvPr/>
        </p:nvSpPr>
        <p:spPr>
          <a:xfrm>
            <a:off x="631799" y="5345903"/>
            <a:ext cx="26268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P</a:t>
            </a:r>
            <a:r>
              <a:rPr lang="es-AR" sz="1600" dirty="0" err="1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roblemas</a:t>
            </a: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 de comunicación entre los miembros</a:t>
            </a:r>
            <a:endParaRPr sz="160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98C96A-6D62-4C05-B90C-6D2B45A7C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0" y="2001980"/>
            <a:ext cx="1185279" cy="108107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F7BE04-D6F7-4500-9558-009A33E38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231" y="2001980"/>
            <a:ext cx="1185279" cy="10810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EE4801-D3DD-4239-A96F-E75B6BC3B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765" y="2001877"/>
            <a:ext cx="1185279" cy="108107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D5654E6-E9B1-4499-8140-5CFB4FD0D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99" y="4012429"/>
            <a:ext cx="1185279" cy="10885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f817e3fef4_1_10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+mj-lt"/>
              </a:rPr>
              <a:t>Propuesta próximo ciclo </a:t>
            </a:r>
            <a:endParaRPr dirty="0">
              <a:latin typeface="+mj-lt"/>
            </a:endParaRPr>
          </a:p>
        </p:txBody>
      </p:sp>
      <p:sp>
        <p:nvSpPr>
          <p:cNvPr id="12" name="Google Shape;251;g1f817e3fef4_1_68">
            <a:extLst>
              <a:ext uri="{FF2B5EF4-FFF2-40B4-BE49-F238E27FC236}">
                <a16:creationId xmlns:a16="http://schemas.microsoft.com/office/drawing/2014/main" id="{9A9FC703-6E1A-47DD-9E71-C386E1E57B03}"/>
              </a:ext>
            </a:extLst>
          </p:cNvPr>
          <p:cNvSpPr txBox="1"/>
          <p:nvPr/>
        </p:nvSpPr>
        <p:spPr>
          <a:xfrm>
            <a:off x="318220" y="5909927"/>
            <a:ext cx="279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Implementación de Apertura y Cierre del Dia</a:t>
            </a:r>
            <a:endParaRPr sz="160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251;g1f817e3fef4_1_68">
            <a:extLst>
              <a:ext uri="{FF2B5EF4-FFF2-40B4-BE49-F238E27FC236}">
                <a16:creationId xmlns:a16="http://schemas.microsoft.com/office/drawing/2014/main" id="{354C42FB-5B96-4DEC-8263-7CF9262B7113}"/>
              </a:ext>
            </a:extLst>
          </p:cNvPr>
          <p:cNvSpPr txBox="1"/>
          <p:nvPr/>
        </p:nvSpPr>
        <p:spPr>
          <a:xfrm>
            <a:off x="2977021" y="3721325"/>
            <a:ext cx="279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Logueo de Usuarios Y Visitantes Offline</a:t>
            </a:r>
            <a:endParaRPr sz="160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pic>
        <p:nvPicPr>
          <p:cNvPr id="14" name="Google Shape;272;g1f817e3fef4_1_108">
            <a:extLst>
              <a:ext uri="{FF2B5EF4-FFF2-40B4-BE49-F238E27FC236}">
                <a16:creationId xmlns:a16="http://schemas.microsoft.com/office/drawing/2014/main" id="{264BB14C-5FCD-4DB5-9F76-09DE0AD664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470" y="2209800"/>
            <a:ext cx="1428750" cy="135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73;g1f817e3fef4_1_108">
            <a:extLst>
              <a:ext uri="{FF2B5EF4-FFF2-40B4-BE49-F238E27FC236}">
                <a16:creationId xmlns:a16="http://schemas.microsoft.com/office/drawing/2014/main" id="{B9EF9E27-CE2F-44D7-ACD7-A55EA802E53D}"/>
              </a:ext>
            </a:extLst>
          </p:cNvPr>
          <p:cNvSpPr txBox="1"/>
          <p:nvPr/>
        </p:nvSpPr>
        <p:spPr>
          <a:xfrm>
            <a:off x="5552975" y="3721325"/>
            <a:ext cx="262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Desarrollo de Interfaces</a:t>
            </a:r>
            <a:endParaRPr sz="160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251;g1f817e3fef4_1_68">
            <a:extLst>
              <a:ext uri="{FF2B5EF4-FFF2-40B4-BE49-F238E27FC236}">
                <a16:creationId xmlns:a16="http://schemas.microsoft.com/office/drawing/2014/main" id="{E63B7D7C-0A0A-48FA-9E4E-8A8D1DE56B5C}"/>
              </a:ext>
            </a:extLst>
          </p:cNvPr>
          <p:cNvSpPr txBox="1"/>
          <p:nvPr/>
        </p:nvSpPr>
        <p:spPr>
          <a:xfrm>
            <a:off x="401066" y="3721325"/>
            <a:ext cx="279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+mj-lt"/>
                <a:ea typeface="Georgia"/>
                <a:cs typeface="Georgia"/>
                <a:sym typeface="Georgia"/>
              </a:rPr>
              <a:t>Creación de Logs  y Excepciones</a:t>
            </a:r>
            <a:endParaRPr sz="1600" dirty="0">
              <a:solidFill>
                <a:schemeClr val="dk1"/>
              </a:solidFill>
              <a:latin typeface="+mj-lt"/>
              <a:ea typeface="Georgia"/>
              <a:cs typeface="Georgia"/>
              <a:sym typeface="Georgia"/>
            </a:endParaRPr>
          </a:p>
        </p:txBody>
      </p:sp>
      <p:pic>
        <p:nvPicPr>
          <p:cNvPr id="17" name="Google Shape;268;g1f817e3fef4_1_108">
            <a:extLst>
              <a:ext uri="{FF2B5EF4-FFF2-40B4-BE49-F238E27FC236}">
                <a16:creationId xmlns:a16="http://schemas.microsoft.com/office/drawing/2014/main" id="{D9B4E877-3CD0-4FE4-ACAB-9A10A8075B8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9354" y="2209800"/>
            <a:ext cx="1426712" cy="13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744AC5-27DA-4FBF-92E9-CD45B2B22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62" y="2209800"/>
            <a:ext cx="1426712" cy="13590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64E33A-0885-4A57-8006-78EA5037C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67" y="4550903"/>
            <a:ext cx="1432607" cy="13590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 txBox="1">
            <a:spLocks noGrp="1"/>
          </p:cNvSpPr>
          <p:nvPr>
            <p:ph type="title"/>
          </p:nvPr>
        </p:nvSpPr>
        <p:spPr>
          <a:xfrm>
            <a:off x="3032700" y="1274575"/>
            <a:ext cx="307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s-AR" sz="4000" b="0" i="0" u="none" strike="noStrike" cap="none" dirty="0">
                <a:solidFill>
                  <a:schemeClr val="dk2"/>
                </a:solidFill>
                <a:latin typeface="+mj-lt"/>
                <a:ea typeface="Trebuchet MS"/>
                <a:cs typeface="Trebuchet MS"/>
                <a:sym typeface="Trebuchet MS"/>
              </a:rPr>
              <a:t>¿Preguntas?</a:t>
            </a:r>
            <a:endParaRPr dirty="0">
              <a:latin typeface="+mj-lt"/>
            </a:endParaRPr>
          </a:p>
        </p:txBody>
      </p:sp>
      <p:pic>
        <p:nvPicPr>
          <p:cNvPr id="285" name="Google Shape;285;p13" descr="Resultado de imagen para acertij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2094" y="2341375"/>
            <a:ext cx="4122225" cy="308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817e3fef4_1_5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+mj-lt"/>
              </a:rPr>
              <a:t>Avances</a:t>
            </a:r>
            <a:endParaRPr dirty="0">
              <a:latin typeface="+mj-lt"/>
            </a:endParaRPr>
          </a:p>
        </p:txBody>
      </p:sp>
      <p:pic>
        <p:nvPicPr>
          <p:cNvPr id="227" name="Google Shape;227;g1f817e3fef4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775" y="2078225"/>
            <a:ext cx="4907076" cy="36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817e3fef4_1_57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>
                <a:latin typeface="+mj-lt"/>
              </a:rPr>
              <a:t>Avances</a:t>
            </a:r>
            <a:endParaRPr dirty="0">
              <a:latin typeface="+mj-lt"/>
            </a:endParaRPr>
          </a:p>
        </p:txBody>
      </p:sp>
      <p:pic>
        <p:nvPicPr>
          <p:cNvPr id="235" name="Google Shape;235;g1f817e3fef4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500" y="789222"/>
            <a:ext cx="1817550" cy="13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f817e3fef4_1_57"/>
          <p:cNvSpPr txBox="1"/>
          <p:nvPr/>
        </p:nvSpPr>
        <p:spPr>
          <a:xfrm>
            <a:off x="287300" y="2420900"/>
            <a:ext cx="4304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 dirty="0"/>
              <a:t>Porcentaje de avance: 56,06%</a:t>
            </a:r>
            <a:endParaRPr sz="19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BFC165-400E-4D08-94B7-4223A9DFB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00" y="2753438"/>
            <a:ext cx="3973050" cy="36094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0E90A2-D444-4DD7-84A3-AA800D1F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652" y="2897900"/>
            <a:ext cx="3973050" cy="26782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814d9a214_0_6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>
                <a:latin typeface="+mj-lt"/>
              </a:rPr>
              <a:t>Indicadores </a:t>
            </a:r>
            <a:endParaRPr dirty="0">
              <a:latin typeface="+mj-lt"/>
            </a:endParaRPr>
          </a:p>
        </p:txBody>
      </p:sp>
      <p:sp>
        <p:nvSpPr>
          <p:cNvPr id="177" name="Google Shape;177;g1f814d9a214_0_6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AR" dirty="0">
                <a:latin typeface="+mj-lt"/>
              </a:rPr>
              <a:t>Funcionalidad completa + Nivel de calidad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8" name="Google Shape;178;g1f814d9a214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23" y="804525"/>
            <a:ext cx="2360525" cy="1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223C97B-4B13-44D3-A5D8-0A5C65C33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89" y="2760974"/>
            <a:ext cx="5620534" cy="3715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F4892-2FE0-960C-2AE1-243FBC2832A6}"/>
              </a:ext>
            </a:extLst>
          </p:cNvPr>
          <p:cNvSpPr txBox="1"/>
          <p:nvPr/>
        </p:nvSpPr>
        <p:spPr>
          <a:xfrm>
            <a:off x="6637589" y="3059668"/>
            <a:ext cx="1903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Se paso de 115 tareas a 131</a:t>
            </a:r>
            <a:endParaRPr lang="es-AR" b="1" dirty="0">
              <a:latin typeface="+mj-lt"/>
            </a:endParaRPr>
          </a:p>
          <a:p>
            <a:endParaRPr lang="es-A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23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814d9a214_0_6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>
                <a:latin typeface="+mj-lt"/>
              </a:rPr>
              <a:t>Indicadores</a:t>
            </a:r>
            <a:r>
              <a:rPr lang="es-AR" dirty="0"/>
              <a:t> </a:t>
            </a:r>
            <a:endParaRPr dirty="0"/>
          </a:p>
        </p:txBody>
      </p:sp>
      <p:sp>
        <p:nvSpPr>
          <p:cNvPr id="185" name="Google Shape;185;g1f814d9a214_0_69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AR" dirty="0">
                <a:latin typeface="+mj-lt"/>
              </a:rPr>
              <a:t>Indicador de riesgo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6" name="Google Shape;186;g1f814d9a214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23" y="804525"/>
            <a:ext cx="2360525" cy="1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11AB3AF-C5AF-4C5D-B2A2-A174CFC0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3453"/>
            <a:ext cx="6458446" cy="292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663C3-8917-EF88-B12C-70E6EA2BF82A}"/>
              </a:ext>
            </a:extLst>
          </p:cNvPr>
          <p:cNvSpPr txBox="1"/>
          <p:nvPr/>
        </p:nvSpPr>
        <p:spPr>
          <a:xfrm>
            <a:off x="7081194" y="3003453"/>
            <a:ext cx="1771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Impacto potencial del top 10 paso de 65 a 20</a:t>
            </a:r>
            <a:endParaRPr lang="es-AR" b="1" dirty="0">
              <a:latin typeface="+mj-lt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8560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814d9a214_0_6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>
                <a:latin typeface="+mj-lt"/>
              </a:rPr>
              <a:t>Indicadores</a:t>
            </a:r>
            <a:r>
              <a:rPr lang="es-AR" dirty="0"/>
              <a:t> </a:t>
            </a:r>
            <a:endParaRPr dirty="0"/>
          </a:p>
        </p:txBody>
      </p:sp>
      <p:sp>
        <p:nvSpPr>
          <p:cNvPr id="185" name="Google Shape;185;g1f814d9a214_0_69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AR" dirty="0">
                <a:latin typeface="+mj-lt"/>
              </a:rPr>
              <a:t>Indicador de </a:t>
            </a:r>
            <a:r>
              <a:rPr lang="es-MX" dirty="0">
                <a:latin typeface="+mj-lt"/>
              </a:rPr>
              <a:t>Velocidad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6" name="Google Shape;186;g1f814d9a214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23" y="804525"/>
            <a:ext cx="2360525" cy="1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A13C933-BAA8-4313-8744-B81F01A73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067984"/>
            <a:ext cx="5401429" cy="3172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7839E-5852-9144-DAA3-87D1EAA30139}"/>
              </a:ext>
            </a:extLst>
          </p:cNvPr>
          <p:cNvSpPr txBox="1"/>
          <p:nvPr/>
        </p:nvSpPr>
        <p:spPr>
          <a:xfrm>
            <a:off x="6046237" y="3067984"/>
            <a:ext cx="2248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Velocidad al Segundo sprint es 79,5</a:t>
            </a:r>
            <a:endParaRPr lang="es-AR" b="1" dirty="0">
              <a:latin typeface="+mj-lt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888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814d9a214_0_6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>
                <a:latin typeface="+mj-lt"/>
              </a:rPr>
              <a:t>Indicadores </a:t>
            </a:r>
            <a:endParaRPr dirty="0">
              <a:latin typeface="+mj-lt"/>
            </a:endParaRPr>
          </a:p>
        </p:txBody>
      </p:sp>
      <p:sp>
        <p:nvSpPr>
          <p:cNvPr id="185" name="Google Shape;185;g1f814d9a214_0_69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AR" dirty="0">
                <a:latin typeface="+mj-lt"/>
              </a:rPr>
              <a:t>Indicador de </a:t>
            </a:r>
            <a:r>
              <a:rPr lang="es-MX" dirty="0">
                <a:latin typeface="+mj-lt"/>
              </a:rPr>
              <a:t>Tiempo X Recurso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6" name="Google Shape;186;g1f814d9a214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23" y="804525"/>
            <a:ext cx="2360525" cy="1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0D3FEE7-FE4C-46BD-A44E-F868E2ADC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02274"/>
            <a:ext cx="5135732" cy="326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D8E038-CEF1-213F-8B48-B18EA66EC583}"/>
              </a:ext>
            </a:extLst>
          </p:cNvPr>
          <p:cNvSpPr txBox="1"/>
          <p:nvPr/>
        </p:nvSpPr>
        <p:spPr>
          <a:xfrm>
            <a:off x="5831633" y="3097763"/>
            <a:ext cx="2687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Horas totals pasaron de 1160 a 1244</a:t>
            </a:r>
            <a:endParaRPr lang="es-AR" b="1" dirty="0">
              <a:latin typeface="+mj-lt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389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D228E-0934-428D-AC50-FE44BD5A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+mj-lt"/>
              </a:rPr>
              <a:t>MATRIZ DE ROLES</a:t>
            </a:r>
            <a:r>
              <a:rPr lang="es-MX" dirty="0"/>
              <a:t>	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3112B26-8481-4BB2-B787-F6AECA68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66469"/>
            <a:ext cx="6134956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37FB9-3628-4621-9821-FA2ABDF4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+mj-lt"/>
              </a:rPr>
              <a:t>MATRIZ DE COMUNICACION</a:t>
            </a:r>
            <a:endParaRPr lang="es-AR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7DD7D9-E8DB-4698-8B91-4E56012B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37507"/>
            <a:ext cx="5382376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54853"/>
      </p:ext>
    </p:extLst>
  </p:cSld>
  <p:clrMapOvr>
    <a:masterClrMapping/>
  </p:clrMapOvr>
</p:sld>
</file>

<file path=ppt/theme/theme1.xml><?xml version="1.0" encoding="utf-8"?>
<a:theme xmlns:a="http://schemas.openxmlformats.org/drawingml/2006/main" name="Urbano">
  <a:themeElements>
    <a:clrScheme name="Urbano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161</Words>
  <Application>Microsoft Office PowerPoint</Application>
  <PresentationFormat>On-screen Show (4:3)</PresentationFormat>
  <Paragraphs>47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Georgia</vt:lpstr>
      <vt:lpstr>Noto Sans Symbols</vt:lpstr>
      <vt:lpstr>Urbano</vt:lpstr>
      <vt:lpstr>Master Security System</vt:lpstr>
      <vt:lpstr>Avances</vt:lpstr>
      <vt:lpstr>Avances</vt:lpstr>
      <vt:lpstr>Indicadores </vt:lpstr>
      <vt:lpstr>Indicadores </vt:lpstr>
      <vt:lpstr>Indicadores </vt:lpstr>
      <vt:lpstr>Indicadores </vt:lpstr>
      <vt:lpstr>MATRIZ DE ROLES </vt:lpstr>
      <vt:lpstr>MATRIZ DE COMUNICACION</vt:lpstr>
      <vt:lpstr>Actividades Realizadas</vt:lpstr>
      <vt:lpstr>Desafíos Identificados y Estrategias de Mejora</vt:lpstr>
      <vt:lpstr>Propuesta próximo ciclo 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Security System</dc:title>
  <dc:creator>Facu pc</dc:creator>
  <cp:lastModifiedBy>Lautaro Lombardi</cp:lastModifiedBy>
  <cp:revision>20</cp:revision>
  <dcterms:modified xsi:type="dcterms:W3CDTF">2024-05-13T12:11:39Z</dcterms:modified>
</cp:coreProperties>
</file>