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70" r:id="rId4"/>
    <p:sldId id="265" r:id="rId5"/>
    <p:sldId id="266" r:id="rId6"/>
    <p:sldId id="278" r:id="rId7"/>
    <p:sldId id="279" r:id="rId8"/>
    <p:sldId id="280" r:id="rId9"/>
    <p:sldId id="272" r:id="rId10"/>
    <p:sldId id="273" r:id="rId11"/>
    <p:sldId id="274" r:id="rId12"/>
  </p:sldIdLst>
  <p:sldSz cx="9144000" cy="6858000" type="screen4x3"/>
  <p:notesSz cx="6858000" cy="9144000"/>
  <p:embeddedFontLst>
    <p:embeddedFont>
      <p:font typeface="Georgia" panose="02040502050405020303" pitchFamily="18" charset="0"/>
      <p:regular r:id="rId14"/>
      <p:bold r:id="rId15"/>
      <p:italic r:id="rId16"/>
      <p:boldItalic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6CLBJlMGAIS/zHDASo/E+oEFX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f817e3fef4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f817e3fef4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f817e3fef4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f817e3fef4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f817e3fef4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f817e3fef4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814d9a21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814d9a21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543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814d9a21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814d9a21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297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814d9a21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814d9a21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217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814d9a21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814d9a21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689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f817e3fef4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f817e3fef4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674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f817e3fef4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f817e3fef4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/>
          <p:nvPr/>
        </p:nvSpPr>
        <p:spPr>
          <a:xfrm rot="10800000" flipH="1">
            <a:off x="5410182" y="3810000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Google Shape;27;p15"/>
          <p:cNvSpPr/>
          <p:nvPr/>
        </p:nvSpPr>
        <p:spPr>
          <a:xfrm rot="10800000" flipH="1">
            <a:off x="5410200" y="3897009"/>
            <a:ext cx="3733800" cy="192023"/>
          </a:xfrm>
          <a:prstGeom prst="rect">
            <a:avLst/>
          </a:prstGeom>
          <a:solidFill>
            <a:schemeClr val="accent2">
              <a:alpha val="4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Google Shape;28;p15"/>
          <p:cNvSpPr/>
          <p:nvPr/>
        </p:nvSpPr>
        <p:spPr>
          <a:xfrm rot="10800000" flipH="1">
            <a:off x="5410200" y="4115166"/>
            <a:ext cx="3733800" cy="9143"/>
          </a:xfrm>
          <a:prstGeom prst="rect">
            <a:avLst/>
          </a:prstGeom>
          <a:solidFill>
            <a:schemeClr val="accent2">
              <a:alpha val="6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Google Shape;29;p15"/>
          <p:cNvSpPr/>
          <p:nvPr/>
        </p:nvSpPr>
        <p:spPr>
          <a:xfrm rot="10800000" flipH="1">
            <a:off x="5410200" y="4164403"/>
            <a:ext cx="1965959" cy="18287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15"/>
          <p:cNvSpPr/>
          <p:nvPr/>
        </p:nvSpPr>
        <p:spPr>
          <a:xfrm rot="10800000" flipH="1">
            <a:off x="5410200" y="4199572"/>
            <a:ext cx="1965959" cy="9143"/>
          </a:xfrm>
          <a:prstGeom prst="rect">
            <a:avLst/>
          </a:prstGeom>
          <a:solidFill>
            <a:schemeClr val="accent2">
              <a:alpha val="6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Google Shape;31;p15"/>
          <p:cNvSpPr/>
          <p:nvPr/>
        </p:nvSpPr>
        <p:spPr>
          <a:xfrm>
            <a:off x="5410200" y="3962400"/>
            <a:ext cx="3063240" cy="274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15"/>
          <p:cNvSpPr/>
          <p:nvPr/>
        </p:nvSpPr>
        <p:spPr>
          <a:xfrm>
            <a:off x="7376507" y="4060982"/>
            <a:ext cx="1600199" cy="365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15"/>
          <p:cNvSpPr/>
          <p:nvPr/>
        </p:nvSpPr>
        <p:spPr>
          <a:xfrm>
            <a:off x="0" y="3649662"/>
            <a:ext cx="9144000" cy="244170"/>
          </a:xfrm>
          <a:prstGeom prst="rect">
            <a:avLst/>
          </a:prstGeom>
          <a:solidFill>
            <a:schemeClr val="accent2">
              <a:alpha val="4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Google Shape;34;p15"/>
          <p:cNvSpPr/>
          <p:nvPr/>
        </p:nvSpPr>
        <p:spPr>
          <a:xfrm>
            <a:off x="0" y="3675526"/>
            <a:ext cx="9144001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15"/>
          <p:cNvSpPr/>
          <p:nvPr/>
        </p:nvSpPr>
        <p:spPr>
          <a:xfrm rot="10800000" flipH="1">
            <a:off x="6414051" y="3643089"/>
            <a:ext cx="2729950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15"/>
          <p:cNvSpPr/>
          <p:nvPr/>
        </p:nvSpPr>
        <p:spPr>
          <a:xfrm>
            <a:off x="0" y="0"/>
            <a:ext cx="9144000" cy="37016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ctrTitle"/>
          </p:nvPr>
        </p:nvSpPr>
        <p:spPr>
          <a:xfrm>
            <a:off x="457200" y="2401886"/>
            <a:ext cx="8458200" cy="1470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457200" y="3899937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2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None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None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None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dt" idx="10"/>
          </p:nvPr>
        </p:nvSpPr>
        <p:spPr>
          <a:xfrm>
            <a:off x="6705600" y="4206239"/>
            <a:ext cx="96011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ftr" idx="11"/>
          </p:nvPr>
        </p:nvSpPr>
        <p:spPr>
          <a:xfrm>
            <a:off x="5410200" y="4205287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sldNum" idx="12"/>
          </p:nvPr>
        </p:nvSpPr>
        <p:spPr>
          <a:xfrm>
            <a:off x="8320088" y="1135"/>
            <a:ext cx="747711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body" idx="1"/>
          </p:nvPr>
        </p:nvSpPr>
        <p:spPr>
          <a:xfrm rot="5400000">
            <a:off x="2409443" y="297179"/>
            <a:ext cx="432511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937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683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title"/>
          </p:nvPr>
        </p:nvSpPr>
        <p:spPr>
          <a:xfrm rot="5400000">
            <a:off x="4991100" y="2933699"/>
            <a:ext cx="5486399" cy="190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body" idx="1"/>
          </p:nvPr>
        </p:nvSpPr>
        <p:spPr>
          <a:xfrm rot="5400000">
            <a:off x="838200" y="762000"/>
            <a:ext cx="5486399" cy="6248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937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683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●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937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○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■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683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○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■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●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○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■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>
            <a:spLocks noGrp="1"/>
          </p:cNvSpPr>
          <p:nvPr>
            <p:ph type="title"/>
          </p:nvPr>
        </p:nvSpPr>
        <p:spPr>
          <a:xfrm>
            <a:off x="722312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sz="43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1"/>
          </p:nvPr>
        </p:nvSpPr>
        <p:spPr>
          <a:xfrm>
            <a:off x="722312" y="3367087"/>
            <a:ext cx="7772400" cy="150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21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18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92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Georgia"/>
              <a:buChar char="▫"/>
              <a:defRPr sz="19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4648200" y="2249424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92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Georgia"/>
              <a:buChar char="▫"/>
              <a:defRPr sz="19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381000" y="1143000"/>
            <a:ext cx="8381999" cy="106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body" idx="1"/>
          </p:nvPr>
        </p:nvSpPr>
        <p:spPr>
          <a:xfrm>
            <a:off x="381000" y="2244969"/>
            <a:ext cx="4041648" cy="457200"/>
          </a:xfrm>
          <a:prstGeom prst="rect">
            <a:avLst/>
          </a:prstGeom>
          <a:solidFill>
            <a:srgbClr val="328D96">
              <a:alpha val="23921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1900" b="1" i="0" u="none" strike="noStrike" cap="non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2000" b="1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8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16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1600" b="1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2"/>
          </p:nvPr>
        </p:nvSpPr>
        <p:spPr>
          <a:xfrm>
            <a:off x="4721225" y="2244969"/>
            <a:ext cx="4041774" cy="457200"/>
          </a:xfrm>
          <a:prstGeom prst="rect">
            <a:avLst/>
          </a:prstGeom>
          <a:solidFill>
            <a:srgbClr val="328D96">
              <a:alpha val="23921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1900" b="1" i="0" u="none" strike="noStrike" cap="non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2000" b="1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8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16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1600" b="1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body" idx="3"/>
          </p:nvPr>
        </p:nvSpPr>
        <p:spPr>
          <a:xfrm>
            <a:off x="381000" y="2708518"/>
            <a:ext cx="4041648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body" idx="4"/>
          </p:nvPr>
        </p:nvSpPr>
        <p:spPr>
          <a:xfrm>
            <a:off x="4718303" y="2708518"/>
            <a:ext cx="4041774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dt" idx="10"/>
          </p:nvPr>
        </p:nvSpPr>
        <p:spPr>
          <a:xfrm>
            <a:off x="6583679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5353496" y="1101970"/>
            <a:ext cx="3383280" cy="87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1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body" idx="1"/>
          </p:nvPr>
        </p:nvSpPr>
        <p:spPr>
          <a:xfrm>
            <a:off x="5353496" y="2010726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12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9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2"/>
          </p:nvPr>
        </p:nvSpPr>
        <p:spPr>
          <a:xfrm>
            <a:off x="152400" y="776287"/>
            <a:ext cx="5102351" cy="5852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Georgia"/>
              <a:buChar char="•"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Georgia"/>
              <a:buChar char="▫"/>
              <a:defRPr sz="2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/>
          </p:nvPr>
        </p:nvSpPr>
        <p:spPr>
          <a:xfrm rot="-5400000">
            <a:off x="3393016" y="3156576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3"/>
          <p:cNvSpPr>
            <a:spLocks noGrp="1"/>
          </p:cNvSpPr>
          <p:nvPr>
            <p:ph type="pic" idx="2"/>
          </p:nvPr>
        </p:nvSpPr>
        <p:spPr>
          <a:xfrm>
            <a:off x="403670" y="1143000"/>
            <a:ext cx="4572000" cy="4572000"/>
          </a:xfrm>
          <a:prstGeom prst="rect">
            <a:avLst/>
          </a:prstGeom>
          <a:solidFill>
            <a:srgbClr val="EAEAEA"/>
          </a:solidFill>
          <a:ln w="508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31750" dir="4800000" algn="tl" rotWithShape="0">
              <a:srgbClr val="000000">
                <a:alpha val="23921"/>
              </a:srgbClr>
            </a:outerShdw>
          </a:effectLst>
        </p:spPr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6088442" y="3274308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1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12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9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0" y="366817"/>
            <a:ext cx="9144000" cy="84406"/>
          </a:xfrm>
          <a:prstGeom prst="rect">
            <a:avLst/>
          </a:prstGeom>
          <a:solidFill>
            <a:schemeClr val="accent2">
              <a:alpha val="4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Google Shape;7;p14"/>
          <p:cNvSpPr/>
          <p:nvPr/>
        </p:nvSpPr>
        <p:spPr>
          <a:xfrm>
            <a:off x="0" y="0"/>
            <a:ext cx="9144000" cy="3106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Google Shape;8;p14"/>
          <p:cNvSpPr/>
          <p:nvPr/>
        </p:nvSpPr>
        <p:spPr>
          <a:xfrm>
            <a:off x="0" y="308276"/>
            <a:ext cx="9144001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Google Shape;9;p14"/>
          <p:cNvSpPr/>
          <p:nvPr/>
        </p:nvSpPr>
        <p:spPr>
          <a:xfrm rot="10800000" flipH="1">
            <a:off x="5410182" y="360246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Google Shape;10;p14"/>
          <p:cNvSpPr/>
          <p:nvPr/>
        </p:nvSpPr>
        <p:spPr>
          <a:xfrm rot="10800000" flipH="1">
            <a:off x="5410200" y="440112"/>
            <a:ext cx="3733800" cy="180034"/>
          </a:xfrm>
          <a:prstGeom prst="rect">
            <a:avLst/>
          </a:prstGeom>
          <a:solidFill>
            <a:schemeClr val="accent2">
              <a:alpha val="4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4"/>
          <p:cNvSpPr/>
          <p:nvPr/>
        </p:nvSpPr>
        <p:spPr>
          <a:xfrm>
            <a:off x="5407339" y="497504"/>
            <a:ext cx="3063240" cy="274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4"/>
          <p:cNvSpPr/>
          <p:nvPr/>
        </p:nvSpPr>
        <p:spPr>
          <a:xfrm>
            <a:off x="7373646" y="588943"/>
            <a:ext cx="1600199" cy="365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14"/>
          <p:cNvSpPr/>
          <p:nvPr/>
        </p:nvSpPr>
        <p:spPr>
          <a:xfrm>
            <a:off x="9084965" y="-2001"/>
            <a:ext cx="57625" cy="621792"/>
          </a:xfrm>
          <a:prstGeom prst="rect">
            <a:avLst/>
          </a:prstGeom>
          <a:solidFill>
            <a:srgbClr val="FFFFFF">
              <a:alpha val="6392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14"/>
          <p:cNvSpPr/>
          <p:nvPr/>
        </p:nvSpPr>
        <p:spPr>
          <a:xfrm>
            <a:off x="9044481" y="-2001"/>
            <a:ext cx="27431" cy="621792"/>
          </a:xfrm>
          <a:prstGeom prst="rect">
            <a:avLst/>
          </a:prstGeom>
          <a:solidFill>
            <a:srgbClr val="FFFFFF">
              <a:alpha val="6392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14"/>
          <p:cNvSpPr/>
          <p:nvPr/>
        </p:nvSpPr>
        <p:spPr>
          <a:xfrm>
            <a:off x="9025428" y="-2001"/>
            <a:ext cx="9143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14"/>
          <p:cNvSpPr/>
          <p:nvPr/>
        </p:nvSpPr>
        <p:spPr>
          <a:xfrm>
            <a:off x="8975422" y="-2001"/>
            <a:ext cx="27431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14"/>
          <p:cNvSpPr/>
          <p:nvPr/>
        </p:nvSpPr>
        <p:spPr>
          <a:xfrm>
            <a:off x="8915677" y="379"/>
            <a:ext cx="54863" cy="58521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Google Shape;18;p14"/>
          <p:cNvSpPr/>
          <p:nvPr/>
        </p:nvSpPr>
        <p:spPr>
          <a:xfrm>
            <a:off x="8873475" y="379"/>
            <a:ext cx="9143" cy="585215"/>
          </a:xfrm>
          <a:prstGeom prst="rect">
            <a:avLst/>
          </a:prstGeom>
          <a:solidFill>
            <a:srgbClr val="FFFFFF">
              <a:alpha val="2901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Google Shape;19;p14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pic>
        <p:nvPicPr>
          <p:cNvPr id="24" name="Google Shape;24;p14" descr="Resultado de imagen para universidad nacional de general sarmiento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069800" y="5620650"/>
            <a:ext cx="2074200" cy="9538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>
            <a:spLocks noGrp="1"/>
          </p:cNvSpPr>
          <p:nvPr>
            <p:ph type="ctrTitle"/>
          </p:nvPr>
        </p:nvSpPr>
        <p:spPr>
          <a:xfrm>
            <a:off x="457200" y="2401886"/>
            <a:ext cx="8458200" cy="1470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s-AR"/>
              <a:t>Master Security System</a:t>
            </a:r>
            <a:endParaRPr/>
          </a:p>
        </p:txBody>
      </p:sp>
      <p:sp>
        <p:nvSpPr>
          <p:cNvPr id="110" name="Google Shape;110;p1"/>
          <p:cNvSpPr txBox="1">
            <a:spLocks noGrp="1"/>
          </p:cNvSpPr>
          <p:nvPr>
            <p:ph type="subTitle" idx="1"/>
          </p:nvPr>
        </p:nvSpPr>
        <p:spPr>
          <a:xfrm>
            <a:off x="457200" y="3899937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" marR="0" lvl="0" indent="-5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r>
              <a:rPr lang="es-AR" sz="2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Proyecto Profesional I</a:t>
            </a:r>
            <a:endParaRPr/>
          </a:p>
          <a:p>
            <a:pPr marL="64008" marR="0" lvl="0" indent="-5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r>
              <a:rPr lang="es-AR" sz="2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1er Cuatrimestre 2024</a:t>
            </a:r>
            <a:endParaRPr/>
          </a:p>
          <a:p>
            <a:pPr marL="64008" marR="0" lvl="0" indent="-50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endParaRPr sz="2400" b="0" i="0" u="none" strike="noStrike" cap="non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1" name="Google Shape;111;p1" descr="Resultado de imagen para universidad nacional de general sarmien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4872" y="5043055"/>
            <a:ext cx="3639127" cy="1690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f817e3fef4_1_108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Propuesta próximo ciclo </a:t>
            </a:r>
            <a:endParaRPr/>
          </a:p>
        </p:txBody>
      </p:sp>
      <p:sp>
        <p:nvSpPr>
          <p:cNvPr id="11" name="Google Shape;251;g1f817e3fef4_1_68">
            <a:extLst>
              <a:ext uri="{FF2B5EF4-FFF2-40B4-BE49-F238E27FC236}">
                <a16:creationId xmlns:a16="http://schemas.microsoft.com/office/drawing/2014/main" id="{12CFA710-2099-46D6-8BB6-DFB6ACCCCB56}"/>
              </a:ext>
            </a:extLst>
          </p:cNvPr>
          <p:cNvSpPr txBox="1"/>
          <p:nvPr/>
        </p:nvSpPr>
        <p:spPr>
          <a:xfrm>
            <a:off x="457200" y="3575101"/>
            <a:ext cx="27939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Agregar mas Reportes</a:t>
            </a:r>
            <a:endParaRPr sz="16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1E4FB702-B46D-4A2C-BE16-52E8C9965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" y="2209800"/>
            <a:ext cx="1471100" cy="135902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AFAA87A-87AE-49EB-BB47-C816F6FF8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953" y="2209800"/>
            <a:ext cx="1471100" cy="1359024"/>
          </a:xfrm>
          <a:prstGeom prst="rect">
            <a:avLst/>
          </a:prstGeom>
        </p:spPr>
      </p:pic>
      <p:sp>
        <p:nvSpPr>
          <p:cNvPr id="19" name="Google Shape;251;g1f817e3fef4_1_68">
            <a:extLst>
              <a:ext uri="{FF2B5EF4-FFF2-40B4-BE49-F238E27FC236}">
                <a16:creationId xmlns:a16="http://schemas.microsoft.com/office/drawing/2014/main" id="{103686C0-153F-4D5D-88F4-4D9295319F65}"/>
              </a:ext>
            </a:extLst>
          </p:cNvPr>
          <p:cNvSpPr txBox="1"/>
          <p:nvPr/>
        </p:nvSpPr>
        <p:spPr>
          <a:xfrm>
            <a:off x="3099002" y="3575101"/>
            <a:ext cx="27939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Crear funcionalidad de Ruteo</a:t>
            </a:r>
            <a:endParaRPr sz="16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Google Shape;260;g1f817e3fef4_1_85">
            <a:extLst>
              <a:ext uri="{FF2B5EF4-FFF2-40B4-BE49-F238E27FC236}">
                <a16:creationId xmlns:a16="http://schemas.microsoft.com/office/drawing/2014/main" id="{F33AE6F5-0DBC-4EAB-AF98-8F0CECF8403F}"/>
              </a:ext>
            </a:extLst>
          </p:cNvPr>
          <p:cNvSpPr txBox="1"/>
          <p:nvPr/>
        </p:nvSpPr>
        <p:spPr>
          <a:xfrm>
            <a:off x="5907904" y="3575101"/>
            <a:ext cx="26268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Concluir Testeo de Funcionalidades</a:t>
            </a:r>
            <a:endParaRPr sz="16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D8C84C61-0A8D-41B5-9C2D-DC063FE69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3666" y="2205810"/>
            <a:ext cx="1471100" cy="13670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B9EAFD3-6F5C-440D-A06A-15E6F49ED1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588" y="4635624"/>
            <a:ext cx="1472797" cy="1367004"/>
          </a:xfrm>
          <a:prstGeom prst="rect">
            <a:avLst/>
          </a:prstGeom>
        </p:spPr>
      </p:pic>
      <p:sp>
        <p:nvSpPr>
          <p:cNvPr id="22" name="Google Shape;251;g1f817e3fef4_1_68">
            <a:extLst>
              <a:ext uri="{FF2B5EF4-FFF2-40B4-BE49-F238E27FC236}">
                <a16:creationId xmlns:a16="http://schemas.microsoft.com/office/drawing/2014/main" id="{C44046EB-F8AE-457E-B586-9AC3677ADFF7}"/>
              </a:ext>
            </a:extLst>
          </p:cNvPr>
          <p:cNvSpPr txBox="1"/>
          <p:nvPr/>
        </p:nvSpPr>
        <p:spPr>
          <a:xfrm>
            <a:off x="457200" y="6002628"/>
            <a:ext cx="27939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Automatización de Funcionalidades</a:t>
            </a:r>
            <a:endParaRPr sz="16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"/>
          <p:cNvSpPr txBox="1">
            <a:spLocks noGrp="1"/>
          </p:cNvSpPr>
          <p:nvPr>
            <p:ph type="title"/>
          </p:nvPr>
        </p:nvSpPr>
        <p:spPr>
          <a:xfrm>
            <a:off x="3032700" y="1274575"/>
            <a:ext cx="307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s-AR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¿Preguntas?</a:t>
            </a:r>
            <a:endParaRPr/>
          </a:p>
        </p:txBody>
      </p:sp>
      <p:pic>
        <p:nvPicPr>
          <p:cNvPr id="285" name="Google Shape;285;p13" descr="Resultado de imagen para acertij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2094" y="2341375"/>
            <a:ext cx="4122225" cy="3087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f817e3fef4_1_50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Avances</a:t>
            </a:r>
            <a:endParaRPr/>
          </a:p>
        </p:txBody>
      </p:sp>
      <p:pic>
        <p:nvPicPr>
          <p:cNvPr id="227" name="Google Shape;227;g1f817e3fef4_1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775" y="2078225"/>
            <a:ext cx="4907076" cy="36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f817e3fef4_1_57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dirty="0"/>
              <a:t>Avances</a:t>
            </a:r>
            <a:endParaRPr dirty="0"/>
          </a:p>
        </p:txBody>
      </p:sp>
      <p:pic>
        <p:nvPicPr>
          <p:cNvPr id="235" name="Google Shape;235;g1f817e3fef4_1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500" y="789222"/>
            <a:ext cx="1817550" cy="135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1f817e3fef4_1_57"/>
          <p:cNvSpPr txBox="1"/>
          <p:nvPr/>
        </p:nvSpPr>
        <p:spPr>
          <a:xfrm>
            <a:off x="287300" y="2420900"/>
            <a:ext cx="4304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900" dirty="0"/>
              <a:t>Porcentaje de avance: 74,00%</a:t>
            </a:r>
            <a:endParaRPr sz="19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730EEED-737E-4E81-9446-3C37F4EA3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54" y="2765689"/>
            <a:ext cx="4368746" cy="26243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AD35E88-516A-4EF3-9540-FE61EEDDA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5892" y="2873503"/>
            <a:ext cx="4020808" cy="26243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f814d9a214_0_64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Indicadores </a:t>
            </a:r>
            <a:endParaRPr/>
          </a:p>
        </p:txBody>
      </p:sp>
      <p:sp>
        <p:nvSpPr>
          <p:cNvPr id="177" name="Google Shape;177;g1f814d9a214_0_64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-AR" dirty="0"/>
              <a:t>Funcionalidad completa + Nivel de calidad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78" name="Google Shape;178;g1f814d9a214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823" y="804525"/>
            <a:ext cx="2360525" cy="14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B2935B4-B320-4DC9-BE6F-47646912D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317" y="2721482"/>
            <a:ext cx="5180120" cy="3380984"/>
          </a:xfrm>
          <a:prstGeom prst="rect">
            <a:avLst/>
          </a:prstGeom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9B589F04-5F9E-41FC-9C66-3FEBE54E5E85}"/>
              </a:ext>
            </a:extLst>
          </p:cNvPr>
          <p:cNvSpPr txBox="1"/>
          <p:nvPr/>
        </p:nvSpPr>
        <p:spPr>
          <a:xfrm>
            <a:off x="6948903" y="3059668"/>
            <a:ext cx="19034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Se paso de 131 tareas a 135</a:t>
            </a:r>
            <a:endParaRPr lang="es-AR" b="1" dirty="0">
              <a:latin typeface="+mj-lt"/>
            </a:endParaRPr>
          </a:p>
          <a:p>
            <a:endParaRPr lang="es-A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3234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814d9a214_0_69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Indicadores </a:t>
            </a:r>
            <a:endParaRPr/>
          </a:p>
        </p:txBody>
      </p:sp>
      <p:sp>
        <p:nvSpPr>
          <p:cNvPr id="185" name="Google Shape;185;g1f814d9a214_0_69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-AR" dirty="0"/>
              <a:t>Indicador de riesgo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6" name="Google Shape;186;g1f814d9a214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823" y="804525"/>
            <a:ext cx="2360525" cy="14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C4038B4-123D-47F7-AE81-5B1BC8DF1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84" y="2848460"/>
            <a:ext cx="6220501" cy="312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27B5EE09-8609-487F-8F9B-0FD0FD530082}"/>
              </a:ext>
            </a:extLst>
          </p:cNvPr>
          <p:cNvSpPr txBox="1"/>
          <p:nvPr/>
        </p:nvSpPr>
        <p:spPr>
          <a:xfrm>
            <a:off x="7081194" y="3003453"/>
            <a:ext cx="1771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Impacto potencial del top 10 paso de 20 a 15</a:t>
            </a:r>
            <a:endParaRPr lang="es-AR" b="1" dirty="0">
              <a:latin typeface="+mj-lt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856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814d9a214_0_69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Indicadores </a:t>
            </a:r>
            <a:endParaRPr/>
          </a:p>
        </p:txBody>
      </p:sp>
      <p:sp>
        <p:nvSpPr>
          <p:cNvPr id="185" name="Google Shape;185;g1f814d9a214_0_69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-AR" dirty="0"/>
              <a:t>Indicador de </a:t>
            </a:r>
            <a:r>
              <a:rPr lang="es-MX" dirty="0"/>
              <a:t>Velocidad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6" name="Google Shape;186;g1f814d9a214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823" y="804525"/>
            <a:ext cx="2360525" cy="14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1C38116-25B6-434B-8FD8-B28FEB208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956647"/>
            <a:ext cx="5458587" cy="3238952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54F8FDD5-4022-48E3-A263-CA87EF26174D}"/>
              </a:ext>
            </a:extLst>
          </p:cNvPr>
          <p:cNvSpPr txBox="1"/>
          <p:nvPr/>
        </p:nvSpPr>
        <p:spPr>
          <a:xfrm>
            <a:off x="6046237" y="3067984"/>
            <a:ext cx="22486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Velocidad al </a:t>
            </a:r>
            <a:r>
              <a:rPr lang="en-US" b="1" dirty="0" err="1">
                <a:latin typeface="+mj-lt"/>
              </a:rPr>
              <a:t>Tercer</a:t>
            </a:r>
            <a:r>
              <a:rPr lang="en-US" b="1" dirty="0">
                <a:latin typeface="+mj-lt"/>
              </a:rPr>
              <a:t> sprint es </a:t>
            </a:r>
            <a:r>
              <a:rPr lang="es-MX" b="1" dirty="0">
                <a:latin typeface="+mj-lt"/>
              </a:rPr>
              <a:t>70</a:t>
            </a:r>
            <a:endParaRPr lang="es-AR" b="1" dirty="0">
              <a:latin typeface="+mj-lt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1888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814d9a214_0_69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Indicadores </a:t>
            </a:r>
            <a:endParaRPr/>
          </a:p>
        </p:txBody>
      </p:sp>
      <p:sp>
        <p:nvSpPr>
          <p:cNvPr id="185" name="Google Shape;185;g1f814d9a214_0_69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-AR" dirty="0"/>
              <a:t>Indicador de </a:t>
            </a:r>
            <a:r>
              <a:rPr lang="es-MX" dirty="0"/>
              <a:t>Tiempo X Recurso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6" name="Google Shape;186;g1f814d9a214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823" y="804525"/>
            <a:ext cx="2360525" cy="14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61CF220-3545-4481-BBF0-00EC8FA96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84519"/>
            <a:ext cx="5362020" cy="340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80F4D6DA-26CD-44E0-8605-03949EC3C652}"/>
              </a:ext>
            </a:extLst>
          </p:cNvPr>
          <p:cNvSpPr txBox="1"/>
          <p:nvPr/>
        </p:nvSpPr>
        <p:spPr>
          <a:xfrm>
            <a:off x="5999584" y="3059668"/>
            <a:ext cx="2687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Horas totales pasaron de 1244 a 1272</a:t>
            </a:r>
            <a:endParaRPr lang="es-AR" b="1" dirty="0">
              <a:latin typeface="+mj-lt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43896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f817e3fef4_1_68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Actividades Realizadas</a:t>
            </a:r>
            <a:endParaRPr/>
          </a:p>
        </p:txBody>
      </p:sp>
      <p:sp>
        <p:nvSpPr>
          <p:cNvPr id="20" name="Google Shape;251;g1f817e3fef4_1_68">
            <a:extLst>
              <a:ext uri="{FF2B5EF4-FFF2-40B4-BE49-F238E27FC236}">
                <a16:creationId xmlns:a16="http://schemas.microsoft.com/office/drawing/2014/main" id="{1F97FC5B-7F03-4543-96C3-529AB74F54B2}"/>
              </a:ext>
            </a:extLst>
          </p:cNvPr>
          <p:cNvSpPr txBox="1"/>
          <p:nvPr/>
        </p:nvSpPr>
        <p:spPr>
          <a:xfrm>
            <a:off x="401066" y="3721325"/>
            <a:ext cx="27939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Creación de Logs  y Excepciones</a:t>
            </a:r>
            <a:endParaRPr sz="16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259B83FF-766A-48B9-95C6-373EC9E7B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62" y="2209800"/>
            <a:ext cx="1426712" cy="1359024"/>
          </a:xfrm>
          <a:prstGeom prst="rect">
            <a:avLst/>
          </a:prstGeom>
        </p:spPr>
      </p:pic>
      <p:sp>
        <p:nvSpPr>
          <p:cNvPr id="22" name="Google Shape;251;g1f817e3fef4_1_68">
            <a:extLst>
              <a:ext uri="{FF2B5EF4-FFF2-40B4-BE49-F238E27FC236}">
                <a16:creationId xmlns:a16="http://schemas.microsoft.com/office/drawing/2014/main" id="{E4A3A20A-57A0-4445-9C66-019E412D7BC9}"/>
              </a:ext>
            </a:extLst>
          </p:cNvPr>
          <p:cNvSpPr txBox="1"/>
          <p:nvPr/>
        </p:nvSpPr>
        <p:spPr>
          <a:xfrm>
            <a:off x="2977021" y="3721325"/>
            <a:ext cx="27939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Logueo de Usuarios Y Visitantes Offline</a:t>
            </a:r>
            <a:endParaRPr sz="16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" name="Google Shape;268;g1f817e3fef4_1_108">
            <a:extLst>
              <a:ext uri="{FF2B5EF4-FFF2-40B4-BE49-F238E27FC236}">
                <a16:creationId xmlns:a16="http://schemas.microsoft.com/office/drawing/2014/main" id="{56C3FD64-5BAD-4931-AFB3-6628C5686C2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9354" y="2209800"/>
            <a:ext cx="1426712" cy="13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51;g1f817e3fef4_1_68">
            <a:extLst>
              <a:ext uri="{FF2B5EF4-FFF2-40B4-BE49-F238E27FC236}">
                <a16:creationId xmlns:a16="http://schemas.microsoft.com/office/drawing/2014/main" id="{4B666E7D-D8FF-432B-A190-896BBF62E23B}"/>
              </a:ext>
            </a:extLst>
          </p:cNvPr>
          <p:cNvSpPr txBox="1"/>
          <p:nvPr/>
        </p:nvSpPr>
        <p:spPr>
          <a:xfrm>
            <a:off x="318220" y="5909927"/>
            <a:ext cx="27939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Implementación de Apertura y Cierre del Dia</a:t>
            </a:r>
            <a:endParaRPr sz="16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" name="Google Shape;272;g1f817e3fef4_1_108">
            <a:extLst>
              <a:ext uri="{FF2B5EF4-FFF2-40B4-BE49-F238E27FC236}">
                <a16:creationId xmlns:a16="http://schemas.microsoft.com/office/drawing/2014/main" id="{2B2DFF60-24F8-4594-BF37-1F6900AA10A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9470" y="2209800"/>
            <a:ext cx="1428750" cy="135902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73;g1f817e3fef4_1_108">
            <a:extLst>
              <a:ext uri="{FF2B5EF4-FFF2-40B4-BE49-F238E27FC236}">
                <a16:creationId xmlns:a16="http://schemas.microsoft.com/office/drawing/2014/main" id="{DC8B7C9C-C5D8-4950-ACA9-A5FD8AD585F9}"/>
              </a:ext>
            </a:extLst>
          </p:cNvPr>
          <p:cNvSpPr txBox="1"/>
          <p:nvPr/>
        </p:nvSpPr>
        <p:spPr>
          <a:xfrm>
            <a:off x="5552975" y="3721325"/>
            <a:ext cx="262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Desarrollo de Interfaces</a:t>
            </a:r>
            <a:endParaRPr sz="16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B651EB4-CA42-4C6C-A85C-8F8C4FB37E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67" y="4550903"/>
            <a:ext cx="1432607" cy="1359024"/>
          </a:xfrm>
          <a:prstGeom prst="rect">
            <a:avLst/>
          </a:prstGeom>
        </p:spPr>
      </p:pic>
      <p:sp>
        <p:nvSpPr>
          <p:cNvPr id="28" name="Google Shape;251;g1f817e3fef4_1_68">
            <a:extLst>
              <a:ext uri="{FF2B5EF4-FFF2-40B4-BE49-F238E27FC236}">
                <a16:creationId xmlns:a16="http://schemas.microsoft.com/office/drawing/2014/main" id="{EBB42177-4EB6-447E-812C-253D40EC179B}"/>
              </a:ext>
            </a:extLst>
          </p:cNvPr>
          <p:cNvSpPr txBox="1"/>
          <p:nvPr/>
        </p:nvSpPr>
        <p:spPr>
          <a:xfrm>
            <a:off x="3194966" y="5916204"/>
            <a:ext cx="27939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Creación de Reportes</a:t>
            </a:r>
            <a:endParaRPr sz="16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8451CD7-CD87-4BCF-9966-B5D0308162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9354" y="4550903"/>
            <a:ext cx="1471100" cy="135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53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f817e3fef4_1_85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/>
              <a:t>Desafíos Identificados y Estrategias de Mejora</a:t>
            </a:r>
            <a:endParaRPr sz="3000"/>
          </a:p>
        </p:txBody>
      </p:sp>
      <p:sp>
        <p:nvSpPr>
          <p:cNvPr id="260" name="Google Shape;260;g1f817e3fef4_1_85"/>
          <p:cNvSpPr txBox="1"/>
          <p:nvPr/>
        </p:nvSpPr>
        <p:spPr>
          <a:xfrm>
            <a:off x="3350694" y="3082956"/>
            <a:ext cx="262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Demoras en Testeo</a:t>
            </a:r>
            <a:endParaRPr sz="16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F7BE04-D6F7-4500-9558-009A33E38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231" y="2001980"/>
            <a:ext cx="1185279" cy="108107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FC050ED-5A82-4C1D-8B8D-F4482A96C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436" y="2002031"/>
            <a:ext cx="1185279" cy="1080976"/>
          </a:xfrm>
          <a:prstGeom prst="rect">
            <a:avLst/>
          </a:prstGeom>
        </p:spPr>
      </p:pic>
      <p:sp>
        <p:nvSpPr>
          <p:cNvPr id="13" name="Google Shape;260;g1f817e3fef4_1_85">
            <a:extLst>
              <a:ext uri="{FF2B5EF4-FFF2-40B4-BE49-F238E27FC236}">
                <a16:creationId xmlns:a16="http://schemas.microsoft.com/office/drawing/2014/main" id="{29360B53-2E98-4DCF-B05D-B0C3501C3A53}"/>
              </a:ext>
            </a:extLst>
          </p:cNvPr>
          <p:cNvSpPr txBox="1"/>
          <p:nvPr/>
        </p:nvSpPr>
        <p:spPr>
          <a:xfrm>
            <a:off x="457200" y="3082956"/>
            <a:ext cx="26268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Salida de un Miembro del equipo</a:t>
            </a:r>
            <a:endParaRPr sz="16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67140EF-A845-4E68-BC02-A01DA3061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6731" y="2001980"/>
            <a:ext cx="1185279" cy="1080976"/>
          </a:xfrm>
          <a:prstGeom prst="rect">
            <a:avLst/>
          </a:prstGeom>
        </p:spPr>
      </p:pic>
      <p:sp>
        <p:nvSpPr>
          <p:cNvPr id="16" name="Google Shape;260;g1f817e3fef4_1_85">
            <a:extLst>
              <a:ext uri="{FF2B5EF4-FFF2-40B4-BE49-F238E27FC236}">
                <a16:creationId xmlns:a16="http://schemas.microsoft.com/office/drawing/2014/main" id="{2D626B42-89C9-4FDF-82A7-E2EA29B83040}"/>
              </a:ext>
            </a:extLst>
          </p:cNvPr>
          <p:cNvSpPr txBox="1"/>
          <p:nvPr/>
        </p:nvSpPr>
        <p:spPr>
          <a:xfrm>
            <a:off x="5898586" y="3082956"/>
            <a:ext cx="26268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Reducción de tiempos laborales</a:t>
            </a:r>
            <a:endParaRPr sz="16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A07F739-F4E6-4EAB-ADB7-2ED1CBBEE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756" y="4345685"/>
            <a:ext cx="1178959" cy="1080976"/>
          </a:xfrm>
          <a:prstGeom prst="rect">
            <a:avLst/>
          </a:prstGeom>
        </p:spPr>
      </p:pic>
      <p:sp>
        <p:nvSpPr>
          <p:cNvPr id="19" name="Google Shape;260;g1f817e3fef4_1_85">
            <a:extLst>
              <a:ext uri="{FF2B5EF4-FFF2-40B4-BE49-F238E27FC236}">
                <a16:creationId xmlns:a16="http://schemas.microsoft.com/office/drawing/2014/main" id="{3E16A96D-E1A8-43F6-B468-74A7A63CD836}"/>
              </a:ext>
            </a:extLst>
          </p:cNvPr>
          <p:cNvSpPr txBox="1"/>
          <p:nvPr/>
        </p:nvSpPr>
        <p:spPr>
          <a:xfrm>
            <a:off x="457200" y="5426661"/>
            <a:ext cx="26268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s-AR" sz="16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rrastré</a:t>
            </a:r>
            <a:r>
              <a:rPr lang="es-AR"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 tares de Sprint 2</a:t>
            </a:r>
            <a:endParaRPr sz="16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rbano">
  <a:themeElements>
    <a:clrScheme name="Urbano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140</Words>
  <Application>Microsoft Office PowerPoint</Application>
  <PresentationFormat>Presentación en pantalla (4:3)</PresentationFormat>
  <Paragraphs>39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Noto Sans Symbols</vt:lpstr>
      <vt:lpstr>Arial</vt:lpstr>
      <vt:lpstr>Trebuchet MS</vt:lpstr>
      <vt:lpstr>Georgia</vt:lpstr>
      <vt:lpstr>Urbano</vt:lpstr>
      <vt:lpstr>Master Security System</vt:lpstr>
      <vt:lpstr>Avances</vt:lpstr>
      <vt:lpstr>Avances</vt:lpstr>
      <vt:lpstr>Indicadores </vt:lpstr>
      <vt:lpstr>Indicadores </vt:lpstr>
      <vt:lpstr>Indicadores </vt:lpstr>
      <vt:lpstr>Indicadores </vt:lpstr>
      <vt:lpstr>Actividades Realizadas</vt:lpstr>
      <vt:lpstr>Desafíos Identificados y Estrategias de Mejora</vt:lpstr>
      <vt:lpstr>Propuesta próximo ciclo 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Security System</dc:title>
  <dc:creator>Facu pc</dc:creator>
  <cp:lastModifiedBy>federico</cp:lastModifiedBy>
  <cp:revision>24</cp:revision>
  <dcterms:modified xsi:type="dcterms:W3CDTF">2024-05-27T12:32:21Z</dcterms:modified>
</cp:coreProperties>
</file>