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2" r:id="rId9"/>
    <p:sldId id="268" r:id="rId10"/>
    <p:sldId id="271" r:id="rId11"/>
    <p:sldId id="275" r:id="rId12"/>
    <p:sldId id="272" r:id="rId13"/>
    <p:sldId id="273" r:id="rId14"/>
    <p:sldId id="274" r:id="rId15"/>
    <p:sldId id="263" r:id="rId16"/>
    <p:sldId id="269" r:id="rId17"/>
    <p:sldId id="277" r:id="rId18"/>
    <p:sldId id="276" r:id="rId19"/>
    <p:sldId id="267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i\LAB%20SOFT\TP-MASTER%20SECURITY%20SYSTEM\Entregas\Entrega%20Final\Planillas%20e%20indicadores%206+1%20Software\Planilla%20e%20Indicadores%20de%20Riesgos%20(6+1%20Softwar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i\LAB%20SOFT\TP-MASTER%20SECURITY%20SYSTEM\Entregas\Entrega%20Final\Planillas%20e%20indicadores%206+1%20Software\Planilla%20e%20Indicadores%20de%20Riesgos%20(6+1%20Softwar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i\LAB%20SOFT\TP-MASTER%20SECURITY%20SYSTEM\Entregas\Entrega%20Final\Planillas%20e%20indicadores%206+1%20Software\Planilla%20de%20Tiempo%20X%20Recurso%20X%20Sprint%20(6+1%20Softwar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\LAB%20SOFT\TP-MASTER%20SECURITY%20SYSTEM\Entregas\Entrega%20Final\Planillas%20e%20indicadores%206+1%20Software\Planilla%20de%20Costos%20(6+1%20Software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i\LAB%20SOFT\TP-MASTER%20SECURITY%20SYSTEM\Entregas\Entrega%20Final\Planillas%20e%20indicadores%206+1%20Software\Planilla%20de%20Costos%20(6+1%20Softwar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Índice de Mitigación</a:t>
            </a:r>
          </a:p>
        </c:rich>
      </c:tx>
      <c:layout>
        <c:manualLayout>
          <c:xMode val="edge"/>
          <c:yMode val="edge"/>
          <c:x val="0.39060576505548938"/>
          <c:y val="3.03916494106938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Riesgos!$E$3</c:f>
              <c:strCache>
                <c:ptCount val="1"/>
                <c:pt idx="0">
                  <c:v>Impacto Potencial 
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Riesgos!$E$4:$E$23</c:f>
              <c:numCache>
                <c:formatCode>General</c:formatCode>
                <c:ptCount val="2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C-4278-980F-18E0C3A81BEC}"/>
            </c:ext>
          </c:extLst>
        </c:ser>
        <c:ser>
          <c:idx val="1"/>
          <c:order val="1"/>
          <c:tx>
            <c:strRef>
              <c:f>Riesgos!$J$3</c:f>
              <c:strCache>
                <c:ptCount val="1"/>
                <c:pt idx="0">
                  <c:v>Impacto 
Potencial
Reducido SP1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Riesgos!$J$4:$J$23</c:f>
              <c:numCache>
                <c:formatCode>General</c:formatCode>
                <c:ptCount val="20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6</c:v>
                </c:pt>
                <c:pt idx="14">
                  <c:v>3</c:v>
                </c:pt>
                <c:pt idx="15">
                  <c:v>1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CC-4278-980F-18E0C3A81BEC}"/>
            </c:ext>
          </c:extLst>
        </c:ser>
        <c:ser>
          <c:idx val="2"/>
          <c:order val="2"/>
          <c:tx>
            <c:strRef>
              <c:f>Riesgos!$M$3</c:f>
              <c:strCache>
                <c:ptCount val="1"/>
                <c:pt idx="0">
                  <c:v>Impacto 
Potencial
Reducido SP2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Riesgos!$M$4:$M$23</c:f>
              <c:numCache>
                <c:formatCode>General</c:formatCode>
                <c:ptCount val="20"/>
                <c:pt idx="0">
                  <c:v>5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4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4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CC-4278-980F-18E0C3A81BEC}"/>
            </c:ext>
          </c:extLst>
        </c:ser>
        <c:ser>
          <c:idx val="3"/>
          <c:order val="3"/>
          <c:tx>
            <c:strRef>
              <c:f>Riesgos!$P$3</c:f>
              <c:strCache>
                <c:ptCount val="1"/>
                <c:pt idx="0">
                  <c:v>Impacto 
Potencial
Reducido SP3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Riesgos!$P$4:$P$23</c:f>
              <c:numCache>
                <c:formatCode>General</c:formatCode>
                <c:ptCount val="20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1</c:v>
                </c:pt>
                <c:pt idx="11">
                  <c:v>5</c:v>
                </c:pt>
                <c:pt idx="12">
                  <c:v>4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CC-4278-980F-18E0C3A81BEC}"/>
            </c:ext>
          </c:extLst>
        </c:ser>
        <c:ser>
          <c:idx val="4"/>
          <c:order val="4"/>
          <c:tx>
            <c:strRef>
              <c:f>Riesgos!$S$3</c:f>
              <c:strCache>
                <c:ptCount val="1"/>
                <c:pt idx="0">
                  <c:v>Impacto 
Potencial
Reducido SP4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Riesgos!$S$4:$S$23</c:f>
              <c:numCache>
                <c:formatCode>General</c:formatCode>
                <c:ptCount val="20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0</c:v>
                </c:pt>
                <c:pt idx="11">
                  <c:v>5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CC-4278-980F-18E0C3A81BEC}"/>
            </c:ext>
          </c:extLst>
        </c:ser>
        <c:ser>
          <c:idx val="5"/>
          <c:order val="5"/>
          <c:tx>
            <c:strRef>
              <c:f>Riesgos!$V$3</c:f>
              <c:strCache>
                <c:ptCount val="1"/>
                <c:pt idx="0">
                  <c:v>Impacto 
Potencial
Reducido SP5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Riesgos!$V$4:$V$23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0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2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CC-4278-980F-18E0C3A81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241936"/>
        <c:axId val="1748573568"/>
      </c:barChart>
      <c:catAx>
        <c:axId val="185224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748573568"/>
        <c:crosses val="autoZero"/>
        <c:auto val="1"/>
        <c:lblAlgn val="ctr"/>
        <c:lblOffset val="100"/>
        <c:noMultiLvlLbl val="0"/>
      </c:catAx>
      <c:valAx>
        <c:axId val="174857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85224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nivel de riesgo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Riesgos!$J$63</c:f>
              <c:strCache>
                <c:ptCount val="1"/>
                <c:pt idx="0">
                  <c:v>nivel de riesgo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Riesgos!$I$64:$I$68</c:f>
              <c:strCache>
                <c:ptCount val="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</c:strCache>
            </c:strRef>
          </c:cat>
          <c:val>
            <c:numRef>
              <c:f>Riesgos!$J$64:$J$68</c:f>
              <c:numCache>
                <c:formatCode>General</c:formatCode>
                <c:ptCount val="5"/>
                <c:pt idx="0">
                  <c:v>117</c:v>
                </c:pt>
                <c:pt idx="1">
                  <c:v>103</c:v>
                </c:pt>
                <c:pt idx="2">
                  <c:v>89</c:v>
                </c:pt>
                <c:pt idx="3">
                  <c:v>83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8-4272-9853-B20DF3A22A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331232"/>
        <c:axId val="1638196048"/>
      </c:barChart>
      <c:catAx>
        <c:axId val="157033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38196048"/>
        <c:crosses val="autoZero"/>
        <c:auto val="1"/>
        <c:lblAlgn val="ctr"/>
        <c:lblOffset val="100"/>
        <c:noMultiLvlLbl val="0"/>
      </c:catAx>
      <c:valAx>
        <c:axId val="16381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7033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Horas Estimadas x Recurso x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Estimated SP
Sprint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Hoja1!$B$2:$B$8</c:f>
              <c:strCache>
                <c:ptCount val="7"/>
                <c:pt idx="0">
                  <c:v>Master de proyecto</c:v>
                </c:pt>
                <c:pt idx="1">
                  <c:v>Lider de desarrollo</c:v>
                </c:pt>
                <c:pt idx="2">
                  <c:v>Dev y adm de BDD</c:v>
                </c:pt>
                <c:pt idx="3">
                  <c:v>Dev full stack A</c:v>
                </c:pt>
                <c:pt idx="4">
                  <c:v>Dev full stack B</c:v>
                </c:pt>
                <c:pt idx="5">
                  <c:v>Tester A</c:v>
                </c:pt>
                <c:pt idx="6">
                  <c:v>Tester B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91</c:v>
                </c:pt>
                <c:pt idx="1">
                  <c:v>54</c:v>
                </c:pt>
                <c:pt idx="2">
                  <c:v>18</c:v>
                </c:pt>
                <c:pt idx="3">
                  <c:v>52</c:v>
                </c:pt>
                <c:pt idx="4">
                  <c:v>72</c:v>
                </c:pt>
                <c:pt idx="5">
                  <c:v>12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D-4625-A9F4-02356FD0D4D1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Estimated SP
Sprint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Hoja1!$B$2:$B$8</c:f>
              <c:strCache>
                <c:ptCount val="7"/>
                <c:pt idx="0">
                  <c:v>Master de proyecto</c:v>
                </c:pt>
                <c:pt idx="1">
                  <c:v>Lider de desarrollo</c:v>
                </c:pt>
                <c:pt idx="2">
                  <c:v>Dev y adm de BDD</c:v>
                </c:pt>
                <c:pt idx="3">
                  <c:v>Dev full stack A</c:v>
                </c:pt>
                <c:pt idx="4">
                  <c:v>Dev full stack B</c:v>
                </c:pt>
                <c:pt idx="5">
                  <c:v>Tester A</c:v>
                </c:pt>
                <c:pt idx="6">
                  <c:v>Tester B</c:v>
                </c:pt>
              </c:strCache>
            </c:strRef>
          </c:cat>
          <c:val>
            <c:numRef>
              <c:f>Hoja1!$D$2:$D$8</c:f>
              <c:numCache>
                <c:formatCode>General</c:formatCode>
                <c:ptCount val="7"/>
                <c:pt idx="0">
                  <c:v>41</c:v>
                </c:pt>
                <c:pt idx="1">
                  <c:v>42</c:v>
                </c:pt>
                <c:pt idx="2">
                  <c:v>69</c:v>
                </c:pt>
                <c:pt idx="3">
                  <c:v>88</c:v>
                </c:pt>
                <c:pt idx="4">
                  <c:v>28</c:v>
                </c:pt>
                <c:pt idx="5">
                  <c:v>70</c:v>
                </c:pt>
                <c:pt idx="6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CD-4625-A9F4-02356FD0D4D1}"/>
            </c:ext>
          </c:extLst>
        </c:ser>
        <c:ser>
          <c:idx val="2"/>
          <c:order val="2"/>
          <c:tx>
            <c:strRef>
              <c:f>Hoja1!$E$1</c:f>
              <c:strCache>
                <c:ptCount val="1"/>
                <c:pt idx="0">
                  <c:v>Estimated SP
Sprint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Hoja1!$B$2:$B$8</c:f>
              <c:strCache>
                <c:ptCount val="7"/>
                <c:pt idx="0">
                  <c:v>Master de proyecto</c:v>
                </c:pt>
                <c:pt idx="1">
                  <c:v>Lider de desarrollo</c:v>
                </c:pt>
                <c:pt idx="2">
                  <c:v>Dev y adm de BDD</c:v>
                </c:pt>
                <c:pt idx="3">
                  <c:v>Dev full stack A</c:v>
                </c:pt>
                <c:pt idx="4">
                  <c:v>Dev full stack B</c:v>
                </c:pt>
                <c:pt idx="5">
                  <c:v>Tester A</c:v>
                </c:pt>
                <c:pt idx="6">
                  <c:v>Tester B</c:v>
                </c:pt>
              </c:strCache>
            </c:strRef>
          </c:cat>
          <c:val>
            <c:numRef>
              <c:f>Hoja1!$E$2:$E$8</c:f>
              <c:numCache>
                <c:formatCode>General</c:formatCode>
                <c:ptCount val="7"/>
                <c:pt idx="0">
                  <c:v>38</c:v>
                </c:pt>
                <c:pt idx="1">
                  <c:v>30</c:v>
                </c:pt>
                <c:pt idx="2">
                  <c:v>16</c:v>
                </c:pt>
                <c:pt idx="3">
                  <c:v>40</c:v>
                </c:pt>
                <c:pt idx="4">
                  <c:v>20</c:v>
                </c:pt>
                <c:pt idx="5">
                  <c:v>16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CD-4625-A9F4-02356FD0D4D1}"/>
            </c:ext>
          </c:extLst>
        </c:ser>
        <c:ser>
          <c:idx val="3"/>
          <c:order val="3"/>
          <c:tx>
            <c:strRef>
              <c:f>Hoja1!$F$1</c:f>
              <c:strCache>
                <c:ptCount val="1"/>
                <c:pt idx="0">
                  <c:v>Estimated SP
Sprint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Hoja1!$B$2:$B$8</c:f>
              <c:strCache>
                <c:ptCount val="7"/>
                <c:pt idx="0">
                  <c:v>Master de proyecto</c:v>
                </c:pt>
                <c:pt idx="1">
                  <c:v>Lider de desarrollo</c:v>
                </c:pt>
                <c:pt idx="2">
                  <c:v>Dev y adm de BDD</c:v>
                </c:pt>
                <c:pt idx="3">
                  <c:v>Dev full stack A</c:v>
                </c:pt>
                <c:pt idx="4">
                  <c:v>Dev full stack B</c:v>
                </c:pt>
                <c:pt idx="5">
                  <c:v>Tester A</c:v>
                </c:pt>
                <c:pt idx="6">
                  <c:v>Tester B</c:v>
                </c:pt>
              </c:strCache>
            </c:strRef>
          </c:cat>
          <c:val>
            <c:numRef>
              <c:f>Hoja1!$F$2:$F$8</c:f>
              <c:numCache>
                <c:formatCode>General</c:formatCode>
                <c:ptCount val="7"/>
                <c:pt idx="0">
                  <c:v>38</c:v>
                </c:pt>
                <c:pt idx="1">
                  <c:v>45</c:v>
                </c:pt>
                <c:pt idx="2">
                  <c:v>35</c:v>
                </c:pt>
                <c:pt idx="3">
                  <c:v>32</c:v>
                </c:pt>
                <c:pt idx="4">
                  <c:v>24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CD-4625-A9F4-02356FD0D4D1}"/>
            </c:ext>
          </c:extLst>
        </c:ser>
        <c:ser>
          <c:idx val="4"/>
          <c:order val="4"/>
          <c:tx>
            <c:strRef>
              <c:f>Hoja1!$G$1</c:f>
              <c:strCache>
                <c:ptCount val="1"/>
                <c:pt idx="0">
                  <c:v>Estimated SP
Sprint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Hoja1!$B$2:$B$8</c:f>
              <c:strCache>
                <c:ptCount val="7"/>
                <c:pt idx="0">
                  <c:v>Master de proyecto</c:v>
                </c:pt>
                <c:pt idx="1">
                  <c:v>Lider de desarrollo</c:v>
                </c:pt>
                <c:pt idx="2">
                  <c:v>Dev y adm de BDD</c:v>
                </c:pt>
                <c:pt idx="3">
                  <c:v>Dev full stack A</c:v>
                </c:pt>
                <c:pt idx="4">
                  <c:v>Dev full stack B</c:v>
                </c:pt>
                <c:pt idx="5">
                  <c:v>Tester A</c:v>
                </c:pt>
                <c:pt idx="6">
                  <c:v>Tester B</c:v>
                </c:pt>
              </c:strCache>
            </c:strRef>
          </c:cat>
          <c:val>
            <c:numRef>
              <c:f>Hoja1!$G$2:$G$8</c:f>
              <c:numCache>
                <c:formatCode>General</c:formatCode>
                <c:ptCount val="7"/>
                <c:pt idx="0">
                  <c:v>40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15</c:v>
                </c:pt>
                <c:pt idx="5">
                  <c:v>14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CD-4625-A9F4-02356FD0D4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24551280"/>
        <c:axId val="685845312"/>
      </c:barChart>
      <c:catAx>
        <c:axId val="15245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85845312"/>
        <c:crosses val="autoZero"/>
        <c:auto val="1"/>
        <c:lblAlgn val="ctr"/>
        <c:lblOffset val="100"/>
        <c:noMultiLvlLbl val="0"/>
      </c:catAx>
      <c:valAx>
        <c:axId val="68584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2455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Velocidad</a:t>
            </a:r>
            <a:r>
              <a:rPr lang="es-AR" baseline="0"/>
              <a:t> del Equipo de trabajo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 estimados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</c:v>
                </c:pt>
                <c:pt idx="1">
                  <c:v>89</c:v>
                </c:pt>
                <c:pt idx="2">
                  <c:v>52</c:v>
                </c:pt>
                <c:pt idx="3">
                  <c:v>56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A8-406F-A275-B0A649EAE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Story point completados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72</c:v>
                </c:pt>
                <c:pt idx="1">
                  <c:v>87</c:v>
                </c:pt>
                <c:pt idx="2">
                  <c:v>50</c:v>
                </c:pt>
                <c:pt idx="3">
                  <c:v>43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A8-406F-A275-B0A649EAE0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874312"/>
        <c:axId val="466872872"/>
      </c:barChart>
      <c:catAx>
        <c:axId val="46687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66872872"/>
        <c:crosses val="autoZero"/>
        <c:auto val="1"/>
        <c:lblAlgn val="ctr"/>
        <c:lblOffset val="100"/>
        <c:noMultiLvlLbl val="0"/>
      </c:catAx>
      <c:valAx>
        <c:axId val="46687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6687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s-AR" b="0">
                <a:solidFill>
                  <a:srgbClr val="757575"/>
                </a:solidFill>
                <a:latin typeface="+mn-lt"/>
              </a:rPr>
              <a:t>Gastos en Mano de Obra </a:t>
            </a:r>
          </a:p>
        </c:rich>
      </c:tx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Costos!$P$3</c:f>
              <c:strCache>
                <c:ptCount val="1"/>
                <c:pt idx="0">
                  <c:v>Estimado</c:v>
                </c:pt>
              </c:strCache>
            </c:strRef>
          </c:tx>
          <c:spPr>
            <a:ln cmpd="sng">
              <a:solidFill>
                <a:srgbClr val="4472C4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6.222222222222222E-2"/>
                  <c:y val="-4.3126684636118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29-4CCA-A749-1D48ECADDD76}"/>
                </c:ext>
              </c:extLst>
            </c:dLbl>
            <c:dLbl>
              <c:idx val="1"/>
              <c:layout>
                <c:manualLayout>
                  <c:x val="2.4444444444444446E-2"/>
                  <c:y val="-6.588722928139726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29-4CCA-A749-1D48ECADDD76}"/>
                </c:ext>
              </c:extLst>
            </c:dLbl>
            <c:dLbl>
              <c:idx val="2"/>
              <c:layout>
                <c:manualLayout>
                  <c:x val="1.3333333333333334E-2"/>
                  <c:y val="1.07816711590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29-4CCA-A749-1D48ECADDD76}"/>
                </c:ext>
              </c:extLst>
            </c:dLbl>
            <c:dLbl>
              <c:idx val="3"/>
              <c:layout>
                <c:manualLayout>
                  <c:x val="2.222222222222214E-2"/>
                  <c:y val="2.8751123090745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29-4CCA-A749-1D48ECADDD76}"/>
                </c:ext>
              </c:extLst>
            </c:dLbl>
            <c:dLbl>
              <c:idx val="4"/>
              <c:layout>
                <c:manualLayout>
                  <c:x val="2.6666666666666668E-2"/>
                  <c:y val="5.75022461814914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A29-4CCA-A749-1D48ECADDD76}"/>
                </c:ext>
              </c:extLst>
            </c:dLbl>
            <c:dLbl>
              <c:idx val="5"/>
              <c:layout>
                <c:manualLayout>
                  <c:x val="1.7777777777777778E-2"/>
                  <c:y val="2.5157232704402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29-4CCA-A749-1D48ECADDD7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Costos!$O$4:$O$9</c:f>
              <c:strCache>
                <c:ptCount val="6"/>
                <c:pt idx="0">
                  <c:v>0.Estimated SP
 Sprint 0</c:v>
                </c:pt>
                <c:pt idx="1">
                  <c:v>1.Estimated SP
 Sprint 1</c:v>
                </c:pt>
                <c:pt idx="2">
                  <c:v>2.Estimated SP
 Sprint 2</c:v>
                </c:pt>
                <c:pt idx="3">
                  <c:v>3.Estimated SP
 Sprint 3</c:v>
                </c:pt>
                <c:pt idx="4">
                  <c:v>4.Estimated SP
 Sprint 4</c:v>
                </c:pt>
                <c:pt idx="5">
                  <c:v>5.Estimated SP
 Sprint 5</c:v>
                </c:pt>
              </c:strCache>
            </c:strRef>
          </c:cat>
          <c:val>
            <c:numRef>
              <c:f>Costos!$P$4:$P$9</c:f>
              <c:numCache>
                <c:formatCode>#,##0.00\ [$€-1]</c:formatCode>
                <c:ptCount val="6"/>
                <c:pt idx="0" formatCode="General">
                  <c:v>0</c:v>
                </c:pt>
                <c:pt idx="1">
                  <c:v>6575.1706611346099</c:v>
                </c:pt>
                <c:pt idx="2">
                  <c:v>13619.753353651955</c:v>
                </c:pt>
                <c:pt idx="3">
                  <c:v>17649.951126029693</c:v>
                </c:pt>
                <c:pt idx="4">
                  <c:v>22215.645801898198</c:v>
                </c:pt>
                <c:pt idx="5">
                  <c:v>25137.893299068706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29-4CCA-A749-1D48ECADDD76}"/>
            </c:ext>
          </c:extLst>
        </c:ser>
        <c:ser>
          <c:idx val="1"/>
          <c:order val="1"/>
          <c:tx>
            <c:strRef>
              <c:f>Costos!$Q$3</c:f>
              <c:strCache>
                <c:ptCount val="1"/>
                <c:pt idx="0">
                  <c:v>Real</c:v>
                </c:pt>
              </c:strCache>
            </c:strRef>
          </c:tx>
          <c:spPr>
            <a:ln cmpd="sng">
              <a:solidFill>
                <a:srgbClr val="ED7D31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02"/>
                  <c:y val="-8.98472596585804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29-4CCA-A749-1D48ECADDD76}"/>
                </c:ext>
              </c:extLst>
            </c:dLbl>
            <c:dLbl>
              <c:idx val="1"/>
              <c:layout>
                <c:manualLayout>
                  <c:x val="-8.666666666666667E-2"/>
                  <c:y val="-0.104222821203953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A29-4CCA-A749-1D48ECADDD76}"/>
                </c:ext>
              </c:extLst>
            </c:dLbl>
            <c:dLbl>
              <c:idx val="2"/>
              <c:layout>
                <c:manualLayout>
                  <c:x val="-8.2222222222222224E-2"/>
                  <c:y val="-8.98472596585804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29-4CCA-A749-1D48ECADDD76}"/>
                </c:ext>
              </c:extLst>
            </c:dLbl>
            <c:dLbl>
              <c:idx val="3"/>
              <c:layout>
                <c:manualLayout>
                  <c:x val="-0.10888888888888888"/>
                  <c:y val="-9.3441150044923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A29-4CCA-A749-1D48ECADDD76}"/>
                </c:ext>
              </c:extLst>
            </c:dLbl>
            <c:dLbl>
              <c:idx val="4"/>
              <c:layout>
                <c:manualLayout>
                  <c:x val="-0.14222222222222222"/>
                  <c:y val="-6.1096136567834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A29-4CCA-A749-1D48ECADDD76}"/>
                </c:ext>
              </c:extLst>
            </c:dLbl>
            <c:dLbl>
              <c:idx val="5"/>
              <c:layout>
                <c:manualLayout>
                  <c:x val="-6.2222222222222304E-2"/>
                  <c:y val="-5.75022461814914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A29-4CCA-A749-1D48ECADDD7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Costos!$O$4:$O$9</c:f>
              <c:strCache>
                <c:ptCount val="6"/>
                <c:pt idx="0">
                  <c:v>0.Estimated SP
 Sprint 0</c:v>
                </c:pt>
                <c:pt idx="1">
                  <c:v>1.Estimated SP
 Sprint 1</c:v>
                </c:pt>
                <c:pt idx="2">
                  <c:v>2.Estimated SP
 Sprint 2</c:v>
                </c:pt>
                <c:pt idx="3">
                  <c:v>3.Estimated SP
 Sprint 3</c:v>
                </c:pt>
                <c:pt idx="4">
                  <c:v>4.Estimated SP
 Sprint 4</c:v>
                </c:pt>
                <c:pt idx="5">
                  <c:v>5.Estimated SP
 Sprint 5</c:v>
                </c:pt>
              </c:strCache>
            </c:strRef>
          </c:cat>
          <c:val>
            <c:numRef>
              <c:f>Costos!$Q$4:$Q$9</c:f>
              <c:numCache>
                <c:formatCode>#,##0.00\ [$€-1]</c:formatCode>
                <c:ptCount val="6"/>
                <c:pt idx="0" formatCode="General">
                  <c:v>0</c:v>
                </c:pt>
                <c:pt idx="1">
                  <c:v>6855.0120468665991</c:v>
                </c:pt>
                <c:pt idx="2">
                  <c:v>14263.758784063841</c:v>
                </c:pt>
                <c:pt idx="3">
                  <c:v>18809.441965797516</c:v>
                </c:pt>
                <c:pt idx="4">
                  <c:v>24178.135360560707</c:v>
                </c:pt>
                <c:pt idx="5">
                  <c:v>27655.107094874475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A29-4CCA-A749-1D48ECADD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263383"/>
        <c:axId val="995677818"/>
      </c:lineChart>
      <c:catAx>
        <c:axId val="37526338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s-AR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s-AR"/>
          </a:p>
        </c:txPr>
        <c:crossAx val="995677818"/>
        <c:crosses val="autoZero"/>
        <c:auto val="1"/>
        <c:lblAlgn val="ctr"/>
        <c:lblOffset val="100"/>
        <c:noMultiLvlLbl val="1"/>
      </c:catAx>
      <c:valAx>
        <c:axId val="99567781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s-AR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s-AR"/>
          </a:p>
        </c:txPr>
        <c:crossAx val="375263383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s-AR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Total Real del Proyecto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C73-4DCF-8B4D-875F39B8AA5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EC73-4DCF-8B4D-875F39B8AA5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EC73-4DCF-8B4D-875F39B8AA5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EC73-4DCF-8B4D-875F39B8AA5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EC73-4DCF-8B4D-875F39B8AA5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EC73-4DCF-8B4D-875F39B8AA59}"/>
              </c:ext>
            </c:extLst>
          </c:dPt>
          <c:dLbls>
            <c:dLbl>
              <c:idx val="0"/>
              <c:layout>
                <c:manualLayout>
                  <c:x val="3.0184256275385384E-2"/>
                  <c:y val="-3.2967577166061787E-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73-4DCF-8B4D-875F39B8AA59}"/>
                </c:ext>
              </c:extLst>
            </c:dLbl>
            <c:dLbl>
              <c:idx val="1"/>
              <c:layout>
                <c:manualLayout>
                  <c:x val="3.8304258408041865E-2"/>
                  <c:y val="-2.084909197671045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73-4DCF-8B4D-875F39B8AA59}"/>
                </c:ext>
              </c:extLst>
            </c:dLbl>
            <c:dLbl>
              <c:idx val="2"/>
              <c:layout>
                <c:manualLayout>
                  <c:x val="-0.13119036318964997"/>
                  <c:y val="-0.13058358271253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73-4DCF-8B4D-875F39B8AA59}"/>
                </c:ext>
              </c:extLst>
            </c:dLbl>
            <c:dLbl>
              <c:idx val="3"/>
              <c:layout>
                <c:manualLayout>
                  <c:x val="-1.8455694498707754E-2"/>
                  <c:y val="-4.104166224504949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73-4DCF-8B4D-875F39B8AA59}"/>
                </c:ext>
              </c:extLst>
            </c:dLbl>
            <c:dLbl>
              <c:idx val="4"/>
              <c:layout>
                <c:manualLayout>
                  <c:x val="-5.7730311603836376E-2"/>
                  <c:y val="1.878019964485569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73-4DCF-8B4D-875F39B8AA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Costos!$K$32:$K$36</c:f>
              <c:strCache>
                <c:ptCount val="5"/>
                <c:pt idx="0">
                  <c:v>Scrum master</c:v>
                </c:pt>
                <c:pt idx="1">
                  <c:v>Dev leader</c:v>
                </c:pt>
                <c:pt idx="2">
                  <c:v>Full stack dev</c:v>
                </c:pt>
                <c:pt idx="3">
                  <c:v>db admin</c:v>
                </c:pt>
                <c:pt idx="4">
                  <c:v>Tester</c:v>
                </c:pt>
              </c:strCache>
            </c:strRef>
          </c:cat>
          <c:val>
            <c:numRef>
              <c:f>Costos!$L$32:$L$36</c:f>
              <c:numCache>
                <c:formatCode>#,##0.00\ [$€-1]</c:formatCode>
                <c:ptCount val="5"/>
                <c:pt idx="0">
                  <c:v>7101.2949433601352</c:v>
                </c:pt>
                <c:pt idx="1">
                  <c:v>4662.9029251334168</c:v>
                </c:pt>
                <c:pt idx="2">
                  <c:v>7357.2175150928169</c:v>
                </c:pt>
                <c:pt idx="3">
                  <c:v>2764.5995867809943</c:v>
                </c:pt>
                <c:pt idx="4">
                  <c:v>5769.0921245071095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73-4DCF-8B4D-875F39B8AA59}"/>
            </c:ext>
          </c:extLst>
        </c:ser>
        <c:ser>
          <c:idx val="1"/>
          <c:order val="1"/>
          <c:tx>
            <c:v>series 2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E-EC73-4DCF-8B4D-875F39B8AA5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0-EC73-4DCF-8B4D-875F39B8AA5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2-EC73-4DCF-8B4D-875F39B8AA5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4-EC73-4DCF-8B4D-875F39B8AA5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6-EC73-4DCF-8B4D-875F39B8AA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Costos!$K$32:$K$36</c:f>
              <c:strCache>
                <c:ptCount val="5"/>
                <c:pt idx="0">
                  <c:v>Scrum master</c:v>
                </c:pt>
                <c:pt idx="1">
                  <c:v>Dev leader</c:v>
                </c:pt>
                <c:pt idx="2">
                  <c:v>Full stack dev</c:v>
                </c:pt>
                <c:pt idx="3">
                  <c:v>db admin</c:v>
                </c:pt>
                <c:pt idx="4">
                  <c:v>Tester</c:v>
                </c:pt>
              </c:strCache>
            </c:strRef>
          </c:cat>
          <c:val>
            <c:numRef>
              <c:f>Costos!$K$32:$K$36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C73-4DCF-8B4D-875F39B8AA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14d9a21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f814d9a21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262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presentación vamos a explicar que herramientas y elementos vamos a utilizar para la administración de nuestro proyecto.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metodología que decidimos utilizar es APF ya que consideramos que una metodología iterativo incremental se se adapta a nuestra forma de trabajo. Vamos a utilizar las fases que recomienda APF pero no vamos a utilizar toda la documentación que sugiere. En el version scope vamos a definir el alcance del sistema y vamos a planificar la iteración. Luego en el cycle plan realizamos toda la parte relacionada con la planificación del proyecto. En el cycle build realizaremos las tareas de desarrollo y el client checkpoint va a ser la reunión formal donde evaluamos todo el trabajo realizado en la iteración junto con el cliente.</a:t>
            </a: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documentos que vamos a utilizar para el registro de las tareas a realizar en todo el proyecto van a ser: el plan de versiones, la trazabilidad de req., el calendario semanal, y el calendario final que van a ser detallados con los métodos que vimos en clase.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otra parte para registrar los bugs, los riesgos y los cambios, vamos a tener planillas especiales para cada uno que serán realizadas en base a lo que queramos documentar correspondientemente a cada uno. Estas planillas serán detalladas más adelante.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14d9a21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f814d9a21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○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313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313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956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4" name="Shape 24" descr="Resultado de imagen para universidad nacional de general sarmient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69800" y="5620650"/>
            <a:ext cx="2074200" cy="9538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jp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18" Type="http://schemas.openxmlformats.org/officeDocument/2006/relationships/image" Target="../media/image20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s-ES" sz="4400" b="0" i="0" u="none" strike="noStrike" cap="none" dirty="0">
                <a:solidFill>
                  <a:schemeClr val="lt1"/>
                </a:solidFill>
                <a:latin typeface="Agency FB" panose="020B0503020202020204" pitchFamily="34" charset="0"/>
                <a:sym typeface="Trebuchet MS"/>
              </a:rPr>
              <a:t>The Big 6 Software – Master Security </a:t>
            </a:r>
            <a:r>
              <a:rPr lang="es-ES" sz="4400" b="0" i="0" u="none" strike="noStrike" cap="none" dirty="0" err="1">
                <a:solidFill>
                  <a:schemeClr val="lt1"/>
                </a:solidFill>
                <a:latin typeface="Agency FB" panose="020B0503020202020204" pitchFamily="34" charset="0"/>
                <a:sym typeface="Trebuchet MS"/>
              </a:rPr>
              <a:t>System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s-ES" sz="24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Georgia"/>
              </a:rPr>
              <a:t>Proyecto Profesional I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s-ES" sz="24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Georgia"/>
              </a:rPr>
              <a:t>1er Cuatrimestre 2024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Shape 111" descr="Resultado de imagen para universidad nacional de general sarmien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872" y="5043055"/>
            <a:ext cx="3639127" cy="169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2">
            <a:extLst>
              <a:ext uri="{FF2B5EF4-FFF2-40B4-BE49-F238E27FC236}">
                <a16:creationId xmlns:a16="http://schemas.microsoft.com/office/drawing/2014/main" id="{44EEBC99-A887-C318-98D5-E09801551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Indicador de tiempo </a:t>
            </a:r>
            <a:endParaRPr sz="4000" b="0" i="0" u="none" strike="noStrike" cap="none" dirty="0">
              <a:solidFill>
                <a:schemeClr val="tx1"/>
              </a:solidFill>
              <a:latin typeface="Agency FB" panose="020B0503020202020204" pitchFamily="34" charset="0"/>
              <a:sym typeface="Trebuchet MS"/>
            </a:endParaRPr>
          </a:p>
        </p:txBody>
      </p:sp>
      <p:graphicFrame>
        <p:nvGraphicFramePr>
          <p:cNvPr id="2" name="Gráfico 2">
            <a:extLst>
              <a:ext uri="{FF2B5EF4-FFF2-40B4-BE49-F238E27FC236}">
                <a16:creationId xmlns:a16="http://schemas.microsoft.com/office/drawing/2014/main" id="{D47EBB31-515E-7E6E-6705-8F0B410F3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65676"/>
              </p:ext>
            </p:extLst>
          </p:nvPr>
        </p:nvGraphicFramePr>
        <p:xfrm>
          <a:off x="606489" y="2059305"/>
          <a:ext cx="6120881" cy="419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194" name="Picture 2" descr="Ahorrar tiempo - Iconos gratis de asistencia sanitaria y médica">
            <a:extLst>
              <a:ext uri="{FF2B5EF4-FFF2-40B4-BE49-F238E27FC236}">
                <a16:creationId xmlns:a16="http://schemas.microsoft.com/office/drawing/2014/main" id="{98544EB6-9D67-AA5D-A435-3DA1A4A5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08" y="765207"/>
            <a:ext cx="1116755" cy="11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1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FC7-681D-59FB-9D3D-56D53B8F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Estimaciones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tiempo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sprint y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recurso</a:t>
            </a:r>
            <a:endParaRPr lang="es-A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E20D96-0258-9F2A-3E23-87D4783D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13008"/>
              </p:ext>
            </p:extLst>
          </p:nvPr>
        </p:nvGraphicFramePr>
        <p:xfrm>
          <a:off x="298580" y="2136710"/>
          <a:ext cx="8574833" cy="3396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303">
                  <a:extLst>
                    <a:ext uri="{9D8B030D-6E8A-4147-A177-3AD203B41FA5}">
                      <a16:colId xmlns:a16="http://schemas.microsoft.com/office/drawing/2014/main" val="2640256706"/>
                    </a:ext>
                  </a:extLst>
                </a:gridCol>
                <a:gridCol w="817413">
                  <a:extLst>
                    <a:ext uri="{9D8B030D-6E8A-4147-A177-3AD203B41FA5}">
                      <a16:colId xmlns:a16="http://schemas.microsoft.com/office/drawing/2014/main" val="1934640648"/>
                    </a:ext>
                  </a:extLst>
                </a:gridCol>
                <a:gridCol w="568983">
                  <a:extLst>
                    <a:ext uri="{9D8B030D-6E8A-4147-A177-3AD203B41FA5}">
                      <a16:colId xmlns:a16="http://schemas.microsoft.com/office/drawing/2014/main" val="3556597603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1939968037"/>
                    </a:ext>
                  </a:extLst>
                </a:gridCol>
                <a:gridCol w="544944">
                  <a:extLst>
                    <a:ext uri="{9D8B030D-6E8A-4147-A177-3AD203B41FA5}">
                      <a16:colId xmlns:a16="http://schemas.microsoft.com/office/drawing/2014/main" val="1450484371"/>
                    </a:ext>
                  </a:extLst>
                </a:gridCol>
                <a:gridCol w="536927">
                  <a:extLst>
                    <a:ext uri="{9D8B030D-6E8A-4147-A177-3AD203B41FA5}">
                      <a16:colId xmlns:a16="http://schemas.microsoft.com/office/drawing/2014/main" val="654107577"/>
                    </a:ext>
                  </a:extLst>
                </a:gridCol>
                <a:gridCol w="560970">
                  <a:extLst>
                    <a:ext uri="{9D8B030D-6E8A-4147-A177-3AD203B41FA5}">
                      <a16:colId xmlns:a16="http://schemas.microsoft.com/office/drawing/2014/main" val="4142439223"/>
                    </a:ext>
                  </a:extLst>
                </a:gridCol>
                <a:gridCol w="681178">
                  <a:extLst>
                    <a:ext uri="{9D8B030D-6E8A-4147-A177-3AD203B41FA5}">
                      <a16:colId xmlns:a16="http://schemas.microsoft.com/office/drawing/2014/main" val="265565381"/>
                    </a:ext>
                  </a:extLst>
                </a:gridCol>
                <a:gridCol w="566868">
                  <a:extLst>
                    <a:ext uri="{9D8B030D-6E8A-4147-A177-3AD203B41FA5}">
                      <a16:colId xmlns:a16="http://schemas.microsoft.com/office/drawing/2014/main" val="1376766045"/>
                    </a:ext>
                  </a:extLst>
                </a:gridCol>
                <a:gridCol w="458908">
                  <a:extLst>
                    <a:ext uri="{9D8B030D-6E8A-4147-A177-3AD203B41FA5}">
                      <a16:colId xmlns:a16="http://schemas.microsoft.com/office/drawing/2014/main" val="1800007713"/>
                    </a:ext>
                  </a:extLst>
                </a:gridCol>
                <a:gridCol w="558129">
                  <a:extLst>
                    <a:ext uri="{9D8B030D-6E8A-4147-A177-3AD203B41FA5}">
                      <a16:colId xmlns:a16="http://schemas.microsoft.com/office/drawing/2014/main" val="3703381668"/>
                    </a:ext>
                  </a:extLst>
                </a:gridCol>
                <a:gridCol w="467647">
                  <a:extLst>
                    <a:ext uri="{9D8B030D-6E8A-4147-A177-3AD203B41FA5}">
                      <a16:colId xmlns:a16="http://schemas.microsoft.com/office/drawing/2014/main" val="2513405917"/>
                    </a:ext>
                  </a:extLst>
                </a:gridCol>
                <a:gridCol w="713234">
                  <a:extLst>
                    <a:ext uri="{9D8B030D-6E8A-4147-A177-3AD203B41FA5}">
                      <a16:colId xmlns:a16="http://schemas.microsoft.com/office/drawing/2014/main" val="3786292022"/>
                    </a:ext>
                  </a:extLst>
                </a:gridCol>
                <a:gridCol w="713234">
                  <a:extLst>
                    <a:ext uri="{9D8B030D-6E8A-4147-A177-3AD203B41FA5}">
                      <a16:colId xmlns:a16="http://schemas.microsoft.com/office/drawing/2014/main" val="1985102567"/>
                    </a:ext>
                  </a:extLst>
                </a:gridCol>
              </a:tblGrid>
              <a:tr h="92627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Integrante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Rol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Estimated SP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1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Real SP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1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Estimated SP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2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Real SP</a:t>
                      </a:r>
                      <a:br>
                        <a:rPr lang="es-AR" sz="900" u="none" strike="noStrike" dirty="0">
                          <a:effectLst/>
                        </a:rPr>
                      </a:br>
                      <a:r>
                        <a:rPr lang="es-AR" sz="900" u="none" strike="noStrike" dirty="0">
                          <a:effectLst/>
                        </a:rPr>
                        <a:t>Sprint 2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Estimated SP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3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Real SP</a:t>
                      </a:r>
                      <a:br>
                        <a:rPr lang="es-AR" sz="900" u="none" strike="noStrike" dirty="0">
                          <a:effectLst/>
                        </a:rPr>
                      </a:br>
                      <a:r>
                        <a:rPr lang="es-AR" sz="900" u="none" strike="noStrike" dirty="0">
                          <a:effectLst/>
                        </a:rPr>
                        <a:t>Sprint 3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 err="1">
                          <a:effectLst/>
                        </a:rPr>
                        <a:t>Estimated</a:t>
                      </a:r>
                      <a:r>
                        <a:rPr lang="es-AR" sz="900" u="none" strike="noStrike" dirty="0">
                          <a:effectLst/>
                        </a:rPr>
                        <a:t> SP</a:t>
                      </a:r>
                      <a:br>
                        <a:rPr lang="es-AR" sz="900" u="none" strike="noStrike" dirty="0">
                          <a:effectLst/>
                        </a:rPr>
                      </a:br>
                      <a:r>
                        <a:rPr lang="es-AR" sz="900" u="none" strike="noStrike" dirty="0">
                          <a:effectLst/>
                        </a:rPr>
                        <a:t>Sprint 4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Real SP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4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 err="1">
                          <a:effectLst/>
                        </a:rPr>
                        <a:t>Estimated</a:t>
                      </a:r>
                      <a:r>
                        <a:rPr lang="es-AR" sz="900" u="none" strike="noStrike" dirty="0">
                          <a:effectLst/>
                        </a:rPr>
                        <a:t> SP</a:t>
                      </a:r>
                      <a:br>
                        <a:rPr lang="es-AR" sz="900" u="none" strike="noStrike" dirty="0">
                          <a:effectLst/>
                        </a:rPr>
                      </a:br>
                      <a:r>
                        <a:rPr lang="es-AR" sz="900" u="none" strike="noStrike" dirty="0">
                          <a:effectLst/>
                        </a:rPr>
                        <a:t>Sprint 5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Real SP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5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>
                          <a:effectLst/>
                        </a:rPr>
                        <a:t>Total Estimated </a:t>
                      </a:r>
                      <a:br>
                        <a:rPr lang="es-AR" sz="900" u="none" strike="noStrike">
                          <a:effectLst/>
                        </a:rPr>
                      </a:br>
                      <a:r>
                        <a:rPr lang="es-AR" sz="900" u="none" strike="noStrike">
                          <a:effectLst/>
                        </a:rPr>
                        <a:t>Sprint 5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Total Real </a:t>
                      </a:r>
                      <a:br>
                        <a:rPr lang="es-AR" sz="900" u="none" strike="noStrike" dirty="0">
                          <a:effectLst/>
                        </a:rPr>
                      </a:br>
                      <a:r>
                        <a:rPr lang="es-AR" sz="900" u="none" strike="noStrike" dirty="0">
                          <a:effectLst/>
                        </a:rPr>
                        <a:t>Sprint 5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1119210522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Lombardi lautaro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Master de proyecto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91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95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41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38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  <a:highlight>
                            <a:srgbClr val="D0CECE"/>
                          </a:highlight>
                        </a:rPr>
                        <a:t>38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38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40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248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265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2586245638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FFFFFF"/>
                          </a:highlight>
                        </a:rPr>
                        <a:t>Fallatti Franco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Lider de desarrollo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54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50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42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61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30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45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70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15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186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262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2207071064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Castillo Patricio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  <a:highlight>
                            <a:srgbClr val="E2EFDA"/>
                          </a:highlight>
                        </a:rPr>
                        <a:t>Dev y adm de BDD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18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15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69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60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16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35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14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28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152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163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131409214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FFFFFF"/>
                          </a:highlight>
                        </a:rPr>
                        <a:t>Cañete Ezequiel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</a:rPr>
                        <a:t>Dev full stack A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52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88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90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40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32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14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226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  <a:highlight>
                            <a:srgbClr val="D0CECE"/>
                          </a:highlight>
                        </a:rPr>
                        <a:t>142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482395307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Gross Pablo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  <a:highlight>
                            <a:srgbClr val="E2EFDA"/>
                          </a:highlight>
                        </a:rPr>
                        <a:t>Dev full stack B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72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80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28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24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15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18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159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209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955016182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FFFFFF"/>
                          </a:highlight>
                        </a:rPr>
                        <a:t>Hernandez Facundo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</a:rPr>
                        <a:t>Tester A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12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16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70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70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16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37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30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58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14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142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211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623334042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Gonzales Federico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  <a:highlight>
                            <a:srgbClr val="E2EFDA"/>
                          </a:highlight>
                        </a:rPr>
                        <a:t>Tester B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16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36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30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47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49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35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50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E2EFDA"/>
                          </a:highlight>
                        </a:rPr>
                        <a:t>35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27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  <a:highlight>
                            <a:srgbClr val="E2EFDA"/>
                          </a:highlight>
                        </a:rPr>
                        <a:t>159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0CECE"/>
                          </a:highlight>
                        </a:rPr>
                        <a:t>172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111560783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</a:rPr>
                        <a:t> 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</a:rPr>
                        <a:t>Total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305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9E1F2"/>
                          </a:highlight>
                        </a:rPr>
                        <a:t>320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374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390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207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9E1F2"/>
                          </a:highlight>
                        </a:rPr>
                        <a:t>243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239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9E1F2"/>
                          </a:highlight>
                        </a:rPr>
                        <a:t>290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147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>
                          <a:effectLst/>
                          <a:highlight>
                            <a:srgbClr val="D9E1F2"/>
                          </a:highlight>
                        </a:rPr>
                        <a:t>181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</a:rPr>
                        <a:t>1272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1424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615" marR="4615" marT="4615" marB="0" anchor="b"/>
                </a:tc>
                <a:extLst>
                  <a:ext uri="{0D108BD9-81ED-4DB2-BD59-A6C34878D82A}">
                    <a16:rowId xmlns:a16="http://schemas.microsoft.com/office/drawing/2014/main" val="4103742013"/>
                  </a:ext>
                </a:extLst>
              </a:tr>
            </a:tbl>
          </a:graphicData>
        </a:graphic>
      </p:graphicFrame>
      <p:pic>
        <p:nvPicPr>
          <p:cNvPr id="5" name="Picture 2" descr="Ahorrar tiempo - Iconos gratis de asistencia sanitaria y médica">
            <a:extLst>
              <a:ext uri="{FF2B5EF4-FFF2-40B4-BE49-F238E27FC236}">
                <a16:creationId xmlns:a16="http://schemas.microsoft.com/office/drawing/2014/main" id="{3A60956F-DC42-840A-D30C-5AECB1D5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0" y="766573"/>
            <a:ext cx="1116755" cy="11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2">
            <a:extLst>
              <a:ext uri="{FF2B5EF4-FFF2-40B4-BE49-F238E27FC236}">
                <a16:creationId xmlns:a16="http://schemas.microsoft.com/office/drawing/2014/main" id="{44EEBC99-A887-C318-98D5-E09801551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Indicador de velocidad</a:t>
            </a:r>
            <a:endParaRPr sz="4000" b="0" i="0" u="none" strike="noStrike" cap="none" dirty="0">
              <a:solidFill>
                <a:schemeClr val="tx1"/>
              </a:solidFill>
              <a:latin typeface="Agency FB" panose="020B0503020202020204" pitchFamily="34" charset="0"/>
              <a:sym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7C9A495-5AC6-C0F3-8BCC-ABC9619A5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034105"/>
              </p:ext>
            </p:extLst>
          </p:nvPr>
        </p:nvGraphicFramePr>
        <p:xfrm>
          <a:off x="457200" y="2209800"/>
          <a:ext cx="6335486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17DB1-808B-339D-2979-9FF884B01110}"/>
              </a:ext>
            </a:extLst>
          </p:cNvPr>
          <p:cNvSpPr txBox="1"/>
          <p:nvPr/>
        </p:nvSpPr>
        <p:spPr>
          <a:xfrm>
            <a:off x="6792686" y="2575250"/>
            <a:ext cx="170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gency FB" panose="020B0503020202020204" pitchFamily="34" charset="0"/>
              </a:rPr>
              <a:t>Concluyendo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una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velocidad</a:t>
            </a:r>
            <a:r>
              <a:rPr lang="en-US" sz="2400" dirty="0">
                <a:latin typeface="Agency FB" panose="020B0503020202020204" pitchFamily="34" charset="0"/>
              </a:rPr>
              <a:t> de 58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6521CA-5D9F-BC54-A439-CFF7841C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06" y="836549"/>
            <a:ext cx="1402800" cy="1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3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2">
            <a:extLst>
              <a:ext uri="{FF2B5EF4-FFF2-40B4-BE49-F238E27FC236}">
                <a16:creationId xmlns:a16="http://schemas.microsoft.com/office/drawing/2014/main" id="{44EEBC99-A887-C318-98D5-E09801551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Indicador de funcionalidad completa</a:t>
            </a:r>
            <a:endParaRPr sz="4000" b="0" i="0" u="none" strike="noStrike" cap="none" dirty="0">
              <a:solidFill>
                <a:schemeClr val="tx1"/>
              </a:solidFill>
              <a:latin typeface="Agency FB" panose="020B0503020202020204" pitchFamily="34" charset="0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86945-80C0-3FF2-2104-9584CD03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2109029"/>
            <a:ext cx="6355594" cy="4095827"/>
          </a:xfrm>
          <a:prstGeom prst="rect">
            <a:avLst/>
          </a:prstGeom>
        </p:spPr>
      </p:pic>
      <p:pic>
        <p:nvPicPr>
          <p:cNvPr id="6146" name="Picture 2" descr="Avances y premisas para reenfocar tu liderazgo en 2019 | media-tics.com">
            <a:extLst>
              <a:ext uri="{FF2B5EF4-FFF2-40B4-BE49-F238E27FC236}">
                <a16:creationId xmlns:a16="http://schemas.microsoft.com/office/drawing/2014/main" id="{CB33F93A-8EB8-927A-56D6-EC4102177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70" y="825760"/>
            <a:ext cx="1993983" cy="96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2">
            <a:extLst>
              <a:ext uri="{FF2B5EF4-FFF2-40B4-BE49-F238E27FC236}">
                <a16:creationId xmlns:a16="http://schemas.microsoft.com/office/drawing/2014/main" id="{44EEBC99-A887-C318-98D5-E09801551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Indicadores de costos</a:t>
            </a:r>
            <a:endParaRPr sz="4000" b="0" i="0" u="none" strike="noStrike" cap="none" dirty="0">
              <a:solidFill>
                <a:schemeClr val="tx1"/>
              </a:solidFill>
              <a:latin typeface="Agency FB" panose="020B0503020202020204" pitchFamily="34" charset="0"/>
              <a:sym typeface="Trebuchet MS"/>
            </a:endParaRPr>
          </a:p>
        </p:txBody>
      </p:sp>
      <p:graphicFrame>
        <p:nvGraphicFramePr>
          <p:cNvPr id="2" name="Chart 1" title="Gráfico">
            <a:extLst>
              <a:ext uri="{FF2B5EF4-FFF2-40B4-BE49-F238E27FC236}">
                <a16:creationId xmlns:a16="http://schemas.microsoft.com/office/drawing/2014/main" id="{00000000-0008-0000-0100-0000F8223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066571"/>
              </p:ext>
            </p:extLst>
          </p:nvPr>
        </p:nvGraphicFramePr>
        <p:xfrm>
          <a:off x="4217437" y="2079171"/>
          <a:ext cx="4778440" cy="346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Gráfico">
            <a:extLst>
              <a:ext uri="{FF2B5EF4-FFF2-40B4-BE49-F238E27FC236}">
                <a16:creationId xmlns:a16="http://schemas.microsoft.com/office/drawing/2014/main" id="{00000000-0008-0000-0100-00002D8E3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664881"/>
              </p:ext>
            </p:extLst>
          </p:nvPr>
        </p:nvGraphicFramePr>
        <p:xfrm>
          <a:off x="148123" y="2079171"/>
          <a:ext cx="4325189" cy="2986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0DB0D3-C1F0-E20C-B7FE-2BDDBC58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5254"/>
              </p:ext>
            </p:extLst>
          </p:nvPr>
        </p:nvGraphicFramePr>
        <p:xfrm>
          <a:off x="457201" y="5884493"/>
          <a:ext cx="6466114" cy="377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881">
                  <a:extLst>
                    <a:ext uri="{9D8B030D-6E8A-4147-A177-3AD203B41FA5}">
                      <a16:colId xmlns:a16="http://schemas.microsoft.com/office/drawing/2014/main" val="1417502309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1940535624"/>
                    </a:ext>
                  </a:extLst>
                </a:gridCol>
                <a:gridCol w="1014317">
                  <a:extLst>
                    <a:ext uri="{9D8B030D-6E8A-4147-A177-3AD203B41FA5}">
                      <a16:colId xmlns:a16="http://schemas.microsoft.com/office/drawing/2014/main" val="1997880527"/>
                    </a:ext>
                  </a:extLst>
                </a:gridCol>
                <a:gridCol w="2764582">
                  <a:extLst>
                    <a:ext uri="{9D8B030D-6E8A-4147-A177-3AD203B41FA5}">
                      <a16:colId xmlns:a16="http://schemas.microsoft.com/office/drawing/2014/main" val="2874888260"/>
                    </a:ext>
                  </a:extLst>
                </a:gridCol>
              </a:tblGrid>
              <a:tr h="184816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  <a:highlight>
                            <a:srgbClr val="C9C9C9"/>
                          </a:highlight>
                        </a:rPr>
                        <a:t>Disponible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9C9C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  <a:highlight>
                            <a:srgbClr val="C9C9C9"/>
                          </a:highlight>
                        </a:rPr>
                        <a:t>Usado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9C9C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  <a:highlight>
                            <a:srgbClr val="C9C9C9"/>
                          </a:highlight>
                        </a:rPr>
                        <a:t>Usado el primer mes post GO LIVE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9C9C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1519997"/>
                  </a:ext>
                </a:extLst>
              </a:tr>
              <a:tr h="19251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TOTAL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35.625,00 €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27.655,11 €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effectLst/>
                        </a:rPr>
                        <a:t>29.761,75 €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818412"/>
                  </a:ext>
                </a:extLst>
              </a:tr>
            </a:tbl>
          </a:graphicData>
        </a:graphic>
      </p:graphicFrame>
      <p:pic>
        <p:nvPicPr>
          <p:cNvPr id="2050" name="Picture 2" descr="Costo - Iconos gratis de arte y diseño">
            <a:extLst>
              <a:ext uri="{FF2B5EF4-FFF2-40B4-BE49-F238E27FC236}">
                <a16:creationId xmlns:a16="http://schemas.microsoft.com/office/drawing/2014/main" id="{AC45A0E7-BC1F-EFE2-DDB7-B3639F4A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43" y="604838"/>
            <a:ext cx="1474334" cy="14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821872"/>
            <a:ext cx="596226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Administración de Bugs, Cambios y Riesgos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2013096"/>
            <a:ext cx="6531429" cy="464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>
              <a:spcBef>
                <a:spcPts val="0"/>
              </a:spcBef>
              <a:buClr>
                <a:srgbClr val="45818E"/>
              </a:buClr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Cada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una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 de las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diferentes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administraciones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 las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manejamos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gency FB" panose="020B0503020202020204" pitchFamily="34" charset="0"/>
                <a:sym typeface="Georgia"/>
              </a:rPr>
              <a:t>desde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planillas</a:t>
            </a:r>
            <a:r>
              <a:rPr lang="en-US" sz="2400" dirty="0">
                <a:latin typeface="Agency FB" panose="020B0503020202020204" pitchFamily="34" charset="0"/>
              </a:rPr>
              <a:t> de excel </a:t>
            </a:r>
            <a:r>
              <a:rPr lang="en-US" sz="2400" dirty="0" err="1">
                <a:latin typeface="Agency FB" panose="020B0503020202020204" pitchFamily="34" charset="0"/>
              </a:rPr>
              <a:t>especificas</a:t>
            </a:r>
            <a:r>
              <a:rPr lang="en-US" sz="2400" dirty="0">
                <a:latin typeface="Agency FB" panose="020B0503020202020204" pitchFamily="34" charset="0"/>
              </a:rPr>
              <a:t> para </a:t>
            </a:r>
            <a:r>
              <a:rPr lang="en-US" sz="2400" dirty="0" err="1">
                <a:latin typeface="Agency FB" panose="020B0503020202020204" pitchFamily="34" charset="0"/>
              </a:rPr>
              <a:t>cada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una</a:t>
            </a:r>
            <a:r>
              <a:rPr lang="en-US" sz="2400" dirty="0">
                <a:latin typeface="Agency FB" panose="020B0503020202020204" pitchFamily="34" charset="0"/>
              </a:rPr>
              <a:t> de las </a:t>
            </a:r>
            <a:r>
              <a:rPr lang="en-US" sz="2400" dirty="0" err="1">
                <a:latin typeface="Agency FB" panose="020B0503020202020204" pitchFamily="34" charset="0"/>
              </a:rPr>
              <a:t>mismas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pPr marL="228600" lvl="0" indent="0">
              <a:spcBef>
                <a:spcPts val="0"/>
              </a:spcBef>
              <a:buClr>
                <a:srgbClr val="45818E"/>
              </a:buClr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sym typeface="Georgia"/>
            </a:endParaRPr>
          </a:p>
          <a:p>
            <a:pPr marL="228600" lvl="0" indent="0">
              <a:spcBef>
                <a:spcPts val="0"/>
              </a:spcBef>
              <a:buClr>
                <a:srgbClr val="45818E"/>
              </a:buClr>
              <a:buNone/>
            </a:pPr>
            <a:r>
              <a:rPr lang="en-US" sz="2400" dirty="0" err="1">
                <a:latin typeface="Agency FB" panose="020B0503020202020204" pitchFamily="34" charset="0"/>
              </a:rPr>
              <a:t>Donde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todas</a:t>
            </a:r>
            <a:r>
              <a:rPr lang="en-US" sz="2400" dirty="0">
                <a:latin typeface="Agency FB" panose="020B0503020202020204" pitchFamily="34" charset="0"/>
              </a:rPr>
              <a:t> las Semanas </a:t>
            </a:r>
            <a:r>
              <a:rPr lang="en-US" sz="2400" dirty="0" err="1">
                <a:latin typeface="Agency FB" panose="020B0503020202020204" pitchFamily="34" charset="0"/>
              </a:rPr>
              <a:t>en</a:t>
            </a:r>
            <a:r>
              <a:rPr lang="en-US" sz="2400" dirty="0">
                <a:latin typeface="Agency FB" panose="020B0503020202020204" pitchFamily="34" charset="0"/>
              </a:rPr>
              <a:t> las </a:t>
            </a:r>
            <a:r>
              <a:rPr lang="en-US" sz="2400" dirty="0" err="1">
                <a:latin typeface="Agency FB" panose="020B0503020202020204" pitchFamily="34" charset="0"/>
              </a:rPr>
              <a:t>Weeklys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haciamos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una</a:t>
            </a:r>
            <a:r>
              <a:rPr lang="en-US" sz="2400" dirty="0">
                <a:latin typeface="Agency FB" panose="020B0503020202020204" pitchFamily="34" charset="0"/>
              </a:rPr>
              <a:t> revision general de </a:t>
            </a:r>
            <a:r>
              <a:rPr lang="en-US" sz="2400" dirty="0" err="1">
                <a:latin typeface="Agency FB" panose="020B0503020202020204" pitchFamily="34" charset="0"/>
              </a:rPr>
              <a:t>estas</a:t>
            </a:r>
            <a:r>
              <a:rPr lang="en-US" sz="2400" dirty="0">
                <a:latin typeface="Agency FB" panose="020B0503020202020204" pitchFamily="34" charset="0"/>
              </a:rPr>
              <a:t>, y se </a:t>
            </a:r>
            <a:r>
              <a:rPr lang="en-US" sz="2400" dirty="0" err="1">
                <a:latin typeface="Agency FB" panose="020B0503020202020204" pitchFamily="34" charset="0"/>
              </a:rPr>
              <a:t>actualizaban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segun</a:t>
            </a:r>
            <a:r>
              <a:rPr lang="en-US" sz="2400" dirty="0">
                <a:latin typeface="Agency FB" panose="020B0503020202020204" pitchFamily="34" charset="0"/>
              </a:rPr>
              <a:t> lo que </a:t>
            </a:r>
            <a:r>
              <a:rPr lang="en-US" sz="2400" dirty="0" err="1">
                <a:latin typeface="Agency FB" panose="020B0503020202020204" pitchFamily="34" charset="0"/>
              </a:rPr>
              <a:t>habia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pasado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semana</a:t>
            </a:r>
            <a:endParaRPr sz="24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sym typeface="Georgia"/>
            </a:endParaRPr>
          </a:p>
        </p:txBody>
      </p:sp>
      <p:pic>
        <p:nvPicPr>
          <p:cNvPr id="161" name="Shape 161" descr="Resultado de imagen para bu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25" y="707175"/>
            <a:ext cx="1200550" cy="12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 descr="Resultado de imagen para anti png"/>
          <p:cNvPicPr preferRelativeResize="0"/>
          <p:nvPr/>
        </p:nvPicPr>
        <p:blipFill rotWithShape="1">
          <a:blip r:embed="rId4">
            <a:alphaModFix amt="52000"/>
          </a:blip>
          <a:srcRect/>
          <a:stretch/>
        </p:blipFill>
        <p:spPr>
          <a:xfrm>
            <a:off x="7558425" y="707175"/>
            <a:ext cx="1315649" cy="131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Shape 169" descr="Resultado de imagen para bender pensando">
            <a:extLst>
              <a:ext uri="{FF2B5EF4-FFF2-40B4-BE49-F238E27FC236}">
                <a16:creationId xmlns:a16="http://schemas.microsoft.com/office/drawing/2014/main" id="{B1445D37-D7A5-D640-0FA4-E73DCFA0747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2087" y="2186153"/>
            <a:ext cx="1543425" cy="1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76" descr="Resultado de imagen para riesgo proyecto">
            <a:extLst>
              <a:ext uri="{FF2B5EF4-FFF2-40B4-BE49-F238E27FC236}">
                <a16:creationId xmlns:a16="http://schemas.microsoft.com/office/drawing/2014/main" id="{8D0A999E-4FF8-B684-FE68-2C68B8C1056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8425" y="3669071"/>
            <a:ext cx="1434099" cy="13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814d9a214_0_96"/>
          <p:cNvSpPr txBox="1">
            <a:spLocks noGrp="1"/>
          </p:cNvSpPr>
          <p:nvPr>
            <p:ph type="title"/>
          </p:nvPr>
        </p:nvSpPr>
        <p:spPr>
          <a:xfrm>
            <a:off x="217571" y="804827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Herramientas iniciales 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01" name="Google Shape;201;g1f814d9a214_0_96" descr="Resultado de imagen para herramient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1672" y="789399"/>
            <a:ext cx="2235303" cy="155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f814d9a214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3447"/>
            <a:ext cx="878150" cy="8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f814d9a214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1050" y="1891196"/>
            <a:ext cx="1066493" cy="110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f814d9a214_0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16462"/>
            <a:ext cx="10838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f814d9a214_0_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9123" y="1962052"/>
            <a:ext cx="17621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f814d9a214_0_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1337" y="3190652"/>
            <a:ext cx="2800350" cy="95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f814d9a214_0_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749" y="5353931"/>
            <a:ext cx="1980302" cy="69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f814d9a214_0_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8280" y="4173139"/>
            <a:ext cx="116073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f814d9a214_0_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9400" y="5245583"/>
            <a:ext cx="1485200" cy="99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f814d9a214_0_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3499" y="2929553"/>
            <a:ext cx="1485200" cy="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f814d9a214_0_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96460" y="1911016"/>
            <a:ext cx="915175" cy="98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f814d9a214_0_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81050" y="5382486"/>
            <a:ext cx="1650725" cy="78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f814d9a214_0_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951" y="6105984"/>
            <a:ext cx="1485200" cy="64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f814d9a214_0_9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557687" y="4184439"/>
            <a:ext cx="993650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f814d9a214_0_9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641795" y="4173139"/>
            <a:ext cx="993650" cy="10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f814d9a214_0_9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725903" y="4173139"/>
            <a:ext cx="915164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Introduction to JavaScript - JBSTechInfo | A Technology Driven Group">
            <a:extLst>
              <a:ext uri="{FF2B5EF4-FFF2-40B4-BE49-F238E27FC236}">
                <a16:creationId xmlns:a16="http://schemas.microsoft.com/office/drawing/2014/main" id="{43045716-3876-94BD-9F95-099658ED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43" y="3193769"/>
            <a:ext cx="1707905" cy="95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 (programming language) - Wikipedia">
            <a:extLst>
              <a:ext uri="{FF2B5EF4-FFF2-40B4-BE49-F238E27FC236}">
                <a16:creationId xmlns:a16="http://schemas.microsoft.com/office/drawing/2014/main" id="{D8DFF515-40AB-8A53-DAAB-FC4B86C9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24" y="4298564"/>
            <a:ext cx="933368" cy="170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pring Boot (@springboot) / X">
            <a:extLst>
              <a:ext uri="{FF2B5EF4-FFF2-40B4-BE49-F238E27FC236}">
                <a16:creationId xmlns:a16="http://schemas.microsoft.com/office/drawing/2014/main" id="{129A5B9E-24E5-14A7-E78D-D702503E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85" y="204314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814d9a214_0_96"/>
          <p:cNvSpPr txBox="1">
            <a:spLocks noGrp="1"/>
          </p:cNvSpPr>
          <p:nvPr>
            <p:ph type="title"/>
          </p:nvPr>
        </p:nvSpPr>
        <p:spPr>
          <a:xfrm>
            <a:off x="217571" y="804827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Herramientas </a:t>
            </a:r>
            <a:r>
              <a:rPr lang="es-AR" dirty="0">
                <a:solidFill>
                  <a:schemeClr val="tx1"/>
                </a:solidFill>
                <a:latin typeface="Agency FB" panose="020B0503020202020204" pitchFamily="34" charset="0"/>
              </a:rPr>
              <a:t>Finales</a:t>
            </a:r>
            <a:r>
              <a:rPr lang="es-AR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 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02" name="Google Shape;202;g1f814d9a214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3447"/>
            <a:ext cx="878150" cy="8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f814d9a214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50" y="1891196"/>
            <a:ext cx="1066493" cy="110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f814d9a214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84567"/>
            <a:ext cx="10838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f814d9a214_0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958" y="1822002"/>
            <a:ext cx="17621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f814d9a214_0_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4250" y="3119026"/>
            <a:ext cx="2800350" cy="95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f814d9a214_0_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749" y="5353931"/>
            <a:ext cx="1980302" cy="69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f814d9a214_0_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749" y="4154577"/>
            <a:ext cx="116073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f814d9a214_0_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5637" y="5234095"/>
            <a:ext cx="1485200" cy="99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f814d9a214_0_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96460" y="1911016"/>
            <a:ext cx="915175" cy="98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f814d9a214_0_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7981" y="5310684"/>
            <a:ext cx="1650725" cy="78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f814d9a214_0_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52475" y="4154577"/>
            <a:ext cx="993650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f814d9a214_0_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7119" y="4173139"/>
            <a:ext cx="993650" cy="10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f814d9a214_0_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21763" y="4144580"/>
            <a:ext cx="915164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TypeScript - Wikipedia, la enciclopedia libre">
            <a:extLst>
              <a:ext uri="{FF2B5EF4-FFF2-40B4-BE49-F238E27FC236}">
                <a16:creationId xmlns:a16="http://schemas.microsoft.com/office/drawing/2014/main" id="{FC347D84-3A2B-B869-7764-F48BF7C3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30" y="3071776"/>
            <a:ext cx="1020325" cy="10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lask (web framework) - Wikipedia">
            <a:extLst>
              <a:ext uri="{FF2B5EF4-FFF2-40B4-BE49-F238E27FC236}">
                <a16:creationId xmlns:a16="http://schemas.microsoft.com/office/drawing/2014/main" id="{49197AB1-C613-FABE-DA39-EB8DAF2F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68" y="4240976"/>
            <a:ext cx="1709738" cy="7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01;g1f814d9a214_0_96" descr="Resultado de imagen para herramientas">
            <a:extLst>
              <a:ext uri="{FF2B5EF4-FFF2-40B4-BE49-F238E27FC236}">
                <a16:creationId xmlns:a16="http://schemas.microsoft.com/office/drawing/2014/main" id="{766F7846-6403-B56F-6198-E358ABA0AE3A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821672" y="789399"/>
            <a:ext cx="2235303" cy="1552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83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8220-4FB4-417B-845D-E1B8A6FD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Problemas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detectados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durante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el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proyecto</a:t>
            </a:r>
            <a:endParaRPr lang="es-A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D0C4-A2BA-E689-8929-65AABD42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28127"/>
            <a:ext cx="8229600" cy="1300873"/>
          </a:xfrm>
        </p:spPr>
        <p:txBody>
          <a:bodyPr/>
          <a:lstStyle/>
          <a:p>
            <a:r>
              <a:rPr lang="en-US" sz="2400" dirty="0">
                <a:latin typeface="Agency FB" panose="020B0503020202020204" pitchFamily="34" charset="0"/>
              </a:rPr>
              <a:t>Perdida de un </a:t>
            </a:r>
            <a:r>
              <a:rPr lang="en-US" sz="2400" dirty="0" err="1">
                <a:latin typeface="Agency FB" panose="020B0503020202020204" pitchFamily="34" charset="0"/>
              </a:rPr>
              <a:t>miembro</a:t>
            </a:r>
            <a:r>
              <a:rPr lang="en-US" sz="2400" dirty="0">
                <a:latin typeface="Agency FB" panose="020B0503020202020204" pitchFamily="34" charset="0"/>
              </a:rPr>
              <a:t> del </a:t>
            </a:r>
            <a:r>
              <a:rPr lang="en-US" sz="2400" dirty="0" err="1">
                <a:latin typeface="Agency FB" panose="020B0503020202020204" pitchFamily="34" charset="0"/>
              </a:rPr>
              <a:t>equipo</a:t>
            </a:r>
            <a:r>
              <a:rPr lang="en-US" sz="2400" dirty="0">
                <a:latin typeface="Agency FB" panose="020B0503020202020204" pitchFamily="34" charset="0"/>
              </a:rPr>
              <a:t> de </a:t>
            </a:r>
            <a:r>
              <a:rPr lang="en-US" sz="2400" dirty="0" err="1">
                <a:latin typeface="Agency FB" panose="020B0503020202020204" pitchFamily="34" charset="0"/>
              </a:rPr>
              <a:t>trabajo</a:t>
            </a:r>
            <a:endParaRPr lang="en-US" sz="2200" dirty="0">
              <a:latin typeface="Agency FB" panose="020B0503020202020204" pitchFamily="34" charset="0"/>
            </a:endParaRPr>
          </a:p>
          <a:p>
            <a:r>
              <a:rPr lang="en-US" sz="2400" dirty="0" err="1">
                <a:latin typeface="Agency FB" panose="020B0503020202020204" pitchFamily="34" charset="0"/>
              </a:rPr>
              <a:t>Incompatibilidad</a:t>
            </a:r>
            <a:r>
              <a:rPr lang="en-US" sz="2400" dirty="0">
                <a:latin typeface="Agency FB" panose="020B0503020202020204" pitchFamily="34" charset="0"/>
              </a:rPr>
              <a:t> de </a:t>
            </a:r>
            <a:r>
              <a:rPr lang="en-US" sz="2400" dirty="0" err="1">
                <a:latin typeface="Agency FB" panose="020B0503020202020204" pitchFamily="34" charset="0"/>
              </a:rPr>
              <a:t>los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lenguajes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donde</a:t>
            </a:r>
            <a:r>
              <a:rPr lang="en-US" sz="2400" dirty="0">
                <a:latin typeface="Agency FB" panose="020B0503020202020204" pitchFamily="34" charset="0"/>
              </a:rPr>
              <a:t> se realize </a:t>
            </a:r>
            <a:r>
              <a:rPr lang="en-US" sz="2400" dirty="0" err="1">
                <a:latin typeface="Agency FB" panose="020B0503020202020204" pitchFamily="34" charset="0"/>
              </a:rPr>
              <a:t>el</a:t>
            </a:r>
            <a:r>
              <a:rPr lang="en-US" sz="2400" dirty="0">
                <a:latin typeface="Agency FB" panose="020B0503020202020204" pitchFamily="34" charset="0"/>
              </a:rPr>
              <a:t> Sistema</a:t>
            </a:r>
          </a:p>
          <a:p>
            <a:pPr marL="50800" indent="0">
              <a:buNone/>
            </a:pP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1947AC-3662-4EE2-2E8E-ACEFBD334B7D}"/>
              </a:ext>
            </a:extLst>
          </p:cNvPr>
          <p:cNvSpPr txBox="1">
            <a:spLocks/>
          </p:cNvSpPr>
          <p:nvPr/>
        </p:nvSpPr>
        <p:spPr>
          <a:xfrm>
            <a:off x="457200" y="3347328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Lecciones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anose="020B0503020202020204" pitchFamily="34" charset="0"/>
              </a:rPr>
              <a:t>aprendidas</a:t>
            </a:r>
            <a:endParaRPr lang="es-A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ADB88-3971-01B6-BF73-AC0C574EBB6C}"/>
              </a:ext>
            </a:extLst>
          </p:cNvPr>
          <p:cNvSpPr txBox="1">
            <a:spLocks/>
          </p:cNvSpPr>
          <p:nvPr/>
        </p:nvSpPr>
        <p:spPr>
          <a:xfrm>
            <a:off x="457200" y="4250783"/>
            <a:ext cx="8229600" cy="130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○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sz="2400" dirty="0">
                <a:latin typeface="Agency FB" panose="020B0503020202020204" pitchFamily="34" charset="0"/>
              </a:rPr>
              <a:t>No </a:t>
            </a:r>
            <a:r>
              <a:rPr lang="en-US" sz="2400" dirty="0" err="1">
                <a:latin typeface="Agency FB" panose="020B0503020202020204" pitchFamily="34" charset="0"/>
              </a:rPr>
              <a:t>confiar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demas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en</a:t>
            </a:r>
            <a:r>
              <a:rPr lang="en-US" sz="2400" dirty="0">
                <a:latin typeface="Agency FB" panose="020B0503020202020204" pitchFamily="34" charset="0"/>
              </a:rPr>
              <a:t> un </a:t>
            </a:r>
            <a:r>
              <a:rPr lang="en-US" sz="2400" dirty="0" err="1">
                <a:latin typeface="Agency FB" panose="020B0503020202020204" pitchFamily="34" charset="0"/>
              </a:rPr>
              <a:t>miembro</a:t>
            </a:r>
            <a:r>
              <a:rPr lang="en-US" sz="2400" dirty="0">
                <a:latin typeface="Agency FB" panose="020B0503020202020204" pitchFamily="34" charset="0"/>
              </a:rPr>
              <a:t> del </a:t>
            </a:r>
            <a:r>
              <a:rPr lang="en-US" sz="2400" dirty="0" err="1">
                <a:latin typeface="Agency FB" panose="020B0503020202020204" pitchFamily="34" charset="0"/>
              </a:rPr>
              <a:t>equipo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 err="1">
                <a:latin typeface="Agency FB" panose="020B0503020202020204" pitchFamily="34" charset="0"/>
              </a:rPr>
              <a:t>Realizar</a:t>
            </a:r>
            <a:r>
              <a:rPr lang="en-US" sz="2400" dirty="0">
                <a:latin typeface="Agency FB" panose="020B0503020202020204" pitchFamily="34" charset="0"/>
              </a:rPr>
              <a:t> un </a:t>
            </a:r>
            <a:r>
              <a:rPr lang="en-US" sz="2400" dirty="0" err="1">
                <a:latin typeface="Agency FB" panose="020B0503020202020204" pitchFamily="34" charset="0"/>
              </a:rPr>
              <a:t>buen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analizis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previo</a:t>
            </a:r>
            <a:r>
              <a:rPr lang="en-US" sz="2400" dirty="0">
                <a:latin typeface="Agency FB" panose="020B0503020202020204" pitchFamily="34" charset="0"/>
              </a:rPr>
              <a:t> de las </a:t>
            </a:r>
            <a:r>
              <a:rPr lang="en-US" sz="2400" dirty="0" err="1">
                <a:latin typeface="Agency FB" panose="020B0503020202020204" pitchFamily="34" charset="0"/>
              </a:rPr>
              <a:t>tecnologias</a:t>
            </a:r>
            <a:r>
              <a:rPr lang="en-US" sz="2400" dirty="0">
                <a:latin typeface="Agency FB" panose="020B0503020202020204" pitchFamily="34" charset="0"/>
              </a:rPr>
              <a:t> y de la </a:t>
            </a:r>
            <a:r>
              <a:rPr lang="en-US" sz="2400" dirty="0" err="1">
                <a:latin typeface="Agency FB" panose="020B0503020202020204" pitchFamily="34" charset="0"/>
              </a:rPr>
              <a:t>arquitectura</a:t>
            </a:r>
            <a:r>
              <a:rPr lang="en-US" sz="2400" dirty="0">
                <a:latin typeface="Agency FB" panose="020B0503020202020204" pitchFamily="34" charset="0"/>
              </a:rPr>
              <a:t> final </a:t>
            </a:r>
            <a:r>
              <a:rPr lang="en-US" sz="2400" dirty="0" err="1">
                <a:latin typeface="Agency FB" panose="020B0503020202020204" pitchFamily="34" charset="0"/>
              </a:rPr>
              <a:t>en</a:t>
            </a:r>
            <a:r>
              <a:rPr lang="en-US" sz="2400" dirty="0">
                <a:latin typeface="Agency FB" panose="020B0503020202020204" pitchFamily="34" charset="0"/>
              </a:rPr>
              <a:t> las que </a:t>
            </a:r>
            <a:r>
              <a:rPr lang="en-US" sz="2400" dirty="0" err="1">
                <a:latin typeface="Agency FB" panose="020B0503020202020204" pitchFamily="34" charset="0"/>
              </a:rPr>
              <a:t>haremos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sistema</a:t>
            </a:r>
            <a:endParaRPr lang="en-US" sz="2200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Los lecciones que deja este 2021 (según los expertos)">
            <a:extLst>
              <a:ext uri="{FF2B5EF4-FFF2-40B4-BE49-F238E27FC236}">
                <a16:creationId xmlns:a16="http://schemas.microsoft.com/office/drawing/2014/main" id="{D70C1BCA-0579-7ABD-540B-3B92F093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3283103"/>
            <a:ext cx="1983825" cy="11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9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545719" y="1274575"/>
            <a:ext cx="22485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¿Preguntas?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93" name="Shape 193" descr="Resultado de imagen para acertij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094" y="2341375"/>
            <a:ext cx="4122225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Presentación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r>
              <a:rPr lang="es-ES" b="1" dirty="0">
                <a:latin typeface="Agency FB" panose="020B0503020202020204" pitchFamily="34" charset="0"/>
              </a:rPr>
              <a:t>Objetivo del proyecto</a:t>
            </a:r>
            <a:br>
              <a:rPr lang="es-ES" sz="1600" dirty="0">
                <a:latin typeface="Agency FB" panose="020B0503020202020204" pitchFamily="34" charset="0"/>
              </a:rPr>
            </a:br>
            <a:br>
              <a:rPr lang="es-ES" sz="1600" dirty="0">
                <a:latin typeface="Agency FB" panose="020B0503020202020204" pitchFamily="34" charset="0"/>
              </a:rPr>
            </a:br>
            <a:r>
              <a:rPr lang="es-ES" sz="2000" dirty="0">
                <a:latin typeface="Agency FB" panose="020B0503020202020204" pitchFamily="34" charset="0"/>
              </a:rPr>
              <a:t>El objetivo del proyecto fue que los estudiantes utilicen Metodologías Ágiles para desarrollar un sistema de autenticación facial para una Tablet.</a:t>
            </a: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endParaRPr lang="es-ES" sz="2000" dirty="0">
              <a:latin typeface="Agency FB" panose="020B0503020202020204" pitchFamily="34" charset="0"/>
            </a:endParaRP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r>
              <a:rPr lang="es-ES" b="1" dirty="0">
                <a:latin typeface="Agency FB" panose="020B0503020202020204" pitchFamily="34" charset="0"/>
              </a:rPr>
              <a:t>Visión del proyecto</a:t>
            </a: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endParaRPr lang="es-ES" sz="1800" b="1" dirty="0">
              <a:latin typeface="Agency FB" panose="020B0503020202020204" pitchFamily="34" charset="0"/>
            </a:endParaRP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r>
              <a:rPr lang="es-ES" sz="2000" dirty="0">
                <a:solidFill>
                  <a:srgbClr val="000000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Nuestro objetivo fue desarrollar un sistema de seguridad basado en reconocimiento facial que sea confiable, fácil de usar e intuitivo para los usuarios nuevos, además de garantizar una eficiente utilización de los recursos del dispositivo.</a:t>
            </a: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br>
              <a:rPr lang="es-ES" sz="1800" dirty="0"/>
            </a:br>
            <a:endParaRPr sz="1600" dirty="0"/>
          </a:p>
        </p:txBody>
      </p:sp>
      <p:pic>
        <p:nvPicPr>
          <p:cNvPr id="11266" name="Picture 2" descr="Presentación - Iconos gratis de negocios y finanzas">
            <a:extLst>
              <a:ext uri="{FF2B5EF4-FFF2-40B4-BE49-F238E27FC236}">
                <a16:creationId xmlns:a16="http://schemas.microsoft.com/office/drawing/2014/main" id="{FA9430A9-2EB9-15BD-61C3-0F11639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16" y="741735"/>
            <a:ext cx="1984505" cy="18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Equipo de Trabajo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2105100"/>
            <a:ext cx="6293100" cy="2690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>
              <a:buNone/>
            </a:pPr>
            <a:endParaRPr lang="es-AR" sz="1800" dirty="0"/>
          </a:p>
          <a:p>
            <a:pPr lvl="0"/>
            <a:r>
              <a:rPr lang="es-AR" sz="2000" dirty="0">
                <a:latin typeface="Agency FB" panose="020B0503020202020204" pitchFamily="34" charset="0"/>
              </a:rPr>
              <a:t>Lombardi Lautaro: Master de proyecto</a:t>
            </a:r>
            <a:endParaRPr lang="en-US" sz="2000" dirty="0">
              <a:latin typeface="Agency FB" panose="020B0503020202020204" pitchFamily="34" charset="0"/>
            </a:endParaRPr>
          </a:p>
          <a:p>
            <a:pPr lvl="0"/>
            <a:r>
              <a:rPr lang="es-AR" sz="2000" dirty="0">
                <a:latin typeface="Agency FB" panose="020B0503020202020204" pitchFamily="34" charset="0"/>
              </a:rPr>
              <a:t>Fallatti Franco: Líder de desarrollo</a:t>
            </a:r>
            <a:endParaRPr lang="en-US" sz="2000" dirty="0">
              <a:latin typeface="Agency FB" panose="020B0503020202020204" pitchFamily="34" charset="0"/>
            </a:endParaRPr>
          </a:p>
          <a:p>
            <a:pPr lvl="0"/>
            <a:r>
              <a:rPr lang="es-AR" sz="2000" dirty="0">
                <a:latin typeface="Agency FB" panose="020B0503020202020204" pitchFamily="34" charset="0"/>
              </a:rPr>
              <a:t>Castillo Patricio: Desarrollador y administrador de base de datos</a:t>
            </a:r>
            <a:endParaRPr lang="en-US" sz="2000" dirty="0">
              <a:latin typeface="Agency FB" panose="020B0503020202020204" pitchFamily="34" charset="0"/>
            </a:endParaRPr>
          </a:p>
          <a:p>
            <a:pPr lvl="0"/>
            <a:r>
              <a:rPr lang="es-AR" sz="2000" dirty="0">
                <a:latin typeface="Agency FB" panose="020B0503020202020204" pitchFamily="34" charset="0"/>
              </a:rPr>
              <a:t>Gross Pablo: Desarrollador full stack</a:t>
            </a:r>
            <a:endParaRPr lang="en-US" sz="2000" dirty="0">
              <a:latin typeface="Agency FB" panose="020B0503020202020204" pitchFamily="34" charset="0"/>
            </a:endParaRPr>
          </a:p>
          <a:p>
            <a:pPr lvl="0"/>
            <a:r>
              <a:rPr lang="es-AR" sz="2000" dirty="0">
                <a:latin typeface="Agency FB" panose="020B0503020202020204" pitchFamily="34" charset="0"/>
              </a:rPr>
              <a:t>Hernández Facundo: Tester</a:t>
            </a:r>
          </a:p>
          <a:p>
            <a:pPr lvl="0"/>
            <a:r>
              <a:rPr lang="es-AR" sz="2000" dirty="0">
                <a:latin typeface="Agency FB" panose="020B0503020202020204" pitchFamily="34" charset="0"/>
              </a:rPr>
              <a:t>Gonzales Federico: Tester</a:t>
            </a:r>
            <a:endParaRPr lang="en-US" sz="2000" dirty="0">
              <a:latin typeface="Agency FB" panose="020B0503020202020204" pitchFamily="34" charset="0"/>
            </a:endParaRPr>
          </a:p>
          <a:p>
            <a:pPr marL="109728" marR="0" lvl="0" indent="-81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None/>
            </a:pPr>
            <a:endParaRPr dirty="0"/>
          </a:p>
          <a:p>
            <a:pPr marL="109728" marR="0" lvl="0" indent="-812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09728" marR="0" lvl="0" indent="-812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Shape 124" descr="Group, Together, Teamwork,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0076" y="999582"/>
            <a:ext cx="1506724" cy="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83577" y="118262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Metodología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Google Shape;140;p5">
            <a:extLst>
              <a:ext uri="{FF2B5EF4-FFF2-40B4-BE49-F238E27FC236}">
                <a16:creationId xmlns:a16="http://schemas.microsoft.com/office/drawing/2014/main" id="{C4444716-FCDB-2C63-4C73-B49F292FAD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96" y="2052735"/>
            <a:ext cx="6830008" cy="339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Planificación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2331649"/>
            <a:ext cx="81606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marR="0" lvl="0" indent="-86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s-ES" sz="2400" dirty="0">
                <a:latin typeface="Agency FB" panose="020B0503020202020204" pitchFamily="34" charset="0"/>
              </a:rPr>
              <a:t>Durante el desarrollo del proyecto se utilizaron diferentes herramientas para lograr llevar a cabo una gestión correcta del mismo, entre ellas están:</a:t>
            </a:r>
          </a:p>
          <a:p>
            <a:pPr marL="365760" marR="0" lvl="0" indent="-86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lang="es-ES" sz="2400" dirty="0">
              <a:latin typeface="Agency FB" panose="020B0503020202020204" pitchFamily="34" charset="0"/>
            </a:endParaRPr>
          </a:p>
          <a:p>
            <a:pPr marL="622301" indent="-342900">
              <a:spcBef>
                <a:spcPts val="0"/>
              </a:spcBef>
            </a:pPr>
            <a:r>
              <a:rPr lang="es-ES" sz="2400" dirty="0">
                <a:latin typeface="Agency FB" panose="020B0503020202020204" pitchFamily="34" charset="0"/>
              </a:rPr>
              <a:t>Diagrama WBS, en conjunto de su diccionario correspondiente</a:t>
            </a:r>
          </a:p>
          <a:p>
            <a:pPr marL="622301" indent="-342900">
              <a:spcBef>
                <a:spcPts val="0"/>
              </a:spcBef>
            </a:pPr>
            <a:r>
              <a:rPr lang="es-ES" sz="2400" dirty="0">
                <a:latin typeface="Agency FB" panose="020B0503020202020204" pitchFamily="34" charset="0"/>
              </a:rPr>
              <a:t>Calendario, el cual se refleja en el Trello</a:t>
            </a:r>
          </a:p>
          <a:p>
            <a:pPr marL="622301" indent="-342900">
              <a:spcBef>
                <a:spcPts val="0"/>
              </a:spcBef>
            </a:pPr>
            <a:r>
              <a:rPr lang="es-ES" sz="2400" dirty="0">
                <a:latin typeface="Agency FB" panose="020B0503020202020204" pitchFamily="34" charset="0"/>
              </a:rPr>
              <a:t>Indicadores, los cuales ayudaron a medir diferentes aspectos del mismo</a:t>
            </a:r>
          </a:p>
        </p:txBody>
      </p:sp>
      <p:pic>
        <p:nvPicPr>
          <p:cNvPr id="147" name="Shape 147" descr="Resultado de imagen para planificacion de proyec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6381" y="746075"/>
            <a:ext cx="1463725" cy="14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sz="4000" b="0" i="0" u="none" strike="noStrike" cap="none" dirty="0">
                <a:solidFill>
                  <a:schemeClr val="tx1"/>
                </a:solidFill>
                <a:latin typeface="Agency FB" panose="020B0503020202020204" pitchFamily="34" charset="0"/>
                <a:sym typeface="Trebuchet MS"/>
              </a:rPr>
              <a:t>Planificación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86861" y="1846385"/>
            <a:ext cx="64830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spcBef>
                <a:spcPts val="0"/>
              </a:spcBef>
              <a:buClr>
                <a:srgbClr val="45818E"/>
              </a:buClr>
              <a:buSzPts val="2400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Diagrama WBS</a:t>
            </a:r>
            <a:endParaRPr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40" name="Shape 140" descr="Resultado de imagen para planificacion de proyec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414" y="910020"/>
            <a:ext cx="1463725" cy="1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1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5591" y="2373745"/>
            <a:ext cx="8229599" cy="3270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9D4-7187-F499-9DC4-5A6185B0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Calendario</a:t>
            </a:r>
            <a:endParaRPr lang="es-A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BC1B4C-A9E5-26D4-8778-41AA342353C1}"/>
              </a:ext>
            </a:extLst>
          </p:cNvPr>
          <p:cNvSpPr/>
          <p:nvPr/>
        </p:nvSpPr>
        <p:spPr>
          <a:xfrm>
            <a:off x="1579082" y="24694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09DDB0-BE57-8CFB-C6C6-9645F9D77C62}"/>
              </a:ext>
            </a:extLst>
          </p:cNvPr>
          <p:cNvSpPr/>
          <p:nvPr/>
        </p:nvSpPr>
        <p:spPr>
          <a:xfrm>
            <a:off x="1579082" y="32415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1E7421-3DF4-0BFE-F92A-FFD02A3EBCBF}"/>
              </a:ext>
            </a:extLst>
          </p:cNvPr>
          <p:cNvSpPr/>
          <p:nvPr/>
        </p:nvSpPr>
        <p:spPr>
          <a:xfrm>
            <a:off x="1579082" y="39560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C54B04-47A3-88F4-D0F7-4900C6503E7E}"/>
              </a:ext>
            </a:extLst>
          </p:cNvPr>
          <p:cNvSpPr/>
          <p:nvPr/>
        </p:nvSpPr>
        <p:spPr>
          <a:xfrm>
            <a:off x="1579082" y="47060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A90BF0-B647-42D6-90D1-A51A9125B7B9}"/>
              </a:ext>
            </a:extLst>
          </p:cNvPr>
          <p:cNvSpPr/>
          <p:nvPr/>
        </p:nvSpPr>
        <p:spPr>
          <a:xfrm>
            <a:off x="1579082" y="54205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49341-915B-8037-4A3F-69FC8FFCBC2E}"/>
              </a:ext>
            </a:extLst>
          </p:cNvPr>
          <p:cNvSpPr txBox="1"/>
          <p:nvPr/>
        </p:nvSpPr>
        <p:spPr>
          <a:xfrm>
            <a:off x="2700964" y="2490175"/>
            <a:ext cx="57943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gency FB" panose="020B0503020202020204" pitchFamily="34" charset="0"/>
              </a:rPr>
              <a:t>Capacitaciones</a:t>
            </a:r>
            <a:r>
              <a:rPr lang="en-US" sz="2400" dirty="0">
                <a:latin typeface="Agency FB" panose="020B0503020202020204" pitchFamily="34" charset="0"/>
              </a:rPr>
              <a:t>, IA y </a:t>
            </a:r>
            <a:r>
              <a:rPr lang="en-US" sz="2400" dirty="0" err="1">
                <a:latin typeface="Agency FB" panose="020B0503020202020204" pitchFamily="34" charset="0"/>
              </a:rPr>
              <a:t>reconocimiento</a:t>
            </a:r>
            <a:r>
              <a:rPr lang="en-US" sz="2400" dirty="0">
                <a:latin typeface="Agency FB" panose="020B0503020202020204" pitchFamily="34" charset="0"/>
              </a:rPr>
              <a:t> facial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ABMS, </a:t>
            </a:r>
            <a:r>
              <a:rPr lang="en-US" sz="2400" dirty="0" err="1">
                <a:latin typeface="Agency FB" panose="020B0503020202020204" pitchFamily="34" charset="0"/>
              </a:rPr>
              <a:t>pantallas</a:t>
            </a:r>
            <a:r>
              <a:rPr lang="en-US" sz="2400" dirty="0">
                <a:latin typeface="Agency FB" panose="020B0503020202020204" pitchFamily="34" charset="0"/>
              </a:rPr>
              <a:t> y </a:t>
            </a:r>
            <a:r>
              <a:rPr lang="en-US" sz="2400" dirty="0" err="1">
                <a:latin typeface="Agency FB" panose="020B0503020202020204" pitchFamily="34" charset="0"/>
              </a:rPr>
              <a:t>tablas</a:t>
            </a:r>
            <a:r>
              <a:rPr lang="en-US" sz="2400" dirty="0">
                <a:latin typeface="Agency FB" panose="020B0503020202020204" pitchFamily="34" charset="0"/>
              </a:rPr>
              <a:t> del </a:t>
            </a:r>
            <a:r>
              <a:rPr lang="en-US" sz="2400" dirty="0" err="1">
                <a:latin typeface="Agency FB" panose="020B0503020202020204" pitchFamily="34" charset="0"/>
              </a:rPr>
              <a:t>sistema</a:t>
            </a:r>
            <a:endParaRPr lang="en-US" sz="2400" dirty="0">
              <a:latin typeface="Agency FB" panose="020B0503020202020204" pitchFamily="34" charset="0"/>
            </a:endParaRP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 err="1">
                <a:latin typeface="Agency FB" panose="020B0503020202020204" pitchFamily="34" charset="0"/>
              </a:rPr>
              <a:t>Funcionalidad</a:t>
            </a:r>
            <a:r>
              <a:rPr lang="en-US" sz="2400" dirty="0">
                <a:latin typeface="Agency FB" panose="020B0503020202020204" pitchFamily="34" charset="0"/>
              </a:rPr>
              <a:t> offline del </a:t>
            </a:r>
            <a:r>
              <a:rPr lang="en-US" sz="2400" dirty="0" err="1">
                <a:latin typeface="Agency FB" panose="020B0503020202020204" pitchFamily="34" charset="0"/>
              </a:rPr>
              <a:t>sistema</a:t>
            </a:r>
            <a:endParaRPr lang="en-US" sz="2400" dirty="0">
              <a:latin typeface="Agency FB" panose="020B0503020202020204" pitchFamily="34" charset="0"/>
            </a:endParaRP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 err="1">
                <a:latin typeface="Agency FB" panose="020B0503020202020204" pitchFamily="34" charset="0"/>
              </a:rPr>
              <a:t>Reportes</a:t>
            </a:r>
            <a:r>
              <a:rPr lang="en-US" sz="2400" dirty="0">
                <a:latin typeface="Agency FB" panose="020B0503020202020204" pitchFamily="34" charset="0"/>
              </a:rPr>
              <a:t> y </a:t>
            </a:r>
            <a:r>
              <a:rPr lang="en-US" sz="2400" dirty="0" err="1">
                <a:latin typeface="Agency FB" panose="020B0503020202020204" pitchFamily="34" charset="0"/>
              </a:rPr>
              <a:t>configuraciones</a:t>
            </a:r>
            <a:endParaRPr lang="en-US" sz="2400" dirty="0">
              <a:latin typeface="Agency FB" panose="020B0503020202020204" pitchFamily="34" charset="0"/>
            </a:endParaRP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 err="1">
                <a:latin typeface="Agency FB" panose="020B0503020202020204" pitchFamily="34" charset="0"/>
              </a:rPr>
              <a:t>Automatizacion</a:t>
            </a:r>
            <a:r>
              <a:rPr lang="en-US" sz="2400" dirty="0">
                <a:latin typeface="Agency FB" panose="020B0503020202020204" pitchFamily="34" charset="0"/>
              </a:rPr>
              <a:t> del </a:t>
            </a:r>
            <a:r>
              <a:rPr lang="en-US" sz="2400" dirty="0" err="1">
                <a:latin typeface="Agency FB" panose="020B0503020202020204" pitchFamily="34" charset="0"/>
              </a:rPr>
              <a:t>sistema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6A39F-8E93-F0FA-A983-E9D56F3DD2F9}"/>
              </a:ext>
            </a:extLst>
          </p:cNvPr>
          <p:cNvSpPr txBox="1"/>
          <p:nvPr/>
        </p:nvSpPr>
        <p:spPr>
          <a:xfrm>
            <a:off x="457200" y="2490175"/>
            <a:ext cx="978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Sprint 1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Sprint 2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Sprint 3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Sprint 4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Sprint 5</a:t>
            </a:r>
            <a:endParaRPr lang="es-AR" sz="2400" dirty="0">
              <a:latin typeface="Agency FB" panose="020B0503020202020204" pitchFamily="34" charset="0"/>
            </a:endParaRPr>
          </a:p>
        </p:txBody>
      </p:sp>
      <p:pic>
        <p:nvPicPr>
          <p:cNvPr id="10242" name="Picture 2" descr="Calendario - Iconos gratis de diverso">
            <a:extLst>
              <a:ext uri="{FF2B5EF4-FFF2-40B4-BE49-F238E27FC236}">
                <a16:creationId xmlns:a16="http://schemas.microsoft.com/office/drawing/2014/main" id="{775B80B9-97AD-D1AC-43D5-9CF1A8CE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0" y="779531"/>
            <a:ext cx="1715376" cy="157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Indicadores </a:t>
            </a:r>
            <a:endParaRPr sz="4000" b="0" i="0" u="none" strike="noStrike" cap="none" dirty="0">
              <a:solidFill>
                <a:schemeClr val="tx1"/>
              </a:solidFill>
              <a:latin typeface="Agency FB" panose="020B0503020202020204" pitchFamily="34" charset="0"/>
              <a:sym typeface="Trebuchet M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Font typeface="Georgia"/>
              <a:buNone/>
            </a:pPr>
            <a:r>
              <a:rPr lang="es-ES" sz="2400" dirty="0">
                <a:solidFill>
                  <a:schemeClr val="tx1"/>
                </a:solidFill>
                <a:latin typeface="Agency FB" panose="020B0503020202020204" pitchFamily="34" charset="0"/>
              </a:rPr>
              <a:t>Inicialmente pensamos utilizar los siguientes indicadores:</a:t>
            </a: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endParaRPr lang="es-ES" sz="24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</a:pPr>
            <a:r>
              <a:rPr lang="es-ES" sz="2400" dirty="0">
                <a:solidFill>
                  <a:schemeClr val="tx1"/>
                </a:solidFill>
                <a:latin typeface="Agency FB" panose="020B0503020202020204" pitchFamily="34" charset="0"/>
              </a:rPr>
              <a:t>Funcionalidad completa + Nivel de calidad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</a:pPr>
            <a:r>
              <a:rPr lang="es-ES" sz="2400" dirty="0">
                <a:solidFill>
                  <a:schemeClr val="tx1"/>
                </a:solidFill>
                <a:latin typeface="Agency FB" panose="020B0503020202020204" pitchFamily="34" charset="0"/>
              </a:rPr>
              <a:t>Indicador de riesgo</a:t>
            </a:r>
          </a:p>
          <a:p>
            <a:pPr marL="457200" lvl="0" indent="-406400" algn="l" rtl="0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ES" sz="2400" dirty="0">
                <a:solidFill>
                  <a:schemeClr val="tx1"/>
                </a:solidFill>
                <a:latin typeface="Agency FB" panose="020B0503020202020204" pitchFamily="34" charset="0"/>
              </a:rPr>
              <a:t>Tiempo X Recurso</a:t>
            </a: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endParaRPr lang="es-ES" sz="24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28600" indent="0">
              <a:spcBef>
                <a:spcPts val="0"/>
              </a:spcBef>
              <a:buClr>
                <a:srgbClr val="45818E"/>
              </a:buClr>
              <a:buNone/>
            </a:pPr>
            <a:r>
              <a:rPr lang="es-ES" sz="2400" dirty="0">
                <a:solidFill>
                  <a:schemeClr val="tx1"/>
                </a:solidFill>
                <a:latin typeface="Agency FB" panose="020B0503020202020204" pitchFamily="34" charset="0"/>
              </a:rPr>
              <a:t>Pero al final terminamos usando los siguientes:</a:t>
            </a:r>
            <a:endParaRPr lang="es-AR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3820" y="788940"/>
            <a:ext cx="1369875" cy="13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2">
            <a:extLst>
              <a:ext uri="{FF2B5EF4-FFF2-40B4-BE49-F238E27FC236}">
                <a16:creationId xmlns:a16="http://schemas.microsoft.com/office/drawing/2014/main" id="{44EEBC99-A887-C318-98D5-E09801551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Indicadores de riesgos</a:t>
            </a:r>
            <a:endParaRPr sz="4000" b="0" i="0" u="none" strike="noStrike" cap="none" dirty="0">
              <a:solidFill>
                <a:schemeClr val="tx1"/>
              </a:solidFill>
              <a:latin typeface="Agency FB" panose="020B0503020202020204" pitchFamily="34" charset="0"/>
              <a:sym typeface="Trebuchet MS"/>
            </a:endParaRPr>
          </a:p>
        </p:txBody>
      </p:sp>
      <p:graphicFrame>
        <p:nvGraphicFramePr>
          <p:cNvPr id="5" name="Gráfico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482545"/>
              </p:ext>
            </p:extLst>
          </p:nvPr>
        </p:nvGraphicFramePr>
        <p:xfrm>
          <a:off x="457200" y="2108718"/>
          <a:ext cx="6139542" cy="277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846810"/>
              </p:ext>
            </p:extLst>
          </p:nvPr>
        </p:nvGraphicFramePr>
        <p:xfrm>
          <a:off x="531845" y="4962331"/>
          <a:ext cx="3816220" cy="1718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218" name="Picture 2" descr="icono de vector de gestión de riesgos 16488272 Vector en Vecteezy">
            <a:extLst>
              <a:ext uri="{FF2B5EF4-FFF2-40B4-BE49-F238E27FC236}">
                <a16:creationId xmlns:a16="http://schemas.microsoft.com/office/drawing/2014/main" id="{AA228B3D-74AD-E9D6-A66A-483F8A06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104046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66217"/>
      </p:ext>
    </p:extLst>
  </p:cSld>
  <p:clrMapOvr>
    <a:masterClrMapping/>
  </p:clrMapOvr>
</p:sld>
</file>

<file path=ppt/theme/theme1.xml><?xml version="1.0" encoding="utf-8"?>
<a:theme xmlns:a="http://schemas.openxmlformats.org/drawingml/2006/main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889</Words>
  <Application>Microsoft Office PowerPoint</Application>
  <PresentationFormat>On-screen Show (4:3)</PresentationFormat>
  <Paragraphs>240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Georgia</vt:lpstr>
      <vt:lpstr>Noto Sans Symbols</vt:lpstr>
      <vt:lpstr>Trebuchet MS</vt:lpstr>
      <vt:lpstr>Urbano</vt:lpstr>
      <vt:lpstr>The Big 6 Software – Master Security System</vt:lpstr>
      <vt:lpstr>Presentación</vt:lpstr>
      <vt:lpstr>Equipo de Trabajo</vt:lpstr>
      <vt:lpstr>Metodología</vt:lpstr>
      <vt:lpstr>Planificación</vt:lpstr>
      <vt:lpstr>Planificación</vt:lpstr>
      <vt:lpstr>Calendario</vt:lpstr>
      <vt:lpstr>Indicadores </vt:lpstr>
      <vt:lpstr>Indicadores de riesgos</vt:lpstr>
      <vt:lpstr>Indicador de tiempo </vt:lpstr>
      <vt:lpstr>Estimaciones de tiempo por sprint y recurso</vt:lpstr>
      <vt:lpstr>Indicador de velocidad</vt:lpstr>
      <vt:lpstr>Indicador de funcionalidad completa</vt:lpstr>
      <vt:lpstr>Indicadores de costos</vt:lpstr>
      <vt:lpstr>Administración de Bugs, Cambios y Riesgos</vt:lpstr>
      <vt:lpstr>Herramientas iniciales </vt:lpstr>
      <vt:lpstr>Herramientas Finales </vt:lpstr>
      <vt:lpstr>Problemas detectados durante el proyecto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Presentación Inicial</dc:title>
  <dc:creator>Facu pc</dc:creator>
  <cp:lastModifiedBy>Lautaro Lombardi</cp:lastModifiedBy>
  <cp:revision>67</cp:revision>
  <dcterms:modified xsi:type="dcterms:W3CDTF">2024-06-22T21:35:22Z</dcterms:modified>
</cp:coreProperties>
</file>