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Bai Jamjuree"/>
      <p:regular r:id="rId14"/>
      <p:bold r:id="rId15"/>
      <p:italic r:id="rId16"/>
      <p:boldItalic r:id="rId17"/>
    </p:embeddedFont>
    <p:embeddedFont>
      <p:font typeface="Fira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iraSans-boldItalic.fntdata"/><Relationship Id="rId13" Type="http://schemas.openxmlformats.org/officeDocument/2006/relationships/font" Target="fonts/Bebas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iJamjuree-bold.fntdata"/><Relationship Id="rId14" Type="http://schemas.openxmlformats.org/officeDocument/2006/relationships/font" Target="fonts/BaiJamjuree-regular.fntdata"/><Relationship Id="rId17" Type="http://schemas.openxmlformats.org/officeDocument/2006/relationships/font" Target="fonts/BaiJamjuree-boldItalic.fntdata"/><Relationship Id="rId16" Type="http://schemas.openxmlformats.org/officeDocument/2006/relationships/font" Target="fonts/BaiJamjure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bold.fntdata"/><Relationship Id="rId6" Type="http://schemas.openxmlformats.org/officeDocument/2006/relationships/slide" Target="slides/slide1.xml"/><Relationship Id="rId18" Type="http://schemas.openxmlformats.org/officeDocument/2006/relationships/font" Target="fonts/Fira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8204025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8204025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8204025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8204025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8204025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8204025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8439991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843999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8439991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8439991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8204025f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8204025f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237125" y="1039653"/>
            <a:ext cx="5193600" cy="2588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237125" y="3628038"/>
            <a:ext cx="51936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4709" l="0" r="25953" t="1243"/>
          <a:stretch/>
        </p:blipFill>
        <p:spPr>
          <a:xfrm rot="10800000">
            <a:off x="0" y="0"/>
            <a:ext cx="91439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284000" y="1586775"/>
            <a:ext cx="6576000" cy="11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6453" l="6453" r="6453" t="645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24709" l="0" r="25953" t="1243"/>
          <a:stretch/>
        </p:blipFill>
        <p:spPr>
          <a:xfrm>
            <a:off x="0" y="0"/>
            <a:ext cx="91439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2068500"/>
            <a:ext cx="43554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823525"/>
            <a:ext cx="1508400" cy="109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225" y="3642300"/>
            <a:ext cx="4355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10837" l="10733" r="2355" t="22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2217976"/>
            <a:ext cx="77040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6453" l="6453" r="6453" t="645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055284" y="3542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1583300" y="3542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8660" l="10933" r="7166" t="12963"/>
          <a:stretch/>
        </p:blipFill>
        <p:spPr>
          <a:xfrm flipH="1" rot="10800000">
            <a:off x="0" y="0"/>
            <a:ext cx="9144003" cy="514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596800" y="1700300"/>
            <a:ext cx="39504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34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203950" y="1511750"/>
            <a:ext cx="47361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203950" y="2673050"/>
            <a:ext cx="47361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13225" y="517325"/>
            <a:ext cx="3617700" cy="1100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i Jamjuree"/>
              <a:buNone/>
              <a:defRPr b="1" sz="3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kuPaO0daKjAS-ms5Gso2HsNyM9N5jPYr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56550" y="334950"/>
            <a:ext cx="8430900" cy="13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Mente en conflicto</a:t>
            </a:r>
            <a:endParaRPr b="1"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294475" y="1491275"/>
            <a:ext cx="649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Laura Gómez Bodego, Sergio Baña Marchante, Pablo Sánchez Martín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500" y="2571750"/>
            <a:ext cx="22669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832000" y="444975"/>
            <a:ext cx="34800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abordado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9436" t="0"/>
          <a:stretch/>
        </p:blipFill>
        <p:spPr>
          <a:xfrm>
            <a:off x="4065325" y="1833850"/>
            <a:ext cx="4395251" cy="27298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676650" y="2223250"/>
            <a:ext cx="2869500" cy="1617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Fira Sans"/>
                <a:ea typeface="Fira Sans"/>
                <a:cs typeface="Fira Sans"/>
                <a:sym typeface="Fira Sans"/>
              </a:rPr>
              <a:t>Concienciación de la ansiedad y fobias sociales tales como la agorafobia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445025"/>
            <a:ext cx="77040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educativo y contexto de uso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953" y="2267750"/>
            <a:ext cx="5282100" cy="21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295075" y="1643275"/>
            <a:ext cx="2487900" cy="1098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Fira Sans"/>
                <a:ea typeface="Fira Sans"/>
                <a:cs typeface="Fira Sans"/>
                <a:sym typeface="Fira Sans"/>
              </a:rPr>
              <a:t>Generar empatía y concienciación mediante un entorno interactivo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6445900" y="3474800"/>
            <a:ext cx="2350500" cy="1282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Fira Sans"/>
                <a:ea typeface="Fira Sans"/>
                <a:cs typeface="Fira Sans"/>
                <a:sym typeface="Fira Sans"/>
              </a:rPr>
              <a:t>Uso en talleres de psicología mayores de 16 años</a:t>
            </a:r>
            <a:endParaRPr sz="2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75" y="445025"/>
            <a:ext cx="7891724" cy="45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445025"/>
            <a:ext cx="77040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32275" y="1475375"/>
            <a:ext cx="2228400" cy="93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Fira Sans"/>
                <a:ea typeface="Fira Sans"/>
                <a:cs typeface="Fira Sans"/>
                <a:sym typeface="Fira Sans"/>
              </a:rPr>
              <a:t>Movimiento con joysticks de Meta Quest 2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164450" y="3627425"/>
            <a:ext cx="2854200" cy="1175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Fira Sans"/>
                <a:ea typeface="Fira Sans"/>
                <a:cs typeface="Fira Sans"/>
                <a:sym typeface="Fira Sans"/>
              </a:rPr>
              <a:t>Movimiento de la cámara con las gafas Meta Quest 2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6018650" y="864875"/>
            <a:ext cx="2411400" cy="1175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Fira Sans"/>
                <a:ea typeface="Fira Sans"/>
                <a:cs typeface="Fira Sans"/>
                <a:sym typeface="Fira Sans"/>
              </a:rPr>
              <a:t>Agarrar/Soltar objetos e interactuar con botones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20000" y="445025"/>
            <a:ext cx="7704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Dinámicas habitación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113" y="1496200"/>
            <a:ext cx="4783777" cy="31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554250" y="1411500"/>
            <a:ext cx="1914000" cy="872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ira Sans"/>
                <a:ea typeface="Fira Sans"/>
                <a:cs typeface="Fira Sans"/>
                <a:sym typeface="Fira Sans"/>
              </a:rPr>
              <a:t>Recoger la habitación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6584575" y="3850225"/>
            <a:ext cx="2047200" cy="90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ira Sans"/>
                <a:ea typeface="Fira Sans"/>
                <a:cs typeface="Fira Sans"/>
                <a:sym typeface="Fira Sans"/>
              </a:rPr>
              <a:t>Suenan ruidos de fondo cada vez más intensos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20000" y="445025"/>
            <a:ext cx="7704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Dinámicas centro comercial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23" y="1585375"/>
            <a:ext cx="5707551" cy="29327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561650" y="1418900"/>
            <a:ext cx="1744200" cy="76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ira Sans"/>
                <a:ea typeface="Fira Sans"/>
                <a:cs typeface="Fira Sans"/>
                <a:sym typeface="Fira Sans"/>
              </a:rPr>
              <a:t>Recorrer el centro comercial para comprar objetos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6377650" y="3896050"/>
            <a:ext cx="1899300" cy="885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Fira Sans"/>
                <a:ea typeface="Fira Sans"/>
                <a:cs typeface="Fira Sans"/>
                <a:sym typeface="Fira Sans"/>
              </a:rPr>
              <a:t>Cada vez aparecen más NPCs que dificultan el paso al jugador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720000" y="445025"/>
            <a:ext cx="77040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Vídeo</a:t>
            </a:r>
            <a:endParaRPr/>
          </a:p>
        </p:txBody>
      </p:sp>
      <p:pic>
        <p:nvPicPr>
          <p:cNvPr id="105" name="Google Shape;105;p20" title="Mente en conflicto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614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naging Stress and Self-Doubt for High School Students Infographics by Slidesgo">
  <a:themeElements>
    <a:clrScheme name="Simple Light">
      <a:dk1>
        <a:srgbClr val="5B549B"/>
      </a:dk1>
      <a:lt1>
        <a:srgbClr val="E5E9EA"/>
      </a:lt1>
      <a:dk2>
        <a:srgbClr val="423A74"/>
      </a:dk2>
      <a:lt2>
        <a:srgbClr val="4081F4"/>
      </a:lt2>
      <a:accent1>
        <a:srgbClr val="5EB2F0"/>
      </a:accent1>
      <a:accent2>
        <a:srgbClr val="C5D2ED"/>
      </a:accent2>
      <a:accent3>
        <a:srgbClr val="F56355"/>
      </a:accent3>
      <a:accent4>
        <a:srgbClr val="F7D2B2"/>
      </a:accent4>
      <a:accent5>
        <a:srgbClr val="FD66F3"/>
      </a:accent5>
      <a:accent6>
        <a:srgbClr val="D3BAF1"/>
      </a:accent6>
      <a:hlink>
        <a:srgbClr val="463E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