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f69673a3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f69673a3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f69673a3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f69673a3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f69673a3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f69673a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f69673a3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f69673a3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f69673a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f69673a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c450d03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c450d03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f69673a3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f69673a3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c450d03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c450d03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f69673a3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f69673a3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f69673a3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6f69673a3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6f69673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6f69673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f69673a3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f69673a3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f69673a3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6f69673a3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f69673a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f69673a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f69673a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f69673a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f69673a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f69673a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f69673a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f69673a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f69673a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f69673a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f69673a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f69673a3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f69673a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f69673a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70025" y="1359675"/>
            <a:ext cx="7166100" cy="231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IT TICKET ANALYSIS</a:t>
            </a:r>
            <a:endParaRPr sz="50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51425"/>
            <a:ext cx="8607600" cy="572700"/>
          </a:xfrm>
          <a:prstGeom prst="rect">
            <a:avLst/>
          </a:prstGeom>
        </p:spPr>
        <p:txBody>
          <a:bodyPr anchorCtr="0" anchor="t" bIns="91425" lIns="91425" spcFirstLastPara="1" rIns="91425" wrap="square" tIns="91425">
            <a:normAutofit fontScale="90000"/>
          </a:bodyPr>
          <a:lstStyle/>
          <a:p>
            <a:pPr indent="0" lvl="0" marL="0" rtl="0" algn="just">
              <a:lnSpc>
                <a:spcPct val="90000"/>
              </a:lnSpc>
              <a:spcBef>
                <a:spcPts val="0"/>
              </a:spcBef>
              <a:spcAft>
                <a:spcPts val="0"/>
              </a:spcAft>
              <a:buClr>
                <a:schemeClr val="dk1"/>
              </a:buClr>
              <a:buSzPct val="181818"/>
              <a:buFont typeface="Rockwell"/>
              <a:buNone/>
            </a:pPr>
            <a:r>
              <a:rPr b="1" lang="en" sz="2200"/>
              <a:t>TICKET BY PRIORITY TYPE</a:t>
            </a:r>
            <a:br>
              <a:rPr b="1" lang="en" sz="2200"/>
            </a:br>
            <a:br>
              <a:rPr b="1" lang="en" sz="4000">
                <a:latin typeface="Rockwell"/>
                <a:ea typeface="Rockwell"/>
                <a:cs typeface="Rockwell"/>
                <a:sym typeface="Rockwell"/>
              </a:rPr>
            </a:br>
            <a:endParaRPr b="1"/>
          </a:p>
        </p:txBody>
      </p:sp>
      <p:sp>
        <p:nvSpPr>
          <p:cNvPr id="113" name="Google Shape;113;p22"/>
          <p:cNvSpPr txBox="1"/>
          <p:nvPr>
            <p:ph idx="1" type="body"/>
          </p:nvPr>
        </p:nvSpPr>
        <p:spPr>
          <a:xfrm>
            <a:off x="311700" y="728201"/>
            <a:ext cx="8520600" cy="3844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300"/>
              <a:t>A large portion of tickets are marked as high priority or remain unassigned, highlighting the need for improved prioritization and smarter resource allocation to resolve urgent issues and handle unassigned tickets more efficiently.</a:t>
            </a:r>
            <a:endParaRPr sz="1300"/>
          </a:p>
        </p:txBody>
      </p:sp>
      <p:pic>
        <p:nvPicPr>
          <p:cNvPr id="114" name="Google Shape;114;p22" title="Chart"/>
          <p:cNvPicPr preferRelativeResize="0"/>
          <p:nvPr/>
        </p:nvPicPr>
        <p:blipFill>
          <a:blip r:embed="rId3">
            <a:alphaModFix/>
          </a:blip>
          <a:stretch>
            <a:fillRect/>
          </a:stretch>
        </p:blipFill>
        <p:spPr>
          <a:xfrm>
            <a:off x="1663200" y="1648100"/>
            <a:ext cx="5110675" cy="30402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91350"/>
            <a:ext cx="8520600" cy="5982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990"/>
              <a:buFont typeface="Rockwell"/>
              <a:buNone/>
            </a:pPr>
            <a:r>
              <a:rPr b="1" lang="en" sz="2000"/>
              <a:t>TICKE</a:t>
            </a:r>
            <a:r>
              <a:rPr b="1" lang="en" sz="2000"/>
              <a:t>T BY REQUEST CATEGORY</a:t>
            </a:r>
            <a:br>
              <a:rPr lang="en" sz="2000"/>
            </a:br>
            <a:endParaRPr sz="2000"/>
          </a:p>
        </p:txBody>
      </p:sp>
      <p:sp>
        <p:nvSpPr>
          <p:cNvPr id="120" name="Google Shape;120;p23"/>
          <p:cNvSpPr txBox="1"/>
          <p:nvPr>
            <p:ph idx="1" type="body"/>
          </p:nvPr>
        </p:nvSpPr>
        <p:spPr>
          <a:xfrm>
            <a:off x="311700" y="635050"/>
            <a:ext cx="8520600" cy="440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300">
                <a:solidFill>
                  <a:schemeClr val="dk1"/>
                </a:solidFill>
              </a:rPr>
              <a:t>The majority of IT tickets involve login access and system issues, pointing to possible weaknesses in user onboarding and system stability. Strengthening authentication methods and improving system reliability will help minimize the occurrence of these recurring problems.</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90000"/>
              </a:lnSpc>
              <a:spcBef>
                <a:spcPts val="1200"/>
              </a:spcBef>
              <a:spcAft>
                <a:spcPts val="0"/>
              </a:spcAft>
              <a:buNone/>
            </a:pPr>
            <a:r>
              <a:t/>
            </a:r>
            <a:endParaRPr sz="4000">
              <a:solidFill>
                <a:schemeClr val="dk1"/>
              </a:solidFill>
              <a:latin typeface="Rockwell"/>
              <a:ea typeface="Rockwell"/>
              <a:cs typeface="Rockwell"/>
              <a:sym typeface="Rockwell"/>
            </a:endParaRPr>
          </a:p>
          <a:p>
            <a:pPr indent="0" lvl="0" marL="0" rtl="0" algn="just">
              <a:lnSpc>
                <a:spcPct val="90000"/>
              </a:lnSpc>
              <a:spcBef>
                <a:spcPts val="0"/>
              </a:spcBef>
              <a:spcAft>
                <a:spcPts val="0"/>
              </a:spcAft>
              <a:buClr>
                <a:schemeClr val="dk1"/>
              </a:buClr>
              <a:buSzPts val="4000"/>
              <a:buFont typeface="Rockwell"/>
              <a:buNone/>
            </a:pPr>
            <a:r>
              <a:t/>
            </a:r>
            <a:endParaRPr sz="4000">
              <a:solidFill>
                <a:schemeClr val="dk1"/>
              </a:solidFill>
              <a:latin typeface="Rockwell"/>
              <a:ea typeface="Rockwell"/>
              <a:cs typeface="Rockwell"/>
              <a:sym typeface="Rockwell"/>
            </a:endParaRPr>
          </a:p>
        </p:txBody>
      </p:sp>
      <p:pic>
        <p:nvPicPr>
          <p:cNvPr id="121" name="Google Shape;121;p23" title="Chart"/>
          <p:cNvPicPr preferRelativeResize="0"/>
          <p:nvPr/>
        </p:nvPicPr>
        <p:blipFill>
          <a:blip r:embed="rId3">
            <a:alphaModFix/>
          </a:blip>
          <a:stretch>
            <a:fillRect/>
          </a:stretch>
        </p:blipFill>
        <p:spPr>
          <a:xfrm>
            <a:off x="1826225" y="1676500"/>
            <a:ext cx="5589349" cy="3018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75525"/>
            <a:ext cx="85206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00"/>
              <a:t>RESOLUTION TIME BY ISSUE TYPE</a:t>
            </a:r>
            <a:endParaRPr b="1" sz="2000"/>
          </a:p>
        </p:txBody>
      </p:sp>
      <p:sp>
        <p:nvSpPr>
          <p:cNvPr id="127" name="Google Shape;127;p24"/>
          <p:cNvSpPr txBox="1"/>
          <p:nvPr>
            <p:ph idx="1" type="body"/>
          </p:nvPr>
        </p:nvSpPr>
        <p:spPr>
          <a:xfrm>
            <a:off x="337613" y="904100"/>
            <a:ext cx="8520600" cy="426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t>Ticket resolution is most common in the IT Request issue type, but these tickets also take longer to close. This suggests a need to optimize the handling process for this issue type. By adopting efficient workflows and automation tools, we can cut down resolution times and enhance overall productivity.</a:t>
            </a:r>
            <a:endParaRPr sz="1300"/>
          </a:p>
          <a:p>
            <a:pPr indent="0" lvl="0" marL="0" rtl="0" algn="l">
              <a:spcBef>
                <a:spcPts val="1200"/>
              </a:spcBef>
              <a:spcAft>
                <a:spcPts val="1200"/>
              </a:spcAft>
              <a:buNone/>
            </a:pPr>
            <a:r>
              <a:t/>
            </a:r>
            <a:endParaRPr/>
          </a:p>
        </p:txBody>
      </p:sp>
      <p:pic>
        <p:nvPicPr>
          <p:cNvPr id="128" name="Google Shape;128;p24" title="Chart"/>
          <p:cNvPicPr preferRelativeResize="0"/>
          <p:nvPr/>
        </p:nvPicPr>
        <p:blipFill>
          <a:blip r:embed="rId3">
            <a:alphaModFix/>
          </a:blip>
          <a:stretch>
            <a:fillRect/>
          </a:stretch>
        </p:blipFill>
        <p:spPr>
          <a:xfrm>
            <a:off x="3261725" y="2294775"/>
            <a:ext cx="2794676" cy="224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137550"/>
            <a:ext cx="8520600" cy="861000"/>
          </a:xfrm>
          <a:prstGeom prst="rect">
            <a:avLst/>
          </a:prstGeom>
        </p:spPr>
        <p:txBody>
          <a:bodyPr anchorCtr="0" anchor="t" bIns="91425" lIns="91425" spcFirstLastPara="1" rIns="91425" wrap="square" tIns="91425">
            <a:normAutofit/>
          </a:bodyPr>
          <a:lstStyle/>
          <a:p>
            <a:pPr indent="0" lvl="0" marL="0" rtl="0" algn="just">
              <a:lnSpc>
                <a:spcPct val="90000"/>
              </a:lnSpc>
              <a:spcBef>
                <a:spcPts val="0"/>
              </a:spcBef>
              <a:spcAft>
                <a:spcPts val="0"/>
              </a:spcAft>
              <a:buClr>
                <a:schemeClr val="dk1"/>
              </a:buClr>
              <a:buSzPts val="4000"/>
              <a:buFont typeface="Rockwell"/>
              <a:buNone/>
            </a:pPr>
            <a:r>
              <a:rPr b="1" lang="en" sz="2000"/>
              <a:t>RESOLUTION TIME BY REQUEST CATEGORY</a:t>
            </a:r>
            <a:br>
              <a:rPr b="1" lang="en" sz="2000"/>
            </a:br>
            <a:endParaRPr b="1" sz="2000"/>
          </a:p>
        </p:txBody>
      </p:sp>
      <p:sp>
        <p:nvSpPr>
          <p:cNvPr id="134" name="Google Shape;134;p25"/>
          <p:cNvSpPr txBox="1"/>
          <p:nvPr>
            <p:ph idx="1" type="body"/>
          </p:nvPr>
        </p:nvSpPr>
        <p:spPr>
          <a:xfrm>
            <a:off x="311700" y="671751"/>
            <a:ext cx="8520600" cy="390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t>Resolution times for hardware and system requests remain significantly high, suggesting inefficiencies in managing these issues. To improve, we should refine processes for these categories, provide specialized staff training, and implement automation tools to speed up resolutions.</a:t>
            </a:r>
            <a:endParaRPr sz="1300"/>
          </a:p>
          <a:p>
            <a:pPr indent="0" lvl="0" marL="0" rtl="0" algn="l">
              <a:spcBef>
                <a:spcPts val="1200"/>
              </a:spcBef>
              <a:spcAft>
                <a:spcPts val="1200"/>
              </a:spcAft>
              <a:buNone/>
            </a:pPr>
            <a:r>
              <a:t/>
            </a:r>
            <a:endParaRPr/>
          </a:p>
        </p:txBody>
      </p:sp>
      <p:pic>
        <p:nvPicPr>
          <p:cNvPr id="135" name="Google Shape;135;p25" title="Chart"/>
          <p:cNvPicPr preferRelativeResize="0"/>
          <p:nvPr/>
        </p:nvPicPr>
        <p:blipFill>
          <a:blip r:embed="rId3">
            <a:alphaModFix/>
          </a:blip>
          <a:stretch>
            <a:fillRect/>
          </a:stretch>
        </p:blipFill>
        <p:spPr>
          <a:xfrm>
            <a:off x="2099600" y="1741600"/>
            <a:ext cx="5023899" cy="282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122600"/>
            <a:ext cx="8520600" cy="915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Rockwell"/>
              <a:buNone/>
            </a:pPr>
            <a:r>
              <a:rPr b="1" lang="en" sz="2000"/>
              <a:t>DISTRIBUTION OF EMPLOYEES BASED ON RESOLUTION TIME </a:t>
            </a:r>
            <a:endParaRPr b="1" sz="2000"/>
          </a:p>
          <a:p>
            <a:pPr indent="0" lvl="0" marL="0" rtl="0" algn="l">
              <a:spcBef>
                <a:spcPts val="0"/>
              </a:spcBef>
              <a:spcAft>
                <a:spcPts val="0"/>
              </a:spcAft>
              <a:buSzPts val="990"/>
              <a:buNone/>
            </a:pPr>
            <a:r>
              <a:t/>
            </a:r>
            <a:endParaRPr b="1" sz="2000"/>
          </a:p>
        </p:txBody>
      </p:sp>
      <p:sp>
        <p:nvSpPr>
          <p:cNvPr id="141" name="Google Shape;141;p26"/>
          <p:cNvSpPr txBox="1"/>
          <p:nvPr>
            <p:ph idx="1" type="body"/>
          </p:nvPr>
        </p:nvSpPr>
        <p:spPr>
          <a:xfrm>
            <a:off x="285400" y="1169701"/>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990"/>
              <a:buFont typeface="Rockwell"/>
              <a:buNone/>
            </a:pPr>
            <a:r>
              <a:rPr lang="en" sz="1300">
                <a:solidFill>
                  <a:schemeClr val="dk1"/>
                </a:solidFill>
              </a:rPr>
              <a:t>DISTRIBUTION OF EMPLOYEES BASED ON RESOLUTION TIME AND SATISFACTION SCORE</a:t>
            </a:r>
            <a:endParaRPr sz="1300">
              <a:solidFill>
                <a:schemeClr val="dk1"/>
              </a:solidFill>
            </a:endParaRPr>
          </a:p>
          <a:p>
            <a:pPr indent="0" lvl="0" marL="0" rtl="0" algn="l">
              <a:spcBef>
                <a:spcPts val="0"/>
              </a:spcBef>
              <a:spcAft>
                <a:spcPts val="1200"/>
              </a:spcAft>
              <a:buNone/>
            </a:pPr>
            <a:r>
              <a:t/>
            </a:r>
            <a:endParaRPr sz="1300"/>
          </a:p>
        </p:txBody>
      </p:sp>
      <p:pic>
        <p:nvPicPr>
          <p:cNvPr id="142" name="Google Shape;142;p26" title="Chart"/>
          <p:cNvPicPr preferRelativeResize="0"/>
          <p:nvPr/>
        </p:nvPicPr>
        <p:blipFill rotWithShape="1">
          <a:blip r:embed="rId3">
            <a:alphaModFix/>
          </a:blip>
          <a:srcRect b="-8634" l="-8682" r="-27613" t="-18156"/>
          <a:stretch/>
        </p:blipFill>
        <p:spPr>
          <a:xfrm>
            <a:off x="2310850" y="1518025"/>
            <a:ext cx="4380350" cy="2798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5000"/>
              <a:buFont typeface="Rockwell"/>
              <a:buNone/>
            </a:pPr>
            <a:r>
              <a:rPr b="1" lang="en" sz="2200"/>
              <a:t>DISTRIBUTION OF EMPLOYEES BASED ON  SATISFACTION SCORE</a:t>
            </a:r>
            <a:endParaRPr b="1" sz="2200"/>
          </a:p>
          <a:p>
            <a:pPr indent="0" lvl="0" marL="0" rtl="0" algn="l">
              <a:spcBef>
                <a:spcPts val="0"/>
              </a:spcBef>
              <a:spcAft>
                <a:spcPts val="0"/>
              </a:spcAft>
              <a:buNone/>
            </a:pPr>
            <a:r>
              <a:t/>
            </a:r>
            <a:endParaRPr/>
          </a:p>
        </p:txBody>
      </p:sp>
      <p:sp>
        <p:nvSpPr>
          <p:cNvPr id="148" name="Google Shape;148;p27"/>
          <p:cNvSpPr txBox="1"/>
          <p:nvPr>
            <p:ph idx="1" type="body"/>
          </p:nvPr>
        </p:nvSpPr>
        <p:spPr>
          <a:xfrm>
            <a:off x="311700" y="1310725"/>
            <a:ext cx="8520600" cy="34683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990"/>
              <a:buFont typeface="Rockwell"/>
              <a:buNone/>
            </a:pPr>
            <a:r>
              <a:rPr lang="en" sz="1300">
                <a:solidFill>
                  <a:schemeClr val="dk1"/>
                </a:solidFill>
              </a:rPr>
              <a:t>DISTRIBUTION OF EMPLOYEES BASED ON SATISFACTION SCORE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p>
          <a:p>
            <a:pPr indent="0" lvl="0" marL="0" rtl="0" algn="l">
              <a:spcBef>
                <a:spcPts val="1200"/>
              </a:spcBef>
              <a:spcAft>
                <a:spcPts val="1200"/>
              </a:spcAft>
              <a:buNone/>
            </a:pPr>
            <a:r>
              <a:t/>
            </a:r>
            <a:endParaRPr/>
          </a:p>
        </p:txBody>
      </p:sp>
      <p:pic>
        <p:nvPicPr>
          <p:cNvPr id="149" name="Google Shape;149;p27" title="Chart"/>
          <p:cNvPicPr preferRelativeResize="0"/>
          <p:nvPr/>
        </p:nvPicPr>
        <p:blipFill rotWithShape="1">
          <a:blip r:embed="rId3">
            <a:alphaModFix/>
          </a:blip>
          <a:srcRect b="-9319" l="-10639" r="10640" t="-33619"/>
          <a:stretch/>
        </p:blipFill>
        <p:spPr>
          <a:xfrm>
            <a:off x="1336500" y="1624375"/>
            <a:ext cx="4899374" cy="2903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156600"/>
            <a:ext cx="8520600" cy="86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79999"/>
              <a:buFont typeface="Rockwell"/>
              <a:buNone/>
            </a:pPr>
            <a:r>
              <a:rPr b="1" lang="en" sz="2222"/>
              <a:t>AVERAGE RESOLUTION TIME AND SATISFACTION RATE BY AGE GROUP</a:t>
            </a:r>
            <a:br>
              <a:rPr lang="en" sz="4000">
                <a:latin typeface="Rockwell"/>
                <a:ea typeface="Rockwell"/>
                <a:cs typeface="Rockwell"/>
                <a:sym typeface="Rockwell"/>
              </a:rPr>
            </a:br>
            <a:br>
              <a:rPr lang="en" sz="4000">
                <a:latin typeface="Rockwell"/>
                <a:ea typeface="Rockwell"/>
                <a:cs typeface="Rockwell"/>
                <a:sym typeface="Rockwell"/>
              </a:rPr>
            </a:br>
            <a:endParaRPr/>
          </a:p>
        </p:txBody>
      </p:sp>
      <p:sp>
        <p:nvSpPr>
          <p:cNvPr id="155" name="Google Shape;155;p28"/>
          <p:cNvSpPr txBox="1"/>
          <p:nvPr>
            <p:ph idx="1" type="body"/>
          </p:nvPr>
        </p:nvSpPr>
        <p:spPr>
          <a:xfrm>
            <a:off x="311700" y="906900"/>
            <a:ext cx="8520600" cy="4175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300"/>
              <a:t>The 33–37 age group shows lower-than-expected average resolution times and satisfaction rates. To improve, targeted training, additional resources, and better support should be provided to enhance their performance and boost customer satisfaction.</a:t>
            </a:r>
            <a:endParaRPr sz="13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a:p>
        </p:txBody>
      </p:sp>
      <p:pic>
        <p:nvPicPr>
          <p:cNvPr id="156" name="Google Shape;156;p28" title="Chart"/>
          <p:cNvPicPr preferRelativeResize="0"/>
          <p:nvPr/>
        </p:nvPicPr>
        <p:blipFill>
          <a:blip r:embed="rId3">
            <a:alphaModFix/>
          </a:blip>
          <a:stretch>
            <a:fillRect/>
          </a:stretch>
        </p:blipFill>
        <p:spPr>
          <a:xfrm>
            <a:off x="1895025" y="1917725"/>
            <a:ext cx="4306200" cy="276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0"/>
            <a:ext cx="8520600" cy="9225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4000"/>
              <a:buFont typeface="Rockwell"/>
              <a:buNone/>
            </a:pPr>
            <a:r>
              <a:rPr b="1" lang="en" sz="2000"/>
              <a:t>AVERAGE SATISFACTION RATE BY AGE GROUP</a:t>
            </a:r>
            <a:endParaRPr sz="2000"/>
          </a:p>
        </p:txBody>
      </p:sp>
      <p:sp>
        <p:nvSpPr>
          <p:cNvPr id="162" name="Google Shape;162;p29"/>
          <p:cNvSpPr txBox="1"/>
          <p:nvPr>
            <p:ph idx="1" type="body"/>
          </p:nvPr>
        </p:nvSpPr>
        <p:spPr>
          <a:xfrm>
            <a:off x="311700" y="648775"/>
            <a:ext cx="8520600" cy="3934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300"/>
              <a:t>The 33–37 age group shows lower-than-expected average satisfaction rates. To improve, targeted training, additional resources, and better support should be provided to enhance their performance and boost customer satisfaction.</a:t>
            </a:r>
            <a:endParaRPr sz="1300"/>
          </a:p>
          <a:p>
            <a:pPr indent="0" lvl="0" marL="0" rtl="0" algn="l">
              <a:spcBef>
                <a:spcPts val="1200"/>
              </a:spcBef>
              <a:spcAft>
                <a:spcPts val="1200"/>
              </a:spcAft>
              <a:buNone/>
            </a:pPr>
            <a:r>
              <a:t/>
            </a:r>
            <a:endParaRPr/>
          </a:p>
        </p:txBody>
      </p:sp>
      <p:pic>
        <p:nvPicPr>
          <p:cNvPr id="163" name="Google Shape;163;p29" title="Chart"/>
          <p:cNvPicPr preferRelativeResize="0"/>
          <p:nvPr/>
        </p:nvPicPr>
        <p:blipFill>
          <a:blip r:embed="rId3">
            <a:alphaModFix/>
          </a:blip>
          <a:stretch>
            <a:fillRect/>
          </a:stretch>
        </p:blipFill>
        <p:spPr>
          <a:xfrm>
            <a:off x="2399138" y="1623575"/>
            <a:ext cx="4345724" cy="259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53000"/>
            <a:ext cx="8659800" cy="8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DASHBOARD</a:t>
            </a:r>
            <a:endParaRPr b="1" sz="2000"/>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170" name="Google Shape;170;p30"/>
          <p:cNvPicPr preferRelativeResize="0"/>
          <p:nvPr/>
        </p:nvPicPr>
        <p:blipFill>
          <a:blip r:embed="rId3">
            <a:alphaModFix/>
          </a:blip>
          <a:stretch>
            <a:fillRect/>
          </a:stretch>
        </p:blipFill>
        <p:spPr>
          <a:xfrm>
            <a:off x="348075" y="699375"/>
            <a:ext cx="7996450" cy="419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56600"/>
            <a:ext cx="8520600" cy="4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00"/>
              <a:t>SUGGESTIONS</a:t>
            </a:r>
            <a:endParaRPr b="1" sz="2000"/>
          </a:p>
        </p:txBody>
      </p:sp>
      <p:sp>
        <p:nvSpPr>
          <p:cNvPr id="176" name="Google Shape;176;p31"/>
          <p:cNvSpPr txBox="1"/>
          <p:nvPr>
            <p:ph idx="1" type="body"/>
          </p:nvPr>
        </p:nvSpPr>
        <p:spPr>
          <a:xfrm>
            <a:off x="311700" y="624300"/>
            <a:ext cx="8520600" cy="3944700"/>
          </a:xfrm>
          <a:prstGeom prst="rect">
            <a:avLst/>
          </a:prstGeom>
        </p:spPr>
        <p:txBody>
          <a:bodyPr anchorCtr="0" anchor="t" bIns="91425" lIns="91425" spcFirstLastPara="1" rIns="91425" wrap="square" tIns="91425">
            <a:normAutofit fontScale="25000" lnSpcReduction="10000"/>
          </a:bodyPr>
          <a:lstStyle/>
          <a:p>
            <a:pPr indent="0" lvl="0" marL="0" rtl="0" algn="l">
              <a:spcBef>
                <a:spcPts val="1200"/>
              </a:spcBef>
              <a:spcAft>
                <a:spcPts val="0"/>
              </a:spcAft>
              <a:buNone/>
            </a:pPr>
            <a:r>
              <a:t/>
            </a:r>
            <a:endParaRPr b="1" sz="1100">
              <a:solidFill>
                <a:schemeClr val="dk1"/>
              </a:solidFill>
            </a:endParaRPr>
          </a:p>
          <a:p>
            <a:pPr indent="-311281" lvl="0" marL="457200" rtl="0" algn="l">
              <a:spcBef>
                <a:spcPts val="1200"/>
              </a:spcBef>
              <a:spcAft>
                <a:spcPts val="0"/>
              </a:spcAft>
              <a:buClr>
                <a:schemeClr val="dk1"/>
              </a:buClr>
              <a:buSzPct val="100000"/>
              <a:buChar char="●"/>
            </a:pPr>
            <a:r>
              <a:rPr b="1" lang="en" sz="5208">
                <a:solidFill>
                  <a:schemeClr val="dk1"/>
                </a:solidFill>
              </a:rPr>
              <a:t>Rising Ticket Volumes:</a:t>
            </a:r>
            <a:r>
              <a:rPr lang="en" sz="5208">
                <a:solidFill>
                  <a:schemeClr val="dk1"/>
                </a:solidFill>
              </a:rPr>
              <a:t> Ticket numbers are steadily increasing, placing greater pressure on IT agents. Strengthening the ticket management system is essential to boost efficiency and support.</a:t>
            </a:r>
            <a:br>
              <a:rPr lang="en" sz="5208">
                <a:solidFill>
                  <a:schemeClr val="dk1"/>
                </a:solidFill>
              </a:rPr>
            </a:br>
            <a:endParaRPr sz="5208">
              <a:solidFill>
                <a:schemeClr val="dk1"/>
              </a:solidFill>
            </a:endParaRPr>
          </a:p>
          <a:p>
            <a:pPr indent="-311281" lvl="0" marL="457200" rtl="0" algn="l">
              <a:spcBef>
                <a:spcPts val="0"/>
              </a:spcBef>
              <a:spcAft>
                <a:spcPts val="0"/>
              </a:spcAft>
              <a:buClr>
                <a:schemeClr val="dk1"/>
              </a:buClr>
              <a:buSzPct val="100000"/>
              <a:buChar char="●"/>
            </a:pPr>
            <a:r>
              <a:rPr b="1" lang="en" sz="5208">
                <a:solidFill>
                  <a:schemeClr val="dk1"/>
                </a:solidFill>
              </a:rPr>
              <a:t>Benefits of Technology Investment:</a:t>
            </a:r>
            <a:r>
              <a:rPr lang="en" sz="5208">
                <a:solidFill>
                  <a:schemeClr val="dk1"/>
                </a:solidFill>
              </a:rPr>
              <a:t> Upgrading to advanced technology can significantly improve ticket resolution times and employee satisfaction. Proper implementation and training will maximize these gains.</a:t>
            </a:r>
            <a:br>
              <a:rPr lang="en" sz="5208">
                <a:solidFill>
                  <a:schemeClr val="dk1"/>
                </a:solidFill>
              </a:rPr>
            </a:br>
            <a:endParaRPr sz="5208">
              <a:solidFill>
                <a:schemeClr val="dk1"/>
              </a:solidFill>
            </a:endParaRPr>
          </a:p>
          <a:p>
            <a:pPr indent="-311281" lvl="0" marL="457200" rtl="0" algn="l">
              <a:spcBef>
                <a:spcPts val="0"/>
              </a:spcBef>
              <a:spcAft>
                <a:spcPts val="0"/>
              </a:spcAft>
              <a:buClr>
                <a:schemeClr val="dk1"/>
              </a:buClr>
              <a:buSzPct val="100000"/>
              <a:buChar char="●"/>
            </a:pPr>
            <a:r>
              <a:rPr b="1" lang="en" sz="5208">
                <a:solidFill>
                  <a:schemeClr val="dk1"/>
                </a:solidFill>
              </a:rPr>
              <a:t>Prioritizing Major Tickets:</a:t>
            </a:r>
            <a:r>
              <a:rPr lang="en" sz="5208">
                <a:solidFill>
                  <a:schemeClr val="dk1"/>
                </a:solidFill>
              </a:rPr>
              <a:t> Although most tickets are normal, major tickets require focused attention and resources due to their critical impact on operations.</a:t>
            </a:r>
            <a:br>
              <a:rPr lang="en" sz="5208">
                <a:solidFill>
                  <a:schemeClr val="dk1"/>
                </a:solidFill>
              </a:rPr>
            </a:br>
            <a:endParaRPr sz="5208">
              <a:solidFill>
                <a:schemeClr val="dk1"/>
              </a:solidFill>
            </a:endParaRPr>
          </a:p>
          <a:p>
            <a:pPr indent="-311281" lvl="0" marL="457200" rtl="0" algn="l">
              <a:spcBef>
                <a:spcPts val="0"/>
              </a:spcBef>
              <a:spcAft>
                <a:spcPts val="0"/>
              </a:spcAft>
              <a:buClr>
                <a:schemeClr val="dk1"/>
              </a:buClr>
              <a:buSzPct val="100000"/>
              <a:buChar char="●"/>
            </a:pPr>
            <a:r>
              <a:rPr b="1" lang="en" sz="5208">
                <a:solidFill>
                  <a:schemeClr val="dk1"/>
                </a:solidFill>
              </a:rPr>
              <a:t>Managing High and Unassigned Tickets:</a:t>
            </a:r>
            <a:r>
              <a:rPr lang="en" sz="5208">
                <a:solidFill>
                  <a:schemeClr val="dk1"/>
                </a:solidFill>
              </a:rPr>
              <a:t> A large share of tickets are either high priority or unassigned, indicating a need for better prioritization and smarter resource allocation to handle them effectively.</a:t>
            </a:r>
            <a:br>
              <a:rPr lang="en" sz="5208">
                <a:solidFill>
                  <a:schemeClr val="dk1"/>
                </a:solidFill>
              </a:rPr>
            </a:br>
            <a:endParaRPr sz="5208">
              <a:solidFill>
                <a:schemeClr val="dk1"/>
              </a:solidFill>
            </a:endParaRPr>
          </a:p>
          <a:p>
            <a:pPr indent="-311281" lvl="0" marL="457200" rtl="0" algn="l">
              <a:spcBef>
                <a:spcPts val="0"/>
              </a:spcBef>
              <a:spcAft>
                <a:spcPts val="0"/>
              </a:spcAft>
              <a:buClr>
                <a:schemeClr val="dk1"/>
              </a:buClr>
              <a:buSzPct val="100000"/>
              <a:buChar char="●"/>
            </a:pPr>
            <a:r>
              <a:rPr b="1" lang="en" sz="5208">
                <a:solidFill>
                  <a:schemeClr val="dk1"/>
                </a:solidFill>
              </a:rPr>
              <a:t>Addressing Common IT Issues:</a:t>
            </a:r>
            <a:r>
              <a:rPr lang="en" sz="5208">
                <a:solidFill>
                  <a:schemeClr val="dk1"/>
                </a:solidFill>
              </a:rPr>
              <a:t> Many tickets involve login access and system-related problems, revealing gaps in user onboarding and system stability. Strengthening authentication measures and enhancing system reliability are key to reducing these recurring issues.</a:t>
            </a:r>
            <a:endParaRPr sz="5208">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637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20"/>
              <a:t>PROBLEM STATEMENT</a:t>
            </a:r>
            <a:endParaRPr b="1" sz="2020"/>
          </a:p>
        </p:txBody>
      </p:sp>
      <p:sp>
        <p:nvSpPr>
          <p:cNvPr id="60" name="Google Shape;60;p14"/>
          <p:cNvSpPr txBox="1"/>
          <p:nvPr>
            <p:ph idx="1" type="body"/>
          </p:nvPr>
        </p:nvSpPr>
        <p:spPr>
          <a:xfrm>
            <a:off x="665500" y="1483250"/>
            <a:ext cx="8166900" cy="310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rgbClr val="16191D"/>
                </a:solidFill>
                <a:highlight>
                  <a:srgbClr val="FFFFFF"/>
                </a:highlight>
              </a:rPr>
              <a:t>You are tasked with analyzing the IT support ticket management system to understand the performance of IT agents, the efficiency of ticket resolution, and the satisfaction levels of employees. The objective is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endParaRPr sz="1300">
              <a:solidFill>
                <a:srgbClr val="16191D"/>
              </a:solidFill>
              <a:highlight>
                <a:srgbClr val="FFFFFF"/>
              </a:highlight>
            </a:endParaRPr>
          </a:p>
          <a:p>
            <a:pPr indent="0" lvl="0" marL="0" rtl="0" algn="l">
              <a:spcBef>
                <a:spcPts val="120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0"/>
            <a:ext cx="8520600" cy="492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IT Request Resolution Time:</a:t>
            </a:r>
            <a:r>
              <a:rPr lang="en" sz="1300"/>
              <a:t> IT Request tickets are resolved often but tend to take longer. Streamlining workflows and using automation tools can help cut resolution times and boost efficiency.</a:t>
            </a:r>
            <a:br>
              <a:rPr lang="en" sz="1300"/>
            </a:br>
            <a:endParaRPr sz="1300"/>
          </a:p>
          <a:p>
            <a:pPr indent="-311150" lvl="0" marL="457200" rtl="0" algn="l">
              <a:spcBef>
                <a:spcPts val="0"/>
              </a:spcBef>
              <a:spcAft>
                <a:spcPts val="0"/>
              </a:spcAft>
              <a:buSzPts val="1300"/>
              <a:buChar char="●"/>
            </a:pPr>
            <a:r>
              <a:rPr b="1" lang="en" sz="1300"/>
              <a:t>High Resolution Times:</a:t>
            </a:r>
            <a:r>
              <a:rPr lang="en" sz="1300"/>
              <a:t> Hardware and system requests show notably high resolution times. Optimizing processes, offering specialized training, and leveraging automation can speed up these resolutions.</a:t>
            </a:r>
            <a:br>
              <a:rPr lang="en" sz="1300"/>
            </a:br>
            <a:endParaRPr sz="1300"/>
          </a:p>
          <a:p>
            <a:pPr indent="-311150" lvl="0" marL="457200" rtl="0" algn="l">
              <a:spcBef>
                <a:spcPts val="0"/>
              </a:spcBef>
              <a:spcAft>
                <a:spcPts val="0"/>
              </a:spcAft>
              <a:buSzPts val="1300"/>
              <a:buChar char="●"/>
            </a:pPr>
            <a:r>
              <a:rPr b="1" lang="en" sz="1300"/>
              <a:t>Age Group Performance Disparity:</a:t>
            </a:r>
            <a:r>
              <a:rPr lang="en" sz="1300"/>
              <a:t> The 43–47 age group handles most tickets, while the 33–37 age group handles the least. Providing targeted training and support to the younger group can help balance workload distribution.</a:t>
            </a:r>
            <a:br>
              <a:rPr lang="en" sz="1300"/>
            </a:br>
            <a:endParaRPr sz="1300"/>
          </a:p>
          <a:p>
            <a:pPr indent="-311150" lvl="0" marL="457200" rtl="0" algn="l">
              <a:spcBef>
                <a:spcPts val="0"/>
              </a:spcBef>
              <a:spcAft>
                <a:spcPts val="0"/>
              </a:spcAft>
              <a:buSzPts val="1300"/>
              <a:buChar char="●"/>
            </a:pPr>
            <a:r>
              <a:rPr b="1" lang="en" sz="1300"/>
              <a:t>33–37 Age Group Challenges:</a:t>
            </a:r>
            <a:r>
              <a:rPr lang="en" sz="1300"/>
              <a:t> The 33–37 age group records below-average resolution times and satisfaction rates. Focused training and additional resources can improve their performance and customer satisfaction.</a:t>
            </a:r>
            <a:br>
              <a:rPr lang="en" sz="1300"/>
            </a:br>
            <a:endParaRPr sz="1300"/>
          </a:p>
          <a:p>
            <a:pPr indent="-311150" lvl="0" marL="457200" rtl="0" algn="l">
              <a:spcBef>
                <a:spcPts val="0"/>
              </a:spcBef>
              <a:spcAft>
                <a:spcPts val="0"/>
              </a:spcAft>
              <a:buSzPts val="1300"/>
              <a:buChar char="●"/>
            </a:pPr>
            <a:r>
              <a:rPr b="1" lang="en" sz="1300"/>
              <a:t>Resource Allocation and Efficiency:</a:t>
            </a:r>
            <a:r>
              <a:rPr lang="en" sz="1300"/>
              <a:t> Tackling high ticket volumes and lengthy resolution times calls for better prioritization, streamlined workflows, and smarter resource allocation to improve overall IT support effectiveness.</a:t>
            </a:r>
            <a:endParaRPr sz="1300"/>
          </a:p>
          <a:p>
            <a:pPr indent="0" lvl="0" marL="0" rtl="0" algn="l">
              <a:spcBef>
                <a:spcPts val="0"/>
              </a:spcBef>
              <a:spcAft>
                <a:spcPts val="0"/>
              </a:spcAft>
              <a:buNone/>
            </a:pPr>
            <a:r>
              <a:t/>
            </a:r>
            <a:endParaRPr sz="1300"/>
          </a:p>
        </p:txBody>
      </p:sp>
      <p:sp>
        <p:nvSpPr>
          <p:cNvPr id="182" name="Google Shape;182;p32"/>
          <p:cNvSpPr txBox="1"/>
          <p:nvPr>
            <p:ph idx="1" type="body"/>
          </p:nvPr>
        </p:nvSpPr>
        <p:spPr>
          <a:xfrm>
            <a:off x="311700" y="3715375"/>
            <a:ext cx="8520600" cy="1864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lt1"/>
              </a:buClr>
              <a:buSzPts val="1300"/>
              <a:buChar char="●"/>
            </a:pPr>
            <a:r>
              <a:rPr lang="en" sz="1300">
                <a:solidFill>
                  <a:schemeClr val="lt1"/>
                </a:solidFill>
              </a:rPr>
              <a:t>Tackling high ticket volumes and lengthy resolution times calls for better prioritization, streamlined workflows, and smarter resource allocation to improve overall IT support effectiveness.</a:t>
            </a:r>
            <a:endParaRPr sz="13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endParaRPr>
          </a:p>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68200" y="26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en" sz="2000"/>
              <a:t>CONCLUSION</a:t>
            </a:r>
            <a:endParaRPr b="1" sz="2000"/>
          </a:p>
        </p:txBody>
      </p:sp>
      <p:sp>
        <p:nvSpPr>
          <p:cNvPr id="188" name="Google Shape;188;p33"/>
          <p:cNvSpPr txBox="1"/>
          <p:nvPr>
            <p:ph idx="1" type="body"/>
          </p:nvPr>
        </p:nvSpPr>
        <p:spPr>
          <a:xfrm>
            <a:off x="311700" y="776425"/>
            <a:ext cx="8520600" cy="430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440"/>
              <a:buFont typeface="Arial"/>
              <a:buNone/>
            </a:pPr>
            <a:r>
              <a:rPr lang="en" sz="1300">
                <a:solidFill>
                  <a:schemeClr val="dk1"/>
                </a:solidFill>
              </a:rPr>
              <a:t>To strengthen IT support, we should:</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Increase Efficiency:</a:t>
            </a:r>
            <a:r>
              <a:rPr lang="en" sz="1300">
                <a:solidFill>
                  <a:schemeClr val="dk1"/>
                </a:solidFill>
              </a:rPr>
              <a:t> Invest in advanced technology to optimize ticket management and shorten resolution times.</a:t>
            </a:r>
            <a:br>
              <a:rPr lang="en"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Address Critical Issues:</a:t>
            </a:r>
            <a:r>
              <a:rPr lang="en" sz="1300">
                <a:solidFill>
                  <a:schemeClr val="dk1"/>
                </a:solidFill>
              </a:rPr>
              <a:t> Prioritize major ticket categories and enhance overall system stability.</a:t>
            </a:r>
            <a:br>
              <a:rPr lang="en"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Optimize Resources:</a:t>
            </a:r>
            <a:r>
              <a:rPr lang="en" sz="1300">
                <a:solidFill>
                  <a:schemeClr val="dk1"/>
                </a:solidFill>
              </a:rPr>
              <a:t> Improve prioritization and manage high-priority and unassigned tickets more effectively.</a:t>
            </a:r>
            <a:br>
              <a:rPr lang="en"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Improve Training:</a:t>
            </a:r>
            <a:r>
              <a:rPr lang="en" sz="1300">
                <a:solidFill>
                  <a:schemeClr val="dk1"/>
                </a:solidFill>
              </a:rPr>
              <a:t> Offer focused training and support for teams or age groups with lower performance.</a:t>
            </a:r>
            <a:br>
              <a:rPr lang="en"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Balance Workloads:</a:t>
            </a:r>
            <a:r>
              <a:rPr lang="en" sz="1300">
                <a:solidFill>
                  <a:schemeClr val="dk1"/>
                </a:solidFill>
              </a:rPr>
              <a:t> Distribute tasks more evenly to boost team productivity and satisfaction.</a:t>
            </a:r>
            <a:br>
              <a:rPr lang="en" sz="1300">
                <a:solidFill>
                  <a:schemeClr val="dk1"/>
                </a:solidFill>
              </a:rPr>
            </a:br>
            <a:endParaRPr sz="1300">
              <a:solidFill>
                <a:schemeClr val="dk1"/>
              </a:solidFill>
            </a:endParaRPr>
          </a:p>
          <a:p>
            <a:pPr indent="0" lvl="0" marL="0" rtl="0" algn="l">
              <a:spcBef>
                <a:spcPts val="1200"/>
              </a:spcBef>
              <a:spcAft>
                <a:spcPts val="0"/>
              </a:spcAft>
              <a:buClr>
                <a:schemeClr val="dk1"/>
              </a:buClr>
              <a:buSzPts val="440"/>
              <a:buFont typeface="Arial"/>
              <a:buNone/>
            </a:pPr>
            <a:r>
              <a:rPr lang="en" sz="1300">
                <a:solidFill>
                  <a:schemeClr val="dk1"/>
                </a:solidFill>
              </a:rPr>
              <a:t>Implementing these measures will enhance performance, efficiency, and satisfaction, ensuring we are well-prepared for future IT support needs.</a:t>
            </a:r>
            <a:endParaRPr sz="1300">
              <a:solidFill>
                <a:schemeClr val="dk1"/>
              </a:solidFill>
            </a:endParaRPr>
          </a:p>
          <a:p>
            <a:pPr indent="0" lvl="0" marL="0" rtl="0" algn="l">
              <a:spcBef>
                <a:spcPts val="1200"/>
              </a:spcBef>
              <a:spcAft>
                <a:spcPts val="1200"/>
              </a:spcAft>
              <a:buSzPts val="440"/>
              <a:buNone/>
            </a:pPr>
            <a:r>
              <a:t/>
            </a:r>
            <a:endParaRPr sz="9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270625" y="113100"/>
            <a:ext cx="8561700" cy="10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00"/>
              <a:t>IT TICKETS DATA</a:t>
            </a:r>
            <a:endParaRPr b="1" sz="2000"/>
          </a:p>
        </p:txBody>
      </p:sp>
      <p:sp>
        <p:nvSpPr>
          <p:cNvPr id="66" name="Google Shape;66;p15"/>
          <p:cNvSpPr txBox="1"/>
          <p:nvPr>
            <p:ph idx="1" type="body"/>
          </p:nvPr>
        </p:nvSpPr>
        <p:spPr>
          <a:xfrm>
            <a:off x="311700" y="798175"/>
            <a:ext cx="8520600" cy="407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0" y="693501"/>
            <a:ext cx="9143998" cy="4454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91350"/>
            <a:ext cx="8520600" cy="63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00"/>
              <a:t>IT AGENTS  DATA</a:t>
            </a:r>
            <a:endParaRPr b="1" sz="2000"/>
          </a:p>
        </p:txBody>
      </p:sp>
      <p:sp>
        <p:nvSpPr>
          <p:cNvPr id="73" name="Google Shape;73;p16"/>
          <p:cNvSpPr txBox="1"/>
          <p:nvPr>
            <p:ph idx="1" type="body"/>
          </p:nvPr>
        </p:nvSpPr>
        <p:spPr>
          <a:xfrm>
            <a:off x="311700" y="645925"/>
            <a:ext cx="8520600" cy="43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89175" y="656625"/>
            <a:ext cx="9272301" cy="4328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09200" y="47850"/>
            <a:ext cx="85206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2000"/>
              <a:t>DATA OF  TICKETS</a:t>
            </a:r>
            <a:endParaRPr b="1" sz="2000"/>
          </a:p>
        </p:txBody>
      </p:sp>
      <p:sp>
        <p:nvSpPr>
          <p:cNvPr id="80" name="Google Shape;80;p17"/>
          <p:cNvSpPr txBox="1"/>
          <p:nvPr>
            <p:ph idx="1" type="body"/>
          </p:nvPr>
        </p:nvSpPr>
        <p:spPr>
          <a:xfrm>
            <a:off x="665500" y="439350"/>
            <a:ext cx="8166900" cy="47040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935"/>
              <a:buNone/>
            </a:pPr>
            <a:r>
              <a:rPr lang="en" sz="1335">
                <a:solidFill>
                  <a:schemeClr val="dk1"/>
                </a:solidFill>
              </a:rPr>
              <a:t>The provided data sheets contain two primary sets of attributes related to IT tickets and agents:</a:t>
            </a:r>
            <a:endParaRPr sz="1335">
              <a:solidFill>
                <a:schemeClr val="dk1"/>
              </a:solidFill>
            </a:endParaRPr>
          </a:p>
          <a:p>
            <a:pPr indent="0" lvl="0" marL="0" rtl="0" algn="l">
              <a:lnSpc>
                <a:spcPct val="100000"/>
              </a:lnSpc>
              <a:spcBef>
                <a:spcPts val="1200"/>
              </a:spcBef>
              <a:spcAft>
                <a:spcPts val="0"/>
              </a:spcAft>
              <a:buClr>
                <a:schemeClr val="dk1"/>
              </a:buClr>
              <a:buSzPts val="935"/>
              <a:buFont typeface="Arial"/>
              <a:buNone/>
            </a:pPr>
            <a:r>
              <a:rPr b="1" lang="en" sz="1335">
                <a:solidFill>
                  <a:schemeClr val="dk1"/>
                </a:solidFill>
              </a:rPr>
              <a:t>Ticket Data Sheet (first image):</a:t>
            </a:r>
            <a:endParaRPr b="1" sz="1335">
              <a:solidFill>
                <a:schemeClr val="dk1"/>
              </a:solidFill>
            </a:endParaRPr>
          </a:p>
          <a:p>
            <a:pPr indent="-313372" lvl="0" marL="457200" rtl="0" algn="l">
              <a:lnSpc>
                <a:spcPct val="100000"/>
              </a:lnSpc>
              <a:spcBef>
                <a:spcPts val="1200"/>
              </a:spcBef>
              <a:spcAft>
                <a:spcPts val="0"/>
              </a:spcAft>
              <a:buClr>
                <a:schemeClr val="dk1"/>
              </a:buClr>
              <a:buSzPts val="1335"/>
              <a:buChar char="●"/>
            </a:pPr>
            <a:r>
              <a:rPr b="1" lang="en" sz="1335">
                <a:solidFill>
                  <a:schemeClr val="dk1"/>
                </a:solidFill>
              </a:rPr>
              <a:t>Ticket ID:</a:t>
            </a:r>
            <a:r>
              <a:rPr lang="en" sz="1335">
                <a:solidFill>
                  <a:schemeClr val="dk1"/>
                </a:solidFill>
              </a:rPr>
              <a:t> A unique number assigned to each support ticket.</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Date:</a:t>
            </a:r>
            <a:r>
              <a:rPr lang="en" sz="1335">
                <a:solidFill>
                  <a:schemeClr val="dk1"/>
                </a:solidFill>
              </a:rPr>
              <a:t> The date when the ticket was created.</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Agent ID:</a:t>
            </a:r>
            <a:r>
              <a:rPr lang="en" sz="1335">
                <a:solidFill>
                  <a:schemeClr val="dk1"/>
                </a:solidFill>
              </a:rPr>
              <a:t> Identifier for the IT agent handling the ticket.</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Request Category:</a:t>
            </a:r>
            <a:r>
              <a:rPr lang="en" sz="1335">
                <a:solidFill>
                  <a:schemeClr val="dk1"/>
                </a:solidFill>
              </a:rPr>
              <a:t> Classification of the request (e.g., Login Access, System, Software, Hardware).</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Issue Type:</a:t>
            </a:r>
            <a:r>
              <a:rPr lang="en" sz="1335">
                <a:solidFill>
                  <a:schemeClr val="dk1"/>
                </a:solidFill>
              </a:rPr>
              <a:t> Nature of the IT issue (e.g., IT Error, IT Request).</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Severity &amp; Priority Type:</a:t>
            </a:r>
            <a:r>
              <a:rPr lang="en" sz="1335">
                <a:solidFill>
                  <a:schemeClr val="dk1"/>
                </a:solidFill>
              </a:rPr>
              <a:t> Indicators of the urgency and importance of the issue.</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Resolution Time (Days):</a:t>
            </a:r>
            <a:r>
              <a:rPr lang="en" sz="1335">
                <a:solidFill>
                  <a:schemeClr val="dk1"/>
                </a:solidFill>
              </a:rPr>
              <a:t> Time taken to resolve the ticket.</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Satisfaction Rate:</a:t>
            </a:r>
            <a:r>
              <a:rPr lang="en" sz="1335">
                <a:solidFill>
                  <a:schemeClr val="dk1"/>
                </a:solidFill>
              </a:rPr>
              <a:t> Feedback score given by the employee after resolution.</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Age:</a:t>
            </a:r>
            <a:r>
              <a:rPr lang="en" sz="1335">
                <a:solidFill>
                  <a:schemeClr val="dk1"/>
                </a:solidFill>
              </a:rPr>
              <a:t> Age of the employee raising the issue.</a:t>
            </a:r>
            <a:br>
              <a:rPr lang="en" sz="1335">
                <a:solidFill>
                  <a:schemeClr val="dk1"/>
                </a:solidFill>
              </a:rPr>
            </a:br>
            <a:endParaRPr sz="1335">
              <a:solidFill>
                <a:schemeClr val="dk1"/>
              </a:solidFill>
            </a:endParaRPr>
          </a:p>
          <a:p>
            <a:pPr indent="-313372" lvl="0" marL="457200" rtl="0" algn="l">
              <a:lnSpc>
                <a:spcPct val="100000"/>
              </a:lnSpc>
              <a:spcBef>
                <a:spcPts val="0"/>
              </a:spcBef>
              <a:spcAft>
                <a:spcPts val="0"/>
              </a:spcAft>
              <a:buClr>
                <a:schemeClr val="dk1"/>
              </a:buClr>
              <a:buSzPts val="1335"/>
              <a:buChar char="●"/>
            </a:pPr>
            <a:r>
              <a:rPr b="1" lang="en" sz="1335">
                <a:solidFill>
                  <a:schemeClr val="dk1"/>
                </a:solidFill>
              </a:rPr>
              <a:t>Full Name:</a:t>
            </a:r>
            <a:r>
              <a:rPr lang="en" sz="1335">
                <a:solidFill>
                  <a:schemeClr val="dk1"/>
                </a:solidFill>
              </a:rPr>
              <a:t> Full name of the employee.</a:t>
            </a:r>
            <a:endParaRPr sz="19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91350"/>
            <a:ext cx="8520600" cy="6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DATA OF IT AGENTS</a:t>
            </a:r>
            <a:endParaRPr b="1" sz="2020"/>
          </a:p>
        </p:txBody>
      </p:sp>
      <p:sp>
        <p:nvSpPr>
          <p:cNvPr id="86" name="Google Shape;86;p18"/>
          <p:cNvSpPr txBox="1"/>
          <p:nvPr>
            <p:ph idx="1" type="body"/>
          </p:nvPr>
        </p:nvSpPr>
        <p:spPr>
          <a:xfrm>
            <a:off x="550600" y="645925"/>
            <a:ext cx="8520600" cy="4497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en" sz="1300">
                <a:solidFill>
                  <a:schemeClr val="dk1"/>
                </a:solidFill>
              </a:rPr>
              <a:t>IT Agent Data Sheet (second image):</a:t>
            </a:r>
            <a:endParaRPr b="1"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Full Name:</a:t>
            </a:r>
            <a:r>
              <a:rPr lang="en" sz="1300">
                <a:solidFill>
                  <a:schemeClr val="dk1"/>
                </a:solidFill>
              </a:rPr>
              <a:t> Name of the IT agent.</a:t>
            </a:r>
            <a:br>
              <a:rPr lang="en"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Email:</a:t>
            </a:r>
            <a:r>
              <a:rPr lang="en" sz="1300">
                <a:solidFill>
                  <a:schemeClr val="dk1"/>
                </a:solidFill>
              </a:rPr>
              <a:t> Agent’s official email address.</a:t>
            </a:r>
            <a:br>
              <a:rPr lang="en"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Year/Month/Day of Birth (DOB):</a:t>
            </a:r>
            <a:r>
              <a:rPr lang="en" sz="1300">
                <a:solidFill>
                  <a:schemeClr val="dk1"/>
                </a:solidFill>
              </a:rPr>
              <a:t> Date of birth details.</a:t>
            </a:r>
            <a:br>
              <a:rPr lang="en"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Age:</a:t>
            </a:r>
            <a:r>
              <a:rPr lang="en" sz="1300">
                <a:solidFill>
                  <a:schemeClr val="dk1"/>
                </a:solidFill>
              </a:rPr>
              <a:t> Current age of the IT agent.</a:t>
            </a:r>
            <a:br>
              <a:rPr lang="en"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Domain:</a:t>
            </a:r>
            <a:r>
              <a:rPr lang="en" sz="1300">
                <a:solidFill>
                  <a:schemeClr val="dk1"/>
                </a:solidFill>
              </a:rPr>
              <a:t> Company’s email domain.</a:t>
            </a:r>
            <a:br>
              <a:rPr lang="en" sz="1300">
                <a:solidFill>
                  <a:schemeClr val="dk1"/>
                </a:solidFill>
              </a:rPr>
            </a:br>
            <a:endParaRPr sz="13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 sz="1300">
                <a:solidFill>
                  <a:schemeClr val="dk1"/>
                </a:solidFill>
              </a:rPr>
              <a:t>Key factors for analysis:</a:t>
            </a:r>
            <a:br>
              <a:rPr b="1" lang="en" sz="1300">
                <a:solidFill>
                  <a:schemeClr val="dk1"/>
                </a:solidFill>
              </a:rPr>
            </a:br>
            <a:r>
              <a:rPr lang="en" sz="1300">
                <a:solidFill>
                  <a:schemeClr val="dk1"/>
                </a:solidFill>
              </a:rPr>
              <a:t> From the ticket sheet: </a:t>
            </a:r>
            <a:r>
              <a:rPr b="1" lang="en" sz="1300">
                <a:solidFill>
                  <a:schemeClr val="dk1"/>
                </a:solidFill>
              </a:rPr>
              <a:t>Ticket ID, Request Category, Resolution Time, and Satisfaction Rate</a:t>
            </a:r>
            <a:r>
              <a:rPr lang="en" sz="1300">
                <a:solidFill>
                  <a:schemeClr val="dk1"/>
                </a:solidFill>
              </a:rPr>
              <a:t>.</a:t>
            </a:r>
            <a:br>
              <a:rPr lang="en" sz="1300">
                <a:solidFill>
                  <a:schemeClr val="dk1"/>
                </a:solidFill>
              </a:rPr>
            </a:br>
            <a:r>
              <a:rPr lang="en" sz="1300">
                <a:solidFill>
                  <a:schemeClr val="dk1"/>
                </a:solidFill>
              </a:rPr>
              <a:t> From the IT agent sheet: </a:t>
            </a:r>
            <a:r>
              <a:rPr b="1" lang="en" sz="1300">
                <a:solidFill>
                  <a:schemeClr val="dk1"/>
                </a:solidFill>
              </a:rPr>
              <a:t>Full Name, Email, and Age</a:t>
            </a:r>
            <a:r>
              <a:rPr lang="en" sz="1300">
                <a:solidFill>
                  <a:schemeClr val="dk1"/>
                </a:solidFill>
              </a:rPr>
              <a:t>.</a:t>
            </a:r>
            <a:br>
              <a:rPr lang="en" sz="1300">
                <a:solidFill>
                  <a:schemeClr val="dk1"/>
                </a:solidFill>
              </a:rPr>
            </a:br>
            <a:r>
              <a:rPr lang="en" sz="1300">
                <a:solidFill>
                  <a:schemeClr val="dk1"/>
                </a:solidFill>
              </a:rPr>
              <a:t> These attributes are essential for evaluating ticket handling efficiency and agent performance.</a:t>
            </a:r>
            <a:endParaRPr sz="1300">
              <a:solidFill>
                <a:schemeClr val="dk1"/>
              </a:solidFill>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56600"/>
            <a:ext cx="8520600" cy="8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TICKET VOLUME BY YEAR</a:t>
            </a:r>
            <a:endParaRPr b="1" sz="2020"/>
          </a:p>
        </p:txBody>
      </p:sp>
      <p:sp>
        <p:nvSpPr>
          <p:cNvPr id="92" name="Google Shape;92;p19"/>
          <p:cNvSpPr txBox="1"/>
          <p:nvPr>
            <p:ph idx="1" type="body"/>
          </p:nvPr>
        </p:nvSpPr>
        <p:spPr>
          <a:xfrm>
            <a:off x="311700" y="700300"/>
            <a:ext cx="8520600" cy="4371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300"/>
              <a:t>Ticket volumes have steadily increased from 2016 to 2020, more than doubling from 13,051 to 29,088, showing a clear rise in IT support demand. The sharp jumps in 2017–2018 and 2019–2020 highlight growing pressure on IT teams. To handle this rising demand, we need to review and strengthen our ticket management processes to improve efficiency and ensure better support for users.</a:t>
            </a:r>
            <a:endParaRPr sz="1300"/>
          </a:p>
          <a:p>
            <a:pPr indent="0" lvl="0" marL="0" rtl="0" algn="just">
              <a:spcBef>
                <a:spcPts val="1200"/>
              </a:spcBef>
              <a:spcAft>
                <a:spcPts val="1200"/>
              </a:spcAft>
              <a:buNone/>
            </a:pPr>
            <a:r>
              <a:t/>
            </a:r>
            <a:endParaRPr sz="1600"/>
          </a:p>
        </p:txBody>
      </p:sp>
      <p:pic>
        <p:nvPicPr>
          <p:cNvPr id="93" name="Google Shape;93;p19"/>
          <p:cNvPicPr preferRelativeResize="0"/>
          <p:nvPr/>
        </p:nvPicPr>
        <p:blipFill>
          <a:blip r:embed="rId3">
            <a:alphaModFix/>
          </a:blip>
          <a:stretch>
            <a:fillRect/>
          </a:stretch>
        </p:blipFill>
        <p:spPr>
          <a:xfrm>
            <a:off x="1452500" y="1999951"/>
            <a:ext cx="5447975" cy="252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268200" y="134850"/>
            <a:ext cx="8520600" cy="7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TICKET BY SATISFACTION RATE</a:t>
            </a:r>
            <a:endParaRPr b="1" sz="2020"/>
          </a:p>
        </p:txBody>
      </p:sp>
      <p:sp>
        <p:nvSpPr>
          <p:cNvPr id="99" name="Google Shape;99;p20"/>
          <p:cNvSpPr txBox="1"/>
          <p:nvPr>
            <p:ph idx="1" type="body"/>
          </p:nvPr>
        </p:nvSpPr>
        <p:spPr>
          <a:xfrm>
            <a:off x="311700" y="689425"/>
            <a:ext cx="8520600" cy="3879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t>Investing in advanced technology can help speed up ticket resolution and improve employee satisfaction. With proper implementation and training, we can further strengthen our already high satisfaction levels.</a:t>
            </a:r>
            <a:endParaRPr sz="1300"/>
          </a:p>
          <a:p>
            <a:pPr indent="0" lvl="0" marL="0" rtl="0" algn="l">
              <a:spcBef>
                <a:spcPts val="1200"/>
              </a:spcBef>
              <a:spcAft>
                <a:spcPts val="0"/>
              </a:spcAft>
              <a:buNone/>
            </a:pPr>
            <a:r>
              <a:t/>
            </a:r>
            <a:endParaRPr/>
          </a:p>
        </p:txBody>
      </p:sp>
      <p:pic>
        <p:nvPicPr>
          <p:cNvPr id="100" name="Google Shape;100;p20" title="Chart"/>
          <p:cNvPicPr preferRelativeResize="0"/>
          <p:nvPr/>
        </p:nvPicPr>
        <p:blipFill>
          <a:blip r:embed="rId3">
            <a:alphaModFix/>
          </a:blip>
          <a:stretch>
            <a:fillRect/>
          </a:stretch>
        </p:blipFill>
        <p:spPr>
          <a:xfrm>
            <a:off x="1557225" y="1480494"/>
            <a:ext cx="5839449" cy="2794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23975"/>
            <a:ext cx="8520600" cy="8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20"/>
              <a:t>TICKET BY SEVERITY TYPE</a:t>
            </a:r>
            <a:endParaRPr b="1" sz="2020"/>
          </a:p>
        </p:txBody>
      </p:sp>
      <p:sp>
        <p:nvSpPr>
          <p:cNvPr id="106" name="Google Shape;106;p21"/>
          <p:cNvSpPr txBox="1"/>
          <p:nvPr>
            <p:ph idx="1" type="body"/>
          </p:nvPr>
        </p:nvSpPr>
        <p:spPr>
          <a:xfrm>
            <a:off x="481975" y="870575"/>
            <a:ext cx="8395200" cy="415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Although most IT tickets are in the normal category, greater attention should be given to the major category, as these issues often affect crucial operations and demand prioritized handling and resources.</a:t>
            </a:r>
            <a:endParaRPr sz="1300"/>
          </a:p>
        </p:txBody>
      </p:sp>
      <p:pic>
        <p:nvPicPr>
          <p:cNvPr id="107" name="Google Shape;107;p21" title="Chart"/>
          <p:cNvPicPr preferRelativeResize="0"/>
          <p:nvPr/>
        </p:nvPicPr>
        <p:blipFill>
          <a:blip r:embed="rId3">
            <a:alphaModFix/>
          </a:blip>
          <a:stretch>
            <a:fillRect/>
          </a:stretch>
        </p:blipFill>
        <p:spPr>
          <a:xfrm>
            <a:off x="2008375" y="1885150"/>
            <a:ext cx="4618001" cy="272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