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4" r:id="rId3"/>
    <p:sldId id="265" r:id="rId4"/>
    <p:sldId id="257" r:id="rId5"/>
    <p:sldId id="260" r:id="rId6"/>
    <p:sldId id="259" r:id="rId7"/>
    <p:sldId id="267" r:id="rId8"/>
    <p:sldId id="268" r:id="rId9"/>
    <p:sldId id="263"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47" d="100"/>
          <a:sy n="47" d="100"/>
        </p:scale>
        <p:origin x="10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3342D-32FF-A4F7-C936-2BD0F0137B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9E2FFC-F34A-7401-B574-07A0CA60B3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D9CCF4-6AD9-4A02-3046-E5EA82CD8074}"/>
              </a:ext>
            </a:extLst>
          </p:cNvPr>
          <p:cNvSpPr>
            <a:spLocks noGrp="1"/>
          </p:cNvSpPr>
          <p:nvPr>
            <p:ph type="dt" sz="half" idx="10"/>
          </p:nvPr>
        </p:nvSpPr>
        <p:spPr/>
        <p:txBody>
          <a:bodyPr/>
          <a:lstStyle/>
          <a:p>
            <a:fld id="{17BB5D71-BC51-4D3A-9DA7-216F789F411C}" type="datetimeFigureOut">
              <a:rPr lang="en-IN" smtClean="0"/>
              <a:t>18-12-2024</a:t>
            </a:fld>
            <a:endParaRPr lang="en-IN"/>
          </a:p>
        </p:txBody>
      </p:sp>
      <p:sp>
        <p:nvSpPr>
          <p:cNvPr id="5" name="Footer Placeholder 4">
            <a:extLst>
              <a:ext uri="{FF2B5EF4-FFF2-40B4-BE49-F238E27FC236}">
                <a16:creationId xmlns:a16="http://schemas.microsoft.com/office/drawing/2014/main" id="{E6AD6C5D-0EB2-47BB-49B5-96D19B709D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75EBEB-5462-B432-2D7D-539786376806}"/>
              </a:ext>
            </a:extLst>
          </p:cNvPr>
          <p:cNvSpPr>
            <a:spLocks noGrp="1"/>
          </p:cNvSpPr>
          <p:nvPr>
            <p:ph type="sldNum" sz="quarter" idx="12"/>
          </p:nvPr>
        </p:nvSpPr>
        <p:spPr/>
        <p:txBody>
          <a:bodyPr/>
          <a:lstStyle/>
          <a:p>
            <a:fld id="{B3812240-B438-4D61-B523-3920D999C3ED}" type="slidenum">
              <a:rPr lang="en-IN" smtClean="0"/>
              <a:t>‹#›</a:t>
            </a:fld>
            <a:endParaRPr lang="en-IN"/>
          </a:p>
        </p:txBody>
      </p:sp>
    </p:spTree>
    <p:extLst>
      <p:ext uri="{BB962C8B-B14F-4D97-AF65-F5344CB8AC3E}">
        <p14:creationId xmlns:p14="http://schemas.microsoft.com/office/powerpoint/2010/main" val="2277998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1CE6A-B328-7083-8558-71EB0913C4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FB1C91-7228-28E5-617B-BC1C626BFA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03F555-D5CF-C2A9-CF73-A613792CB6A8}"/>
              </a:ext>
            </a:extLst>
          </p:cNvPr>
          <p:cNvSpPr>
            <a:spLocks noGrp="1"/>
          </p:cNvSpPr>
          <p:nvPr>
            <p:ph type="dt" sz="half" idx="10"/>
          </p:nvPr>
        </p:nvSpPr>
        <p:spPr/>
        <p:txBody>
          <a:bodyPr/>
          <a:lstStyle/>
          <a:p>
            <a:fld id="{17BB5D71-BC51-4D3A-9DA7-216F789F411C}" type="datetimeFigureOut">
              <a:rPr lang="en-IN" smtClean="0"/>
              <a:t>18-12-2024</a:t>
            </a:fld>
            <a:endParaRPr lang="en-IN"/>
          </a:p>
        </p:txBody>
      </p:sp>
      <p:sp>
        <p:nvSpPr>
          <p:cNvPr id="5" name="Footer Placeholder 4">
            <a:extLst>
              <a:ext uri="{FF2B5EF4-FFF2-40B4-BE49-F238E27FC236}">
                <a16:creationId xmlns:a16="http://schemas.microsoft.com/office/drawing/2014/main" id="{1910E91C-2966-CF16-9797-DF30C0615E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7AC94E-0B67-F00D-7E57-26D2012F9BB8}"/>
              </a:ext>
            </a:extLst>
          </p:cNvPr>
          <p:cNvSpPr>
            <a:spLocks noGrp="1"/>
          </p:cNvSpPr>
          <p:nvPr>
            <p:ph type="sldNum" sz="quarter" idx="12"/>
          </p:nvPr>
        </p:nvSpPr>
        <p:spPr/>
        <p:txBody>
          <a:bodyPr/>
          <a:lstStyle/>
          <a:p>
            <a:fld id="{B3812240-B438-4D61-B523-3920D999C3ED}" type="slidenum">
              <a:rPr lang="en-IN" smtClean="0"/>
              <a:t>‹#›</a:t>
            </a:fld>
            <a:endParaRPr lang="en-IN"/>
          </a:p>
        </p:txBody>
      </p:sp>
    </p:spTree>
    <p:extLst>
      <p:ext uri="{BB962C8B-B14F-4D97-AF65-F5344CB8AC3E}">
        <p14:creationId xmlns:p14="http://schemas.microsoft.com/office/powerpoint/2010/main" val="1173112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A03542-7A3D-86F8-D600-E374ABD49E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33BA93-ECE7-215F-CF14-B9726A6F51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665185-27D1-562A-81C1-3833C8996217}"/>
              </a:ext>
            </a:extLst>
          </p:cNvPr>
          <p:cNvSpPr>
            <a:spLocks noGrp="1"/>
          </p:cNvSpPr>
          <p:nvPr>
            <p:ph type="dt" sz="half" idx="10"/>
          </p:nvPr>
        </p:nvSpPr>
        <p:spPr/>
        <p:txBody>
          <a:bodyPr/>
          <a:lstStyle/>
          <a:p>
            <a:fld id="{17BB5D71-BC51-4D3A-9DA7-216F789F411C}" type="datetimeFigureOut">
              <a:rPr lang="en-IN" smtClean="0"/>
              <a:t>18-12-2024</a:t>
            </a:fld>
            <a:endParaRPr lang="en-IN"/>
          </a:p>
        </p:txBody>
      </p:sp>
      <p:sp>
        <p:nvSpPr>
          <p:cNvPr id="5" name="Footer Placeholder 4">
            <a:extLst>
              <a:ext uri="{FF2B5EF4-FFF2-40B4-BE49-F238E27FC236}">
                <a16:creationId xmlns:a16="http://schemas.microsoft.com/office/drawing/2014/main" id="{25ECD7AB-1A97-B239-4D20-93162DEA65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20D81B-5307-9E28-2340-5036DA4DDC31}"/>
              </a:ext>
            </a:extLst>
          </p:cNvPr>
          <p:cNvSpPr>
            <a:spLocks noGrp="1"/>
          </p:cNvSpPr>
          <p:nvPr>
            <p:ph type="sldNum" sz="quarter" idx="12"/>
          </p:nvPr>
        </p:nvSpPr>
        <p:spPr/>
        <p:txBody>
          <a:bodyPr/>
          <a:lstStyle/>
          <a:p>
            <a:fld id="{B3812240-B438-4D61-B523-3920D999C3ED}" type="slidenum">
              <a:rPr lang="en-IN" smtClean="0"/>
              <a:t>‹#›</a:t>
            </a:fld>
            <a:endParaRPr lang="en-IN"/>
          </a:p>
        </p:txBody>
      </p:sp>
    </p:spTree>
    <p:extLst>
      <p:ext uri="{BB962C8B-B14F-4D97-AF65-F5344CB8AC3E}">
        <p14:creationId xmlns:p14="http://schemas.microsoft.com/office/powerpoint/2010/main" val="131981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CC4A0-3D3F-55FA-993E-1AE3F3B4D2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AF01F3-0138-0F75-E7FC-EEECB78471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FEEC1D-9E2C-4505-9211-67B439B40AC5}"/>
              </a:ext>
            </a:extLst>
          </p:cNvPr>
          <p:cNvSpPr>
            <a:spLocks noGrp="1"/>
          </p:cNvSpPr>
          <p:nvPr>
            <p:ph type="dt" sz="half" idx="10"/>
          </p:nvPr>
        </p:nvSpPr>
        <p:spPr/>
        <p:txBody>
          <a:bodyPr/>
          <a:lstStyle/>
          <a:p>
            <a:fld id="{17BB5D71-BC51-4D3A-9DA7-216F789F411C}" type="datetimeFigureOut">
              <a:rPr lang="en-IN" smtClean="0"/>
              <a:t>18-12-2024</a:t>
            </a:fld>
            <a:endParaRPr lang="en-IN"/>
          </a:p>
        </p:txBody>
      </p:sp>
      <p:sp>
        <p:nvSpPr>
          <p:cNvPr id="5" name="Footer Placeholder 4">
            <a:extLst>
              <a:ext uri="{FF2B5EF4-FFF2-40B4-BE49-F238E27FC236}">
                <a16:creationId xmlns:a16="http://schemas.microsoft.com/office/drawing/2014/main" id="{F4F2BA25-5D5A-6E19-0303-A9AFDC754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65D9F3-D57A-51C4-1CDE-B317DFF7E1EE}"/>
              </a:ext>
            </a:extLst>
          </p:cNvPr>
          <p:cNvSpPr>
            <a:spLocks noGrp="1"/>
          </p:cNvSpPr>
          <p:nvPr>
            <p:ph type="sldNum" sz="quarter" idx="12"/>
          </p:nvPr>
        </p:nvSpPr>
        <p:spPr/>
        <p:txBody>
          <a:bodyPr/>
          <a:lstStyle/>
          <a:p>
            <a:fld id="{B3812240-B438-4D61-B523-3920D999C3ED}" type="slidenum">
              <a:rPr lang="en-IN" smtClean="0"/>
              <a:t>‹#›</a:t>
            </a:fld>
            <a:endParaRPr lang="en-IN"/>
          </a:p>
        </p:txBody>
      </p:sp>
    </p:spTree>
    <p:extLst>
      <p:ext uri="{BB962C8B-B14F-4D97-AF65-F5344CB8AC3E}">
        <p14:creationId xmlns:p14="http://schemas.microsoft.com/office/powerpoint/2010/main" val="3060170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5DFC5-0867-B18D-C100-842D9FAB78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0E0D6B-2CFF-885C-C705-C4304C6079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DD72C9-CB82-8235-83A3-7190D53AA67F}"/>
              </a:ext>
            </a:extLst>
          </p:cNvPr>
          <p:cNvSpPr>
            <a:spLocks noGrp="1"/>
          </p:cNvSpPr>
          <p:nvPr>
            <p:ph type="dt" sz="half" idx="10"/>
          </p:nvPr>
        </p:nvSpPr>
        <p:spPr/>
        <p:txBody>
          <a:bodyPr/>
          <a:lstStyle/>
          <a:p>
            <a:fld id="{17BB5D71-BC51-4D3A-9DA7-216F789F411C}" type="datetimeFigureOut">
              <a:rPr lang="en-IN" smtClean="0"/>
              <a:t>18-12-2024</a:t>
            </a:fld>
            <a:endParaRPr lang="en-IN"/>
          </a:p>
        </p:txBody>
      </p:sp>
      <p:sp>
        <p:nvSpPr>
          <p:cNvPr id="5" name="Footer Placeholder 4">
            <a:extLst>
              <a:ext uri="{FF2B5EF4-FFF2-40B4-BE49-F238E27FC236}">
                <a16:creationId xmlns:a16="http://schemas.microsoft.com/office/drawing/2014/main" id="{E192EB24-55AF-AD9E-D145-C9A9CF22DF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43610A-DDDE-078E-C90D-B757D1487A82}"/>
              </a:ext>
            </a:extLst>
          </p:cNvPr>
          <p:cNvSpPr>
            <a:spLocks noGrp="1"/>
          </p:cNvSpPr>
          <p:nvPr>
            <p:ph type="sldNum" sz="quarter" idx="12"/>
          </p:nvPr>
        </p:nvSpPr>
        <p:spPr/>
        <p:txBody>
          <a:bodyPr/>
          <a:lstStyle/>
          <a:p>
            <a:fld id="{B3812240-B438-4D61-B523-3920D999C3ED}" type="slidenum">
              <a:rPr lang="en-IN" smtClean="0"/>
              <a:t>‹#›</a:t>
            </a:fld>
            <a:endParaRPr lang="en-IN"/>
          </a:p>
        </p:txBody>
      </p:sp>
    </p:spTree>
    <p:extLst>
      <p:ext uri="{BB962C8B-B14F-4D97-AF65-F5344CB8AC3E}">
        <p14:creationId xmlns:p14="http://schemas.microsoft.com/office/powerpoint/2010/main" val="2600109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2373-593F-257D-B568-82430AF22B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FC9432-C01B-5C17-AF86-356ADBCF85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F8471F-A89E-112E-B48C-AAB7F099AF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73447F-1201-E2E9-10C8-BE78B1EEB9FF}"/>
              </a:ext>
            </a:extLst>
          </p:cNvPr>
          <p:cNvSpPr>
            <a:spLocks noGrp="1"/>
          </p:cNvSpPr>
          <p:nvPr>
            <p:ph type="dt" sz="half" idx="10"/>
          </p:nvPr>
        </p:nvSpPr>
        <p:spPr/>
        <p:txBody>
          <a:bodyPr/>
          <a:lstStyle/>
          <a:p>
            <a:fld id="{17BB5D71-BC51-4D3A-9DA7-216F789F411C}" type="datetimeFigureOut">
              <a:rPr lang="en-IN" smtClean="0"/>
              <a:t>18-12-2024</a:t>
            </a:fld>
            <a:endParaRPr lang="en-IN"/>
          </a:p>
        </p:txBody>
      </p:sp>
      <p:sp>
        <p:nvSpPr>
          <p:cNvPr id="6" name="Footer Placeholder 5">
            <a:extLst>
              <a:ext uri="{FF2B5EF4-FFF2-40B4-BE49-F238E27FC236}">
                <a16:creationId xmlns:a16="http://schemas.microsoft.com/office/drawing/2014/main" id="{283C436F-9A5D-6C8C-EB37-901BA4BF17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A91A1A-3C93-A0A4-1AD5-AA13965A1EE6}"/>
              </a:ext>
            </a:extLst>
          </p:cNvPr>
          <p:cNvSpPr>
            <a:spLocks noGrp="1"/>
          </p:cNvSpPr>
          <p:nvPr>
            <p:ph type="sldNum" sz="quarter" idx="12"/>
          </p:nvPr>
        </p:nvSpPr>
        <p:spPr/>
        <p:txBody>
          <a:bodyPr/>
          <a:lstStyle/>
          <a:p>
            <a:fld id="{B3812240-B438-4D61-B523-3920D999C3ED}" type="slidenum">
              <a:rPr lang="en-IN" smtClean="0"/>
              <a:t>‹#›</a:t>
            </a:fld>
            <a:endParaRPr lang="en-IN"/>
          </a:p>
        </p:txBody>
      </p:sp>
    </p:spTree>
    <p:extLst>
      <p:ext uri="{BB962C8B-B14F-4D97-AF65-F5344CB8AC3E}">
        <p14:creationId xmlns:p14="http://schemas.microsoft.com/office/powerpoint/2010/main" val="185655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0908F-4A6B-C293-7013-0B7C5F4932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9079CE-AE9B-68D5-8D58-6AD2603091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EBC789-CE56-6400-CE42-654FF101BC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04BAF3-4626-518F-F566-A02F9407E1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1D5B6D-64B6-99AB-782F-97158A428F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10E615-F91E-56D1-D062-321C939DDBCC}"/>
              </a:ext>
            </a:extLst>
          </p:cNvPr>
          <p:cNvSpPr>
            <a:spLocks noGrp="1"/>
          </p:cNvSpPr>
          <p:nvPr>
            <p:ph type="dt" sz="half" idx="10"/>
          </p:nvPr>
        </p:nvSpPr>
        <p:spPr/>
        <p:txBody>
          <a:bodyPr/>
          <a:lstStyle/>
          <a:p>
            <a:fld id="{17BB5D71-BC51-4D3A-9DA7-216F789F411C}" type="datetimeFigureOut">
              <a:rPr lang="en-IN" smtClean="0"/>
              <a:t>18-12-2024</a:t>
            </a:fld>
            <a:endParaRPr lang="en-IN"/>
          </a:p>
        </p:txBody>
      </p:sp>
      <p:sp>
        <p:nvSpPr>
          <p:cNvPr id="8" name="Footer Placeholder 7">
            <a:extLst>
              <a:ext uri="{FF2B5EF4-FFF2-40B4-BE49-F238E27FC236}">
                <a16:creationId xmlns:a16="http://schemas.microsoft.com/office/drawing/2014/main" id="{C0391980-41BC-DC40-5869-5AF0904948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674F05-1D7E-4E33-4A35-BC6CC2D88744}"/>
              </a:ext>
            </a:extLst>
          </p:cNvPr>
          <p:cNvSpPr>
            <a:spLocks noGrp="1"/>
          </p:cNvSpPr>
          <p:nvPr>
            <p:ph type="sldNum" sz="quarter" idx="12"/>
          </p:nvPr>
        </p:nvSpPr>
        <p:spPr/>
        <p:txBody>
          <a:bodyPr/>
          <a:lstStyle/>
          <a:p>
            <a:fld id="{B3812240-B438-4D61-B523-3920D999C3ED}" type="slidenum">
              <a:rPr lang="en-IN" smtClean="0"/>
              <a:t>‹#›</a:t>
            </a:fld>
            <a:endParaRPr lang="en-IN"/>
          </a:p>
        </p:txBody>
      </p:sp>
    </p:spTree>
    <p:extLst>
      <p:ext uri="{BB962C8B-B14F-4D97-AF65-F5344CB8AC3E}">
        <p14:creationId xmlns:p14="http://schemas.microsoft.com/office/powerpoint/2010/main" val="3583566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BA4CF-B63E-961C-7563-1E111666C9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A415BC-968C-5520-CBBE-C8E0C8AA5C2B}"/>
              </a:ext>
            </a:extLst>
          </p:cNvPr>
          <p:cNvSpPr>
            <a:spLocks noGrp="1"/>
          </p:cNvSpPr>
          <p:nvPr>
            <p:ph type="dt" sz="half" idx="10"/>
          </p:nvPr>
        </p:nvSpPr>
        <p:spPr/>
        <p:txBody>
          <a:bodyPr/>
          <a:lstStyle/>
          <a:p>
            <a:fld id="{17BB5D71-BC51-4D3A-9DA7-216F789F411C}" type="datetimeFigureOut">
              <a:rPr lang="en-IN" smtClean="0"/>
              <a:t>18-12-2024</a:t>
            </a:fld>
            <a:endParaRPr lang="en-IN"/>
          </a:p>
        </p:txBody>
      </p:sp>
      <p:sp>
        <p:nvSpPr>
          <p:cNvPr id="4" name="Footer Placeholder 3">
            <a:extLst>
              <a:ext uri="{FF2B5EF4-FFF2-40B4-BE49-F238E27FC236}">
                <a16:creationId xmlns:a16="http://schemas.microsoft.com/office/drawing/2014/main" id="{4CB8C665-6BE7-B6B1-AC89-5C2178D19B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31D32A-AFE4-CAB5-B1CA-861BC5D5407D}"/>
              </a:ext>
            </a:extLst>
          </p:cNvPr>
          <p:cNvSpPr>
            <a:spLocks noGrp="1"/>
          </p:cNvSpPr>
          <p:nvPr>
            <p:ph type="sldNum" sz="quarter" idx="12"/>
          </p:nvPr>
        </p:nvSpPr>
        <p:spPr/>
        <p:txBody>
          <a:bodyPr/>
          <a:lstStyle/>
          <a:p>
            <a:fld id="{B3812240-B438-4D61-B523-3920D999C3ED}" type="slidenum">
              <a:rPr lang="en-IN" smtClean="0"/>
              <a:t>‹#›</a:t>
            </a:fld>
            <a:endParaRPr lang="en-IN"/>
          </a:p>
        </p:txBody>
      </p:sp>
    </p:spTree>
    <p:extLst>
      <p:ext uri="{BB962C8B-B14F-4D97-AF65-F5344CB8AC3E}">
        <p14:creationId xmlns:p14="http://schemas.microsoft.com/office/powerpoint/2010/main" val="348163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21FD55-78A1-C968-FB9E-B3B1F7A5E4FE}"/>
              </a:ext>
            </a:extLst>
          </p:cNvPr>
          <p:cNvSpPr>
            <a:spLocks noGrp="1"/>
          </p:cNvSpPr>
          <p:nvPr>
            <p:ph type="dt" sz="half" idx="10"/>
          </p:nvPr>
        </p:nvSpPr>
        <p:spPr/>
        <p:txBody>
          <a:bodyPr/>
          <a:lstStyle/>
          <a:p>
            <a:fld id="{17BB5D71-BC51-4D3A-9DA7-216F789F411C}" type="datetimeFigureOut">
              <a:rPr lang="en-IN" smtClean="0"/>
              <a:t>18-12-2024</a:t>
            </a:fld>
            <a:endParaRPr lang="en-IN"/>
          </a:p>
        </p:txBody>
      </p:sp>
      <p:sp>
        <p:nvSpPr>
          <p:cNvPr id="3" name="Footer Placeholder 2">
            <a:extLst>
              <a:ext uri="{FF2B5EF4-FFF2-40B4-BE49-F238E27FC236}">
                <a16:creationId xmlns:a16="http://schemas.microsoft.com/office/drawing/2014/main" id="{E2B3F29A-3B0D-A799-B9AD-9ED822A20D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39CF13-5E60-C2ED-5522-56CA7C680209}"/>
              </a:ext>
            </a:extLst>
          </p:cNvPr>
          <p:cNvSpPr>
            <a:spLocks noGrp="1"/>
          </p:cNvSpPr>
          <p:nvPr>
            <p:ph type="sldNum" sz="quarter" idx="12"/>
          </p:nvPr>
        </p:nvSpPr>
        <p:spPr/>
        <p:txBody>
          <a:bodyPr/>
          <a:lstStyle/>
          <a:p>
            <a:fld id="{B3812240-B438-4D61-B523-3920D999C3ED}" type="slidenum">
              <a:rPr lang="en-IN" smtClean="0"/>
              <a:t>‹#›</a:t>
            </a:fld>
            <a:endParaRPr lang="en-IN"/>
          </a:p>
        </p:txBody>
      </p:sp>
    </p:spTree>
    <p:extLst>
      <p:ext uri="{BB962C8B-B14F-4D97-AF65-F5344CB8AC3E}">
        <p14:creationId xmlns:p14="http://schemas.microsoft.com/office/powerpoint/2010/main" val="965928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FFF91-307C-65C7-1E89-FD3BF5846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B9B030-8A09-B65F-FAE9-76D208CE3E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6625D9-3E3A-8C0D-BB89-F052EAF81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CED25-A902-E8BA-001D-38DD11B1788E}"/>
              </a:ext>
            </a:extLst>
          </p:cNvPr>
          <p:cNvSpPr>
            <a:spLocks noGrp="1"/>
          </p:cNvSpPr>
          <p:nvPr>
            <p:ph type="dt" sz="half" idx="10"/>
          </p:nvPr>
        </p:nvSpPr>
        <p:spPr/>
        <p:txBody>
          <a:bodyPr/>
          <a:lstStyle/>
          <a:p>
            <a:fld id="{17BB5D71-BC51-4D3A-9DA7-216F789F411C}" type="datetimeFigureOut">
              <a:rPr lang="en-IN" smtClean="0"/>
              <a:t>18-12-2024</a:t>
            </a:fld>
            <a:endParaRPr lang="en-IN"/>
          </a:p>
        </p:txBody>
      </p:sp>
      <p:sp>
        <p:nvSpPr>
          <p:cNvPr id="6" name="Footer Placeholder 5">
            <a:extLst>
              <a:ext uri="{FF2B5EF4-FFF2-40B4-BE49-F238E27FC236}">
                <a16:creationId xmlns:a16="http://schemas.microsoft.com/office/drawing/2014/main" id="{B0C770E6-72AF-9C72-6900-29D7F3246E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B21889-68D1-A0F4-93EC-5BB8864C2FE5}"/>
              </a:ext>
            </a:extLst>
          </p:cNvPr>
          <p:cNvSpPr>
            <a:spLocks noGrp="1"/>
          </p:cNvSpPr>
          <p:nvPr>
            <p:ph type="sldNum" sz="quarter" idx="12"/>
          </p:nvPr>
        </p:nvSpPr>
        <p:spPr/>
        <p:txBody>
          <a:bodyPr/>
          <a:lstStyle/>
          <a:p>
            <a:fld id="{B3812240-B438-4D61-B523-3920D999C3ED}" type="slidenum">
              <a:rPr lang="en-IN" smtClean="0"/>
              <a:t>‹#›</a:t>
            </a:fld>
            <a:endParaRPr lang="en-IN"/>
          </a:p>
        </p:txBody>
      </p:sp>
    </p:spTree>
    <p:extLst>
      <p:ext uri="{BB962C8B-B14F-4D97-AF65-F5344CB8AC3E}">
        <p14:creationId xmlns:p14="http://schemas.microsoft.com/office/powerpoint/2010/main" val="4152184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209D6-07B1-4311-C88C-622EDB64E1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45E82F-031F-FB64-F989-6A10A96195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EE4C83-BF3E-F2A9-1046-8A55B426BA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AA27FB-56FA-9253-0DD4-0D2D1111E881}"/>
              </a:ext>
            </a:extLst>
          </p:cNvPr>
          <p:cNvSpPr>
            <a:spLocks noGrp="1"/>
          </p:cNvSpPr>
          <p:nvPr>
            <p:ph type="dt" sz="half" idx="10"/>
          </p:nvPr>
        </p:nvSpPr>
        <p:spPr/>
        <p:txBody>
          <a:bodyPr/>
          <a:lstStyle/>
          <a:p>
            <a:fld id="{17BB5D71-BC51-4D3A-9DA7-216F789F411C}" type="datetimeFigureOut">
              <a:rPr lang="en-IN" smtClean="0"/>
              <a:t>18-12-2024</a:t>
            </a:fld>
            <a:endParaRPr lang="en-IN"/>
          </a:p>
        </p:txBody>
      </p:sp>
      <p:sp>
        <p:nvSpPr>
          <p:cNvPr id="6" name="Footer Placeholder 5">
            <a:extLst>
              <a:ext uri="{FF2B5EF4-FFF2-40B4-BE49-F238E27FC236}">
                <a16:creationId xmlns:a16="http://schemas.microsoft.com/office/drawing/2014/main" id="{6498A140-6C05-291D-9455-636305F32E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A1DCC2-D7EC-7C5D-B68E-48CE162713F6}"/>
              </a:ext>
            </a:extLst>
          </p:cNvPr>
          <p:cNvSpPr>
            <a:spLocks noGrp="1"/>
          </p:cNvSpPr>
          <p:nvPr>
            <p:ph type="sldNum" sz="quarter" idx="12"/>
          </p:nvPr>
        </p:nvSpPr>
        <p:spPr/>
        <p:txBody>
          <a:bodyPr/>
          <a:lstStyle/>
          <a:p>
            <a:fld id="{B3812240-B438-4D61-B523-3920D999C3ED}" type="slidenum">
              <a:rPr lang="en-IN" smtClean="0"/>
              <a:t>‹#›</a:t>
            </a:fld>
            <a:endParaRPr lang="en-IN"/>
          </a:p>
        </p:txBody>
      </p:sp>
    </p:spTree>
    <p:extLst>
      <p:ext uri="{BB962C8B-B14F-4D97-AF65-F5344CB8AC3E}">
        <p14:creationId xmlns:p14="http://schemas.microsoft.com/office/powerpoint/2010/main" val="3377478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57E9E7-522D-CF50-9CC3-E4D084A838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724596-9C12-3C0C-4FED-C8B8A01826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B88406-0416-9C31-9AC8-435D18BABD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B5D71-BC51-4D3A-9DA7-216F789F411C}" type="datetimeFigureOut">
              <a:rPr lang="en-IN" smtClean="0"/>
              <a:t>18-12-2024</a:t>
            </a:fld>
            <a:endParaRPr lang="en-IN"/>
          </a:p>
        </p:txBody>
      </p:sp>
      <p:sp>
        <p:nvSpPr>
          <p:cNvPr id="5" name="Footer Placeholder 4">
            <a:extLst>
              <a:ext uri="{FF2B5EF4-FFF2-40B4-BE49-F238E27FC236}">
                <a16:creationId xmlns:a16="http://schemas.microsoft.com/office/drawing/2014/main" id="{F6A22B38-2DB9-436E-3441-F2371AE6C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21575E-5372-9745-7119-4912B43A0F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12240-B438-4D61-B523-3920D999C3ED}" type="slidenum">
              <a:rPr lang="en-IN" smtClean="0"/>
              <a:t>‹#›</a:t>
            </a:fld>
            <a:endParaRPr lang="en-IN"/>
          </a:p>
        </p:txBody>
      </p:sp>
    </p:spTree>
    <p:extLst>
      <p:ext uri="{BB962C8B-B14F-4D97-AF65-F5344CB8AC3E}">
        <p14:creationId xmlns:p14="http://schemas.microsoft.com/office/powerpoint/2010/main" val="1746096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lavkalsi.github.io/LanguageTranslatorApp/"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ED082-0088-C3DD-AA4B-8F7279EBE598}"/>
              </a:ext>
            </a:extLst>
          </p:cNvPr>
          <p:cNvSpPr>
            <a:spLocks noGrp="1"/>
          </p:cNvSpPr>
          <p:nvPr>
            <p:ph type="ctrTitle"/>
          </p:nvPr>
        </p:nvSpPr>
        <p:spPr>
          <a:xfrm>
            <a:off x="707923" y="768402"/>
            <a:ext cx="10776154" cy="1237378"/>
          </a:xfrm>
        </p:spPr>
        <p:txBody>
          <a:bodyPr>
            <a:normAutofit/>
          </a:bodyPr>
          <a:lstStyle/>
          <a:p>
            <a:r>
              <a:rPr lang="en-IN" sz="8000" b="1" dirty="0"/>
              <a:t>Translation App</a:t>
            </a:r>
          </a:p>
        </p:txBody>
      </p:sp>
      <p:sp>
        <p:nvSpPr>
          <p:cNvPr id="3" name="Subtitle 2">
            <a:extLst>
              <a:ext uri="{FF2B5EF4-FFF2-40B4-BE49-F238E27FC236}">
                <a16:creationId xmlns:a16="http://schemas.microsoft.com/office/drawing/2014/main" id="{4570F9D8-2B23-DB7F-5196-2EB63E99416F}"/>
              </a:ext>
            </a:extLst>
          </p:cNvPr>
          <p:cNvSpPr>
            <a:spLocks noGrp="1"/>
          </p:cNvSpPr>
          <p:nvPr>
            <p:ph type="subTitle" idx="1"/>
          </p:nvPr>
        </p:nvSpPr>
        <p:spPr>
          <a:xfrm>
            <a:off x="4267200" y="5715000"/>
            <a:ext cx="3657600" cy="685801"/>
          </a:xfrm>
        </p:spPr>
        <p:txBody>
          <a:bodyPr>
            <a:normAutofit/>
          </a:bodyPr>
          <a:lstStyle/>
          <a:p>
            <a:r>
              <a:rPr lang="en-IN" b="1" dirty="0"/>
              <a:t>By – Lav Kasi</a:t>
            </a:r>
          </a:p>
        </p:txBody>
      </p:sp>
      <p:sp>
        <p:nvSpPr>
          <p:cNvPr id="4" name="Rectangle 3">
            <a:extLst>
              <a:ext uri="{FF2B5EF4-FFF2-40B4-BE49-F238E27FC236}">
                <a16:creationId xmlns:a16="http://schemas.microsoft.com/office/drawing/2014/main" id="{48E0CA8E-CB7B-3FC1-0669-B748C3680DD2}"/>
              </a:ext>
            </a:extLst>
          </p:cNvPr>
          <p:cNvSpPr/>
          <p:nvPr/>
        </p:nvSpPr>
        <p:spPr>
          <a:xfrm>
            <a:off x="835742" y="2222090"/>
            <a:ext cx="10471355" cy="296934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sz="2800" b="1" i="0" dirty="0">
                <a:solidFill>
                  <a:srgbClr val="1F2328"/>
                </a:solidFill>
                <a:effectLst/>
                <a:latin typeface="-apple-system"/>
              </a:rPr>
              <a:t>Description</a:t>
            </a:r>
          </a:p>
          <a:p>
            <a:r>
              <a:rPr lang="en-US" sz="2800" b="0" i="0" dirty="0">
                <a:solidFill>
                  <a:srgbClr val="1F2328"/>
                </a:solidFill>
                <a:effectLst/>
                <a:latin typeface="-apple-system"/>
              </a:rPr>
              <a:t>This is a Language Translator App which is fully written in Kotlin Language that utilizes ML Kit for real-time language detection and translation. The app features text capture via camera and provides instant translations, making it an essential tool for </a:t>
            </a:r>
            <a:r>
              <a:rPr lang="en-US" sz="2800" b="0" i="0" dirty="0" err="1">
                <a:solidFill>
                  <a:srgbClr val="1F2328"/>
                </a:solidFill>
                <a:effectLst/>
                <a:latin typeface="-apple-system"/>
              </a:rPr>
              <a:t>travellers</a:t>
            </a:r>
            <a:r>
              <a:rPr lang="en-US" sz="2800" b="0" i="0" dirty="0">
                <a:solidFill>
                  <a:srgbClr val="1F2328"/>
                </a:solidFill>
                <a:effectLst/>
                <a:latin typeface="-apple-system"/>
              </a:rPr>
              <a:t>, language learners, and everyday use.</a:t>
            </a:r>
            <a:endParaRPr lang="en-IN" sz="2800" dirty="0"/>
          </a:p>
        </p:txBody>
      </p:sp>
    </p:spTree>
    <p:extLst>
      <p:ext uri="{BB962C8B-B14F-4D97-AF65-F5344CB8AC3E}">
        <p14:creationId xmlns:p14="http://schemas.microsoft.com/office/powerpoint/2010/main" val="63381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C4D22-61BD-B041-85A6-6C58FD775F12}"/>
              </a:ext>
            </a:extLst>
          </p:cNvPr>
          <p:cNvSpPr>
            <a:spLocks noGrp="1"/>
          </p:cNvSpPr>
          <p:nvPr>
            <p:ph type="title"/>
          </p:nvPr>
        </p:nvSpPr>
        <p:spPr>
          <a:xfrm>
            <a:off x="838200" y="365125"/>
            <a:ext cx="10515600" cy="6025843"/>
          </a:xfrm>
        </p:spPr>
        <p:txBody>
          <a:bodyPr>
            <a:normAutofit/>
          </a:bodyPr>
          <a:lstStyle/>
          <a:p>
            <a:pPr algn="ctr"/>
            <a:r>
              <a:rPr lang="en-IN" sz="8000" b="1" dirty="0"/>
              <a:t>Thank You</a:t>
            </a:r>
            <a:br>
              <a:rPr lang="en-IN" sz="8000" b="1" dirty="0"/>
            </a:br>
            <a:r>
              <a:rPr lang="en-IN" sz="2800" b="1" dirty="0"/>
              <a:t>Checkout My App </a:t>
            </a:r>
            <a:r>
              <a:rPr lang="en-IN" sz="2800" b="1" dirty="0">
                <a:hlinkClick r:id="rId2"/>
              </a:rPr>
              <a:t>lavkalsi.github.io/LanguageTranslatorApp</a:t>
            </a:r>
            <a:endParaRPr lang="en-IN" sz="2800" b="1" dirty="0"/>
          </a:p>
        </p:txBody>
      </p:sp>
    </p:spTree>
    <p:extLst>
      <p:ext uri="{BB962C8B-B14F-4D97-AF65-F5344CB8AC3E}">
        <p14:creationId xmlns:p14="http://schemas.microsoft.com/office/powerpoint/2010/main" val="3847449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E136-0FF3-996D-A03E-323386CB6736}"/>
              </a:ext>
            </a:extLst>
          </p:cNvPr>
          <p:cNvSpPr>
            <a:spLocks noGrp="1"/>
          </p:cNvSpPr>
          <p:nvPr>
            <p:ph type="title"/>
          </p:nvPr>
        </p:nvSpPr>
        <p:spPr/>
        <p:txBody>
          <a:bodyPr/>
          <a:lstStyle/>
          <a:p>
            <a:pPr algn="ctr"/>
            <a:r>
              <a:rPr lang="en-US" b="1" dirty="0"/>
              <a:t>Key Features and Outcomes</a:t>
            </a:r>
            <a:endParaRPr lang="en-IN" b="1" dirty="0"/>
          </a:p>
        </p:txBody>
      </p:sp>
      <p:sp>
        <p:nvSpPr>
          <p:cNvPr id="3" name="Content Placeholder 2">
            <a:extLst>
              <a:ext uri="{FF2B5EF4-FFF2-40B4-BE49-F238E27FC236}">
                <a16:creationId xmlns:a16="http://schemas.microsoft.com/office/drawing/2014/main" id="{438D9114-5292-D441-7D0C-767EE55DFC82}"/>
              </a:ext>
            </a:extLst>
          </p:cNvPr>
          <p:cNvSpPr>
            <a:spLocks noGrp="1"/>
          </p:cNvSpPr>
          <p:nvPr>
            <p:ph idx="1"/>
          </p:nvPr>
        </p:nvSpPr>
        <p:spPr>
          <a:xfrm>
            <a:off x="4218039" y="1690688"/>
            <a:ext cx="7135761" cy="4351338"/>
          </a:xfrm>
        </p:spPr>
        <p:txBody>
          <a:bodyPr>
            <a:normAutofit/>
          </a:bodyPr>
          <a:lstStyle/>
          <a:p>
            <a:pPr marL="0" indent="0">
              <a:buNone/>
            </a:pPr>
            <a:r>
              <a:rPr lang="en-US" b="1" dirty="0"/>
              <a:t>Efficient Multilingual Communication: </a:t>
            </a:r>
            <a:r>
              <a:rPr lang="en-US" dirty="0"/>
              <a:t>The app will enable users to seamlessly translate text between multiple languages, improving communication and understanding across diverse language barriers.</a:t>
            </a:r>
          </a:p>
          <a:p>
            <a:pPr marL="0" indent="0">
              <a:buNone/>
            </a:pPr>
            <a:r>
              <a:rPr lang="en-US" b="1" dirty="0"/>
              <a:t>Real-Time Translation: </a:t>
            </a:r>
            <a:r>
              <a:rPr lang="en-US" dirty="0"/>
              <a:t>By incorporating camera-based text recognition and speech-to-text features, the app will offer real-time translation, enhancing the user experience by providing instant results.</a:t>
            </a:r>
          </a:p>
        </p:txBody>
      </p:sp>
      <p:pic>
        <p:nvPicPr>
          <p:cNvPr id="6" name="Picture 5">
            <a:extLst>
              <a:ext uri="{FF2B5EF4-FFF2-40B4-BE49-F238E27FC236}">
                <a16:creationId xmlns:a16="http://schemas.microsoft.com/office/drawing/2014/main" id="{7A5DBA33-81F4-5A49-22C6-A6F3B948E37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197" y="2751609"/>
            <a:ext cx="2758440" cy="891540"/>
          </a:xfrm>
          <a:prstGeom prst="rect">
            <a:avLst/>
          </a:prstGeom>
          <a:noFill/>
          <a:ln>
            <a:noFill/>
          </a:ln>
        </p:spPr>
      </p:pic>
      <p:pic>
        <p:nvPicPr>
          <p:cNvPr id="7" name="Picture 6">
            <a:extLst>
              <a:ext uri="{FF2B5EF4-FFF2-40B4-BE49-F238E27FC236}">
                <a16:creationId xmlns:a16="http://schemas.microsoft.com/office/drawing/2014/main" id="{13C808C6-A51F-F8F3-2CB7-968A5324DAA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98" y="3643149"/>
            <a:ext cx="2758439" cy="1270334"/>
          </a:xfrm>
          <a:prstGeom prst="rect">
            <a:avLst/>
          </a:prstGeom>
          <a:noFill/>
          <a:ln>
            <a:noFill/>
          </a:ln>
        </p:spPr>
      </p:pic>
      <p:pic>
        <p:nvPicPr>
          <p:cNvPr id="8" name="Picture 7">
            <a:extLst>
              <a:ext uri="{FF2B5EF4-FFF2-40B4-BE49-F238E27FC236}">
                <a16:creationId xmlns:a16="http://schemas.microsoft.com/office/drawing/2014/main" id="{A8EBA6D1-72B4-D2BB-E4BD-7427E290AAC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199" y="2221856"/>
            <a:ext cx="2758438" cy="616051"/>
          </a:xfrm>
          <a:prstGeom prst="rect">
            <a:avLst/>
          </a:prstGeom>
          <a:noFill/>
          <a:ln>
            <a:noFill/>
          </a:ln>
        </p:spPr>
      </p:pic>
      <p:sp>
        <p:nvSpPr>
          <p:cNvPr id="9" name="TextBox 8">
            <a:extLst>
              <a:ext uri="{FF2B5EF4-FFF2-40B4-BE49-F238E27FC236}">
                <a16:creationId xmlns:a16="http://schemas.microsoft.com/office/drawing/2014/main" id="{BBB7E7D4-8C34-9E1A-31B1-321C2E6341E6}"/>
              </a:ext>
            </a:extLst>
          </p:cNvPr>
          <p:cNvSpPr txBox="1"/>
          <p:nvPr/>
        </p:nvSpPr>
        <p:spPr>
          <a:xfrm>
            <a:off x="1460333" y="5072394"/>
            <a:ext cx="1514168" cy="646331"/>
          </a:xfrm>
          <a:prstGeom prst="rect">
            <a:avLst/>
          </a:prstGeom>
          <a:noFill/>
        </p:spPr>
        <p:txBody>
          <a:bodyPr wrap="square">
            <a:spAutoFit/>
          </a:bodyPr>
          <a:lstStyle/>
          <a:p>
            <a:pPr algn="ctr"/>
            <a:r>
              <a:rPr lang="en-IN" b="1" dirty="0"/>
              <a:t>Translation Screenshot</a:t>
            </a:r>
          </a:p>
        </p:txBody>
      </p:sp>
    </p:spTree>
    <p:extLst>
      <p:ext uri="{BB962C8B-B14F-4D97-AF65-F5344CB8AC3E}">
        <p14:creationId xmlns:p14="http://schemas.microsoft.com/office/powerpoint/2010/main" val="2891284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F39A4-912A-06B8-05E9-098E8112EAC7}"/>
              </a:ext>
            </a:extLst>
          </p:cNvPr>
          <p:cNvSpPr>
            <a:spLocks noGrp="1"/>
          </p:cNvSpPr>
          <p:nvPr>
            <p:ph type="title"/>
          </p:nvPr>
        </p:nvSpPr>
        <p:spPr/>
        <p:txBody>
          <a:bodyPr/>
          <a:lstStyle/>
          <a:p>
            <a:pPr algn="ctr"/>
            <a:r>
              <a:rPr lang="en-US" b="1" dirty="0"/>
              <a:t>Key Features and Outcomes</a:t>
            </a:r>
            <a:endParaRPr lang="en-IN" b="1" dirty="0"/>
          </a:p>
        </p:txBody>
      </p:sp>
      <p:sp>
        <p:nvSpPr>
          <p:cNvPr id="3" name="Content Placeholder 2">
            <a:extLst>
              <a:ext uri="{FF2B5EF4-FFF2-40B4-BE49-F238E27FC236}">
                <a16:creationId xmlns:a16="http://schemas.microsoft.com/office/drawing/2014/main" id="{BB65CEC8-64A6-4A01-8C42-48125C61FA9B}"/>
              </a:ext>
            </a:extLst>
          </p:cNvPr>
          <p:cNvSpPr>
            <a:spLocks noGrp="1"/>
          </p:cNvSpPr>
          <p:nvPr>
            <p:ph idx="1"/>
          </p:nvPr>
        </p:nvSpPr>
        <p:spPr>
          <a:xfrm>
            <a:off x="838200" y="1825625"/>
            <a:ext cx="6919452" cy="4351338"/>
          </a:xfrm>
        </p:spPr>
        <p:txBody>
          <a:bodyPr/>
          <a:lstStyle/>
          <a:p>
            <a:pPr marL="0" indent="0">
              <a:buNone/>
            </a:pPr>
            <a:r>
              <a:rPr lang="en-US" b="1" dirty="0">
                <a:solidFill>
                  <a:srgbClr val="1F2328"/>
                </a:solidFill>
                <a:latin typeface="-apple-system"/>
              </a:rPr>
              <a:t>Translation History Management: </a:t>
            </a:r>
            <a:r>
              <a:rPr lang="en-US" dirty="0">
                <a:solidFill>
                  <a:srgbClr val="1F2328"/>
                </a:solidFill>
                <a:latin typeface="-apple-system"/>
              </a:rPr>
              <a:t>Users will be able to track and manage their previous translations with the help of a history feature, making it easier to revisit frequently translated phrases or texts.</a:t>
            </a:r>
          </a:p>
          <a:p>
            <a:pPr marL="0" indent="0">
              <a:buNone/>
            </a:pPr>
            <a:r>
              <a:rPr lang="en-US" b="1" dirty="0">
                <a:solidFill>
                  <a:srgbClr val="1F2328"/>
                </a:solidFill>
                <a:latin typeface="-apple-system"/>
              </a:rPr>
              <a:t>Offline Functionality: </a:t>
            </a:r>
            <a:r>
              <a:rPr lang="en-US" dirty="0">
                <a:solidFill>
                  <a:srgbClr val="1F2328"/>
                </a:solidFill>
                <a:latin typeface="-apple-system"/>
              </a:rPr>
              <a:t>The app will provide offline translation capabilities by allowing users to download language packs, ensuring translations are accessible even without internet connectivity.</a:t>
            </a:r>
            <a:endParaRPr lang="en-IN" dirty="0">
              <a:solidFill>
                <a:srgbClr val="1F2328"/>
              </a:solidFill>
              <a:latin typeface="-apple-system"/>
            </a:endParaRPr>
          </a:p>
          <a:p>
            <a:pPr marL="0" indent="0">
              <a:buNone/>
            </a:pPr>
            <a:endParaRPr lang="en-IN" dirty="0"/>
          </a:p>
        </p:txBody>
      </p:sp>
      <p:pic>
        <p:nvPicPr>
          <p:cNvPr id="4" name="Picture 3">
            <a:extLst>
              <a:ext uri="{FF2B5EF4-FFF2-40B4-BE49-F238E27FC236}">
                <a16:creationId xmlns:a16="http://schemas.microsoft.com/office/drawing/2014/main" id="{4B3820E2-0F0E-1EEB-B372-BFE35E13ED56}"/>
              </a:ext>
            </a:extLst>
          </p:cNvPr>
          <p:cNvPicPr>
            <a:picLocks noChangeAspect="1"/>
          </p:cNvPicPr>
          <p:nvPr/>
        </p:nvPicPr>
        <p:blipFill>
          <a:blip r:embed="rId2" cstate="print">
            <a:extLst>
              <a:ext uri="{28A0092B-C50C-407E-A947-70E740481C1C}">
                <a14:useLocalDpi xmlns:a14="http://schemas.microsoft.com/office/drawing/2010/main" val="0"/>
              </a:ext>
            </a:extLst>
          </a:blip>
          <a:srcRect b="47908"/>
          <a:stretch/>
        </p:blipFill>
        <p:spPr bwMode="auto">
          <a:xfrm>
            <a:off x="8184053" y="1923524"/>
            <a:ext cx="2592101" cy="3010951"/>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4FA4703A-7853-D99D-DFC8-09EF6F11C774}"/>
              </a:ext>
            </a:extLst>
          </p:cNvPr>
          <p:cNvSpPr txBox="1"/>
          <p:nvPr/>
        </p:nvSpPr>
        <p:spPr>
          <a:xfrm>
            <a:off x="8723019" y="5092058"/>
            <a:ext cx="1514168" cy="646331"/>
          </a:xfrm>
          <a:prstGeom prst="rect">
            <a:avLst/>
          </a:prstGeom>
          <a:noFill/>
        </p:spPr>
        <p:txBody>
          <a:bodyPr wrap="square">
            <a:spAutoFit/>
          </a:bodyPr>
          <a:lstStyle/>
          <a:p>
            <a:pPr algn="ctr"/>
            <a:r>
              <a:rPr lang="en-IN" b="1" dirty="0"/>
              <a:t>History Screenshot</a:t>
            </a:r>
          </a:p>
        </p:txBody>
      </p:sp>
    </p:spTree>
    <p:extLst>
      <p:ext uri="{BB962C8B-B14F-4D97-AF65-F5344CB8AC3E}">
        <p14:creationId xmlns:p14="http://schemas.microsoft.com/office/powerpoint/2010/main" val="276738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5C2BA-05C4-0668-9BAA-C848F855F60F}"/>
              </a:ext>
            </a:extLst>
          </p:cNvPr>
          <p:cNvSpPr>
            <a:spLocks noGrp="1"/>
          </p:cNvSpPr>
          <p:nvPr>
            <p:ph type="title"/>
          </p:nvPr>
        </p:nvSpPr>
        <p:spPr>
          <a:xfrm>
            <a:off x="2880852" y="365125"/>
            <a:ext cx="8472948" cy="1768475"/>
          </a:xfrm>
        </p:spPr>
        <p:txBody>
          <a:bodyPr>
            <a:normAutofit/>
          </a:bodyPr>
          <a:lstStyle/>
          <a:p>
            <a:pPr marL="0" indent="0" algn="ctr">
              <a:buNone/>
            </a:pPr>
            <a:r>
              <a:rPr lang="en-US" b="1" dirty="0"/>
              <a:t>Key Features and Outcomes</a:t>
            </a:r>
            <a:endParaRPr lang="en-IN" sz="4400" b="1" dirty="0"/>
          </a:p>
        </p:txBody>
      </p:sp>
      <p:sp>
        <p:nvSpPr>
          <p:cNvPr id="8" name="Content Placeholder 7">
            <a:extLst>
              <a:ext uri="{FF2B5EF4-FFF2-40B4-BE49-F238E27FC236}">
                <a16:creationId xmlns:a16="http://schemas.microsoft.com/office/drawing/2014/main" id="{3A8DA57D-11E9-F3E6-EEC8-1CB95519015D}"/>
              </a:ext>
            </a:extLst>
          </p:cNvPr>
          <p:cNvSpPr>
            <a:spLocks noGrp="1"/>
          </p:cNvSpPr>
          <p:nvPr>
            <p:ph idx="1"/>
          </p:nvPr>
        </p:nvSpPr>
        <p:spPr>
          <a:xfrm>
            <a:off x="3694841" y="2015613"/>
            <a:ext cx="7568381" cy="4161350"/>
          </a:xfrm>
        </p:spPr>
        <p:txBody>
          <a:bodyPr>
            <a:normAutofit/>
          </a:bodyPr>
          <a:lstStyle/>
          <a:p>
            <a:pPr marL="0" indent="0">
              <a:buNone/>
            </a:pPr>
            <a:r>
              <a:rPr lang="en-US" b="1" dirty="0">
                <a:solidFill>
                  <a:srgbClr val="1F2328"/>
                </a:solidFill>
                <a:latin typeface="-apple-system"/>
              </a:rPr>
              <a:t>Voice-Based Translation (Microphone Integration): </a:t>
            </a:r>
            <a:r>
              <a:rPr lang="en-US" dirty="0">
                <a:solidFill>
                  <a:srgbClr val="1F2328"/>
                </a:solidFill>
                <a:latin typeface="-apple-system"/>
              </a:rPr>
              <a:t>The app will integrate microphone functionality, allowing users to speak directly into the app for voice-to-text translation, facilitating a more natural and hands-free </a:t>
            </a:r>
            <a:r>
              <a:rPr lang="en-US" dirty="0" err="1">
                <a:solidFill>
                  <a:srgbClr val="1F2328"/>
                </a:solidFill>
                <a:latin typeface="-apple-system"/>
              </a:rPr>
              <a:t>interaction.Data</a:t>
            </a:r>
            <a:r>
              <a:rPr lang="en-US" dirty="0">
                <a:solidFill>
                  <a:srgbClr val="1F2328"/>
                </a:solidFill>
                <a:latin typeface="-apple-system"/>
              </a:rPr>
              <a:t> </a:t>
            </a:r>
          </a:p>
          <a:p>
            <a:pPr marL="0" indent="0">
              <a:buNone/>
            </a:pPr>
            <a:r>
              <a:rPr lang="en-US" b="1" dirty="0">
                <a:solidFill>
                  <a:srgbClr val="1F2328"/>
                </a:solidFill>
                <a:latin typeface="-apple-system"/>
              </a:rPr>
              <a:t>Security and Privacy: </a:t>
            </a:r>
            <a:r>
              <a:rPr lang="en-US" dirty="0">
                <a:solidFill>
                  <a:srgbClr val="1F2328"/>
                </a:solidFill>
                <a:latin typeface="-apple-system"/>
              </a:rPr>
              <a:t>The app will prioritize user privacy and data security by not collecting personal data or storing translation histories without the user's explicit consent, ensuring secure and private usage.</a:t>
            </a:r>
            <a:endParaRPr lang="en-IN" dirty="0">
              <a:solidFill>
                <a:srgbClr val="1F2328"/>
              </a:solidFill>
              <a:latin typeface="-apple-system"/>
            </a:endParaRPr>
          </a:p>
        </p:txBody>
      </p:sp>
      <p:pic>
        <p:nvPicPr>
          <p:cNvPr id="11" name="Picture 10">
            <a:extLst>
              <a:ext uri="{FF2B5EF4-FFF2-40B4-BE49-F238E27FC236}">
                <a16:creationId xmlns:a16="http://schemas.microsoft.com/office/drawing/2014/main" id="{47ED3B6F-F029-6004-5B6B-3C1CA13C09BB}"/>
              </a:ext>
            </a:extLst>
          </p:cNvPr>
          <p:cNvPicPr>
            <a:picLocks noChangeAspect="1"/>
          </p:cNvPicPr>
          <p:nvPr/>
        </p:nvPicPr>
        <p:blipFill>
          <a:blip r:embed="rId2">
            <a:extLst>
              <a:ext uri="{28A0092B-C50C-407E-A947-70E740481C1C}">
                <a14:useLocalDpi xmlns:a14="http://schemas.microsoft.com/office/drawing/2010/main" val="0"/>
              </a:ext>
            </a:extLst>
          </a:blip>
          <a:srcRect t="88472"/>
          <a:stretch/>
        </p:blipFill>
        <p:spPr>
          <a:xfrm>
            <a:off x="751177" y="2619017"/>
            <a:ext cx="2350644" cy="604684"/>
          </a:xfrm>
          <a:prstGeom prst="rect">
            <a:avLst/>
          </a:prstGeom>
          <a:ln>
            <a:solidFill>
              <a:schemeClr val="tx1"/>
            </a:solidFill>
          </a:ln>
        </p:spPr>
      </p:pic>
      <p:sp>
        <p:nvSpPr>
          <p:cNvPr id="5" name="TextBox 4">
            <a:extLst>
              <a:ext uri="{FF2B5EF4-FFF2-40B4-BE49-F238E27FC236}">
                <a16:creationId xmlns:a16="http://schemas.microsoft.com/office/drawing/2014/main" id="{9E807E35-688F-4218-0E05-693B899388FD}"/>
              </a:ext>
            </a:extLst>
          </p:cNvPr>
          <p:cNvSpPr txBox="1"/>
          <p:nvPr/>
        </p:nvSpPr>
        <p:spPr>
          <a:xfrm>
            <a:off x="1169415" y="4486198"/>
            <a:ext cx="1514168" cy="646331"/>
          </a:xfrm>
          <a:prstGeom prst="rect">
            <a:avLst/>
          </a:prstGeom>
          <a:noFill/>
        </p:spPr>
        <p:txBody>
          <a:bodyPr wrap="square">
            <a:spAutoFit/>
          </a:bodyPr>
          <a:lstStyle/>
          <a:p>
            <a:pPr algn="ctr"/>
            <a:r>
              <a:rPr lang="en-IN" b="1" dirty="0"/>
              <a:t>Working of</a:t>
            </a:r>
          </a:p>
          <a:p>
            <a:pPr algn="ctr"/>
            <a:r>
              <a:rPr lang="en-IN" b="1" dirty="0"/>
              <a:t>Microphone</a:t>
            </a:r>
          </a:p>
        </p:txBody>
      </p:sp>
      <p:pic>
        <p:nvPicPr>
          <p:cNvPr id="9" name="Picture 8">
            <a:extLst>
              <a:ext uri="{FF2B5EF4-FFF2-40B4-BE49-F238E27FC236}">
                <a16:creationId xmlns:a16="http://schemas.microsoft.com/office/drawing/2014/main" id="{76AD3E01-E0C2-9503-C79B-DCAC8B7C4F70}"/>
              </a:ext>
            </a:extLst>
          </p:cNvPr>
          <p:cNvPicPr>
            <a:picLocks noChangeAspect="1"/>
          </p:cNvPicPr>
          <p:nvPr/>
        </p:nvPicPr>
        <p:blipFill>
          <a:blip r:embed="rId3">
            <a:extLst>
              <a:ext uri="{28A0092B-C50C-407E-A947-70E740481C1C}">
                <a14:useLocalDpi xmlns:a14="http://schemas.microsoft.com/office/drawing/2010/main" val="0"/>
              </a:ext>
            </a:extLst>
          </a:blip>
          <a:srcRect t="89201"/>
          <a:stretch/>
        </p:blipFill>
        <p:spPr>
          <a:xfrm>
            <a:off x="751177" y="3664297"/>
            <a:ext cx="2350644" cy="565971"/>
          </a:xfrm>
          <a:prstGeom prst="rect">
            <a:avLst/>
          </a:prstGeom>
          <a:ln>
            <a:solidFill>
              <a:schemeClr val="tx1"/>
            </a:solidFill>
          </a:ln>
        </p:spPr>
      </p:pic>
    </p:spTree>
    <p:extLst>
      <p:ext uri="{BB962C8B-B14F-4D97-AF65-F5344CB8AC3E}">
        <p14:creationId xmlns:p14="http://schemas.microsoft.com/office/powerpoint/2010/main" val="278064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C55DE-CEB7-89E9-B57F-138E6DD91524}"/>
              </a:ext>
            </a:extLst>
          </p:cNvPr>
          <p:cNvSpPr>
            <a:spLocks noGrp="1"/>
          </p:cNvSpPr>
          <p:nvPr>
            <p:ph type="title"/>
          </p:nvPr>
        </p:nvSpPr>
        <p:spPr/>
        <p:txBody>
          <a:bodyPr/>
          <a:lstStyle/>
          <a:p>
            <a:pPr algn="ctr"/>
            <a:r>
              <a:rPr lang="en-IN" b="1" dirty="0"/>
              <a:t>Working of the Application</a:t>
            </a:r>
          </a:p>
        </p:txBody>
      </p:sp>
      <p:sp>
        <p:nvSpPr>
          <p:cNvPr id="3" name="Content Placeholder 2">
            <a:extLst>
              <a:ext uri="{FF2B5EF4-FFF2-40B4-BE49-F238E27FC236}">
                <a16:creationId xmlns:a16="http://schemas.microsoft.com/office/drawing/2014/main" id="{1A5AF96A-D4E8-F2A9-F356-F3E904B918D4}"/>
              </a:ext>
            </a:extLst>
          </p:cNvPr>
          <p:cNvSpPr>
            <a:spLocks noGrp="1"/>
          </p:cNvSpPr>
          <p:nvPr>
            <p:ph idx="1"/>
          </p:nvPr>
        </p:nvSpPr>
        <p:spPr>
          <a:xfrm>
            <a:off x="5486400" y="1828800"/>
            <a:ext cx="5867399" cy="4443419"/>
          </a:xfrm>
        </p:spPr>
        <p:txBody>
          <a:bodyPr>
            <a:noAutofit/>
          </a:bodyPr>
          <a:lstStyle/>
          <a:p>
            <a:pPr marL="0" indent="0">
              <a:buNone/>
            </a:pPr>
            <a:r>
              <a:rPr lang="en-US" sz="2000" b="1" dirty="0"/>
              <a:t>Language Selection: </a:t>
            </a:r>
            <a:r>
              <a:rPr lang="en-US" sz="2000" dirty="0"/>
              <a:t>Users choose the source and target languages for translation.</a:t>
            </a:r>
          </a:p>
          <a:p>
            <a:pPr marL="0" indent="0">
              <a:buNone/>
            </a:pPr>
            <a:r>
              <a:rPr lang="en-US" sz="2000" b="1" dirty="0"/>
              <a:t>Input: </a:t>
            </a:r>
            <a:r>
              <a:rPr lang="en-US" sz="2000" dirty="0"/>
              <a:t>Users can enter text or use the microphone or camera for translation process.</a:t>
            </a:r>
          </a:p>
          <a:p>
            <a:pPr marL="0" indent="0">
              <a:buNone/>
            </a:pPr>
            <a:r>
              <a:rPr lang="en-US" sz="2000" b="1" dirty="0"/>
              <a:t>Translation: </a:t>
            </a:r>
            <a:r>
              <a:rPr lang="en-US" sz="2000" dirty="0"/>
              <a:t>The app processes the input and displays the translated text in real time.</a:t>
            </a:r>
          </a:p>
          <a:p>
            <a:pPr marL="0" indent="0">
              <a:buNone/>
            </a:pPr>
            <a:r>
              <a:rPr lang="en-US" sz="2000" b="1" dirty="0"/>
              <a:t>Language Download: </a:t>
            </a:r>
            <a:r>
              <a:rPr lang="en-US" sz="2000" dirty="0"/>
              <a:t>The app will check the availability of the language pack and download accordingly.</a:t>
            </a:r>
          </a:p>
          <a:p>
            <a:pPr marL="0" indent="0">
              <a:buNone/>
            </a:pPr>
            <a:r>
              <a:rPr lang="en-US" sz="2000" b="1" dirty="0"/>
              <a:t>History &amp; Offline Access: </a:t>
            </a:r>
            <a:r>
              <a:rPr lang="en-US" sz="2000" dirty="0"/>
              <a:t>Translations are saved in the history, and the app works offline by downloading language packs.</a:t>
            </a:r>
            <a:endParaRPr lang="en-IN" sz="2000" dirty="0"/>
          </a:p>
        </p:txBody>
      </p:sp>
      <p:pic>
        <p:nvPicPr>
          <p:cNvPr id="6" name="Picture 5">
            <a:extLst>
              <a:ext uri="{FF2B5EF4-FFF2-40B4-BE49-F238E27FC236}">
                <a16:creationId xmlns:a16="http://schemas.microsoft.com/office/drawing/2014/main" id="{7434F27C-E33B-7AAA-66B4-CEB6B27B524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600" t="1441" r="16854" b="39856"/>
          <a:stretch/>
        </p:blipFill>
        <p:spPr bwMode="auto">
          <a:xfrm>
            <a:off x="1036196" y="1828800"/>
            <a:ext cx="3968423" cy="4443419"/>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07949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340B2-EF3C-73E3-0215-15E112D75562}"/>
              </a:ext>
            </a:extLst>
          </p:cNvPr>
          <p:cNvSpPr>
            <a:spLocks noGrp="1"/>
          </p:cNvSpPr>
          <p:nvPr>
            <p:ph type="title"/>
          </p:nvPr>
        </p:nvSpPr>
        <p:spPr>
          <a:xfrm>
            <a:off x="3765756" y="432619"/>
            <a:ext cx="7588044" cy="1258069"/>
          </a:xfrm>
        </p:spPr>
        <p:txBody>
          <a:bodyPr/>
          <a:lstStyle/>
          <a:p>
            <a:pPr algn="ctr"/>
            <a:r>
              <a:rPr lang="en-IN" b="1" dirty="0"/>
              <a:t>Innovative Elements of App</a:t>
            </a:r>
          </a:p>
        </p:txBody>
      </p:sp>
      <p:sp>
        <p:nvSpPr>
          <p:cNvPr id="3" name="Content Placeholder 2">
            <a:extLst>
              <a:ext uri="{FF2B5EF4-FFF2-40B4-BE49-F238E27FC236}">
                <a16:creationId xmlns:a16="http://schemas.microsoft.com/office/drawing/2014/main" id="{5CBE3737-8CC4-18E3-7321-79416ACC937F}"/>
              </a:ext>
            </a:extLst>
          </p:cNvPr>
          <p:cNvSpPr>
            <a:spLocks noGrp="1"/>
          </p:cNvSpPr>
          <p:nvPr>
            <p:ph idx="1"/>
          </p:nvPr>
        </p:nvSpPr>
        <p:spPr>
          <a:xfrm>
            <a:off x="4041058" y="1858297"/>
            <a:ext cx="7312741" cy="4318666"/>
          </a:xfrm>
        </p:spPr>
        <p:txBody>
          <a:bodyPr>
            <a:normAutofit lnSpcReduction="10000"/>
          </a:bodyPr>
          <a:lstStyle/>
          <a:p>
            <a:pPr marL="0" indent="0">
              <a:buNone/>
            </a:pPr>
            <a:r>
              <a:rPr lang="en-US" sz="2400" b="1" dirty="0"/>
              <a:t>Selective Language Downloads: </a:t>
            </a:r>
            <a:r>
              <a:rPr lang="en-US" sz="2400" dirty="0"/>
              <a:t>App will download only the specific languages the user need, saving storage space and optimizing performance.</a:t>
            </a:r>
          </a:p>
          <a:p>
            <a:pPr marL="0" indent="0">
              <a:buNone/>
            </a:pPr>
            <a:r>
              <a:rPr lang="en-US" sz="2400" b="1" dirty="0"/>
              <a:t>Real-Time Voice Translation: </a:t>
            </a:r>
            <a:r>
              <a:rPr lang="en-US" sz="2400" dirty="0"/>
              <a:t>The app allows users to speak directly into their device, translating spoken words instantly in real-time for smooth conversations.</a:t>
            </a:r>
          </a:p>
          <a:p>
            <a:pPr marL="0" indent="0">
              <a:buNone/>
            </a:pPr>
            <a:r>
              <a:rPr lang="en-US" sz="2400" b="1" dirty="0"/>
              <a:t>Image-Based Text Translation: </a:t>
            </a:r>
            <a:r>
              <a:rPr lang="en-US" sz="2400" dirty="0"/>
              <a:t>Users can take pictures of text (like road signs, menus, or documents), and the app will translate the text within the image.</a:t>
            </a:r>
          </a:p>
          <a:p>
            <a:pPr marL="0" indent="0">
              <a:buNone/>
            </a:pPr>
            <a:r>
              <a:rPr lang="en-US" sz="2400" b="1" dirty="0"/>
              <a:t>Privacy-First Design: </a:t>
            </a:r>
            <a:r>
              <a:rPr lang="en-US" sz="2400" dirty="0"/>
              <a:t>The app ensures no data is sent to external servers, protecting user privacy and maintaining offline data processing.</a:t>
            </a:r>
          </a:p>
        </p:txBody>
      </p:sp>
      <p:pic>
        <p:nvPicPr>
          <p:cNvPr id="5" name="Picture 4">
            <a:extLst>
              <a:ext uri="{FF2B5EF4-FFF2-40B4-BE49-F238E27FC236}">
                <a16:creationId xmlns:a16="http://schemas.microsoft.com/office/drawing/2014/main" id="{9411B8E3-C1FF-E553-CCA2-863C557B0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782" y="806245"/>
            <a:ext cx="2352637" cy="5245510"/>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5122F086-8610-9283-8029-EB01BC26C7B9}"/>
              </a:ext>
            </a:extLst>
          </p:cNvPr>
          <p:cNvSpPr txBox="1"/>
          <p:nvPr/>
        </p:nvSpPr>
        <p:spPr>
          <a:xfrm>
            <a:off x="1347016" y="6176963"/>
            <a:ext cx="1514168" cy="369332"/>
          </a:xfrm>
          <a:prstGeom prst="rect">
            <a:avLst/>
          </a:prstGeom>
          <a:noFill/>
        </p:spPr>
        <p:txBody>
          <a:bodyPr wrap="square">
            <a:spAutoFit/>
          </a:bodyPr>
          <a:lstStyle/>
          <a:p>
            <a:pPr algn="ctr"/>
            <a:r>
              <a:rPr lang="en-IN" b="1" dirty="0"/>
              <a:t>Screenshot</a:t>
            </a:r>
          </a:p>
        </p:txBody>
      </p:sp>
    </p:spTree>
    <p:extLst>
      <p:ext uri="{BB962C8B-B14F-4D97-AF65-F5344CB8AC3E}">
        <p14:creationId xmlns:p14="http://schemas.microsoft.com/office/powerpoint/2010/main" val="105808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C71CB-772E-BD12-6C0B-CE08955916EC}"/>
              </a:ext>
            </a:extLst>
          </p:cNvPr>
          <p:cNvSpPr>
            <a:spLocks noGrp="1"/>
          </p:cNvSpPr>
          <p:nvPr>
            <p:ph type="title"/>
          </p:nvPr>
        </p:nvSpPr>
        <p:spPr>
          <a:xfrm>
            <a:off x="838200" y="681038"/>
            <a:ext cx="10515600" cy="1206756"/>
          </a:xfrm>
        </p:spPr>
        <p:txBody>
          <a:bodyPr/>
          <a:lstStyle/>
          <a:p>
            <a:pPr algn="ctr"/>
            <a:r>
              <a:rPr lang="en-IN" b="1" dirty="0"/>
              <a:t>Testing and Evaluation</a:t>
            </a:r>
            <a:endParaRPr lang="en-IN" dirty="0"/>
          </a:p>
        </p:txBody>
      </p:sp>
      <p:sp>
        <p:nvSpPr>
          <p:cNvPr id="3" name="Content Placeholder 2">
            <a:extLst>
              <a:ext uri="{FF2B5EF4-FFF2-40B4-BE49-F238E27FC236}">
                <a16:creationId xmlns:a16="http://schemas.microsoft.com/office/drawing/2014/main" id="{57397446-C43D-DC0A-AE10-5DEC9C90E427}"/>
              </a:ext>
            </a:extLst>
          </p:cNvPr>
          <p:cNvSpPr>
            <a:spLocks noGrp="1"/>
          </p:cNvSpPr>
          <p:nvPr>
            <p:ph idx="1"/>
          </p:nvPr>
        </p:nvSpPr>
        <p:spPr>
          <a:xfrm>
            <a:off x="838200" y="2143431"/>
            <a:ext cx="10515600" cy="4033531"/>
          </a:xfrm>
        </p:spPr>
        <p:txBody>
          <a:bodyPr>
            <a:normAutofit/>
          </a:bodyPr>
          <a:lstStyle/>
          <a:p>
            <a:pPr marL="342900" indent="-342900">
              <a:buFont typeface="+mj-lt"/>
              <a:buAutoNum type="arabicPeriod"/>
            </a:pPr>
            <a:r>
              <a:rPr lang="en-US" sz="2400" b="1" dirty="0"/>
              <a:t>Device Testing</a:t>
            </a:r>
            <a:r>
              <a:rPr lang="en-US" sz="2400" dirty="0"/>
              <a:t>: Evaluate the app's performance across various smartphones and tablets, ensuring compatibility and smooth operation.</a:t>
            </a:r>
            <a:endParaRPr lang="en-IN" sz="2400" b="1" dirty="0"/>
          </a:p>
          <a:p>
            <a:pPr marL="342900" indent="-342900">
              <a:buFont typeface="+mj-lt"/>
              <a:buAutoNum type="arabicPeriod"/>
            </a:pPr>
            <a:r>
              <a:rPr lang="en-US" sz="2400" b="1" dirty="0"/>
              <a:t>Translation Accuracy</a:t>
            </a:r>
            <a:r>
              <a:rPr lang="en-US" sz="2400" dirty="0"/>
              <a:t>: Test translation accuracy for different languages using both online and offline modes with real-world text, speech, and images.</a:t>
            </a:r>
            <a:endParaRPr lang="en-IN" sz="2400" b="1" dirty="0"/>
          </a:p>
          <a:p>
            <a:pPr marL="342900" indent="-342900">
              <a:buFont typeface="+mj-lt"/>
              <a:buAutoNum type="arabicPeriod"/>
            </a:pPr>
            <a:r>
              <a:rPr lang="en-US" sz="2400" b="1" dirty="0"/>
              <a:t>User Interface Usability</a:t>
            </a:r>
            <a:r>
              <a:rPr lang="en-US" sz="2400" dirty="0"/>
              <a:t>: Conduct usability testing with diverse users to assess the ease of navigation and user experience.</a:t>
            </a:r>
          </a:p>
          <a:p>
            <a:pPr marL="342900" indent="-342900">
              <a:buFont typeface="+mj-lt"/>
              <a:buAutoNum type="arabicPeriod"/>
            </a:pPr>
            <a:r>
              <a:rPr lang="en-US" sz="2400" b="1" dirty="0"/>
              <a:t>Performance Metrics</a:t>
            </a:r>
            <a:r>
              <a:rPr lang="en-US" sz="2400" dirty="0"/>
              <a:t>: Measured the app's response time and data consumption during different translation tasks.</a:t>
            </a:r>
            <a:endParaRPr lang="en-IN" sz="2400" b="1" dirty="0"/>
          </a:p>
          <a:p>
            <a:pPr marL="0" indent="0">
              <a:buNone/>
            </a:pPr>
            <a:endParaRPr lang="en-IN" sz="2400" dirty="0"/>
          </a:p>
        </p:txBody>
      </p:sp>
    </p:spTree>
    <p:extLst>
      <p:ext uri="{BB962C8B-B14F-4D97-AF65-F5344CB8AC3E}">
        <p14:creationId xmlns:p14="http://schemas.microsoft.com/office/powerpoint/2010/main" val="3451609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4323A-E239-827A-57D5-7684D504E608}"/>
              </a:ext>
            </a:extLst>
          </p:cNvPr>
          <p:cNvSpPr>
            <a:spLocks noGrp="1"/>
          </p:cNvSpPr>
          <p:nvPr>
            <p:ph type="title"/>
          </p:nvPr>
        </p:nvSpPr>
        <p:spPr/>
        <p:txBody>
          <a:bodyPr/>
          <a:lstStyle/>
          <a:p>
            <a:pPr algn="ctr"/>
            <a:r>
              <a:rPr lang="en-IN" b="1" dirty="0"/>
              <a:t>Future Goals for Application</a:t>
            </a:r>
          </a:p>
        </p:txBody>
      </p:sp>
      <p:sp>
        <p:nvSpPr>
          <p:cNvPr id="6" name="Content Placeholder 5">
            <a:extLst>
              <a:ext uri="{FF2B5EF4-FFF2-40B4-BE49-F238E27FC236}">
                <a16:creationId xmlns:a16="http://schemas.microsoft.com/office/drawing/2014/main" id="{B2D83E48-14C4-F496-F5E6-C64490E9D042}"/>
              </a:ext>
            </a:extLst>
          </p:cNvPr>
          <p:cNvSpPr>
            <a:spLocks noGrp="1"/>
          </p:cNvSpPr>
          <p:nvPr>
            <p:ph idx="1"/>
          </p:nvPr>
        </p:nvSpPr>
        <p:spPr>
          <a:xfrm>
            <a:off x="838200" y="1838632"/>
            <a:ext cx="10515600" cy="4338331"/>
          </a:xfrm>
        </p:spPr>
        <p:txBody>
          <a:bodyPr>
            <a:noAutofit/>
          </a:bodyPr>
          <a:lstStyle/>
          <a:p>
            <a:pPr marL="514350" indent="-514350">
              <a:buFont typeface="+mj-lt"/>
              <a:buAutoNum type="arabicPeriod"/>
            </a:pPr>
            <a:r>
              <a:rPr lang="en-US" sz="2400" b="1" dirty="0"/>
              <a:t>Text to Speech: </a:t>
            </a:r>
            <a:r>
              <a:rPr lang="en-US" sz="2400" dirty="0"/>
              <a:t>Implement seamless text-to-speech functionality, allowing users to hear translations spoken aloud.</a:t>
            </a:r>
          </a:p>
          <a:p>
            <a:pPr marL="514350" indent="-514350">
              <a:buFont typeface="+mj-lt"/>
              <a:buAutoNum type="arabicPeriod"/>
            </a:pPr>
            <a:r>
              <a:rPr lang="en-US" sz="2400" b="1" dirty="0"/>
              <a:t>Language Pack Management: </a:t>
            </a:r>
            <a:r>
              <a:rPr lang="en-US" sz="2400" dirty="0"/>
              <a:t>Develop advanced language pack management to let users download, update, and remove language packs as needed.</a:t>
            </a:r>
          </a:p>
          <a:p>
            <a:pPr marL="514350" indent="-514350">
              <a:buFont typeface="+mj-lt"/>
              <a:buAutoNum type="arabicPeriod"/>
            </a:pPr>
            <a:r>
              <a:rPr lang="en-US" sz="2400" b="1" dirty="0"/>
              <a:t>Publishing and Monetization: </a:t>
            </a:r>
            <a:r>
              <a:rPr lang="en-US" sz="2400" dirty="0"/>
              <a:t>Plan for app publishing on platforms like Play Store and App Store and implement monetization strategies like donation to sustain app development while keeping user accessibility in mind.</a:t>
            </a:r>
          </a:p>
          <a:p>
            <a:pPr marL="514350" indent="-514350">
              <a:buFont typeface="+mj-lt"/>
              <a:buAutoNum type="arabicPeriod"/>
            </a:pPr>
            <a:r>
              <a:rPr lang="en-US" sz="2400" b="1" dirty="0"/>
              <a:t>User Feedback and Analytics Integration: </a:t>
            </a:r>
            <a:r>
              <a:rPr lang="en-US" sz="2400" dirty="0"/>
              <a:t>Integrate a user feedback system and analytics to gather insights on app usage patterns and areas for improvement, ensuring continuous app optimization based on user needs.</a:t>
            </a:r>
            <a:endParaRPr lang="en-IN" sz="2400" dirty="0"/>
          </a:p>
        </p:txBody>
      </p:sp>
    </p:spTree>
    <p:extLst>
      <p:ext uri="{BB962C8B-B14F-4D97-AF65-F5344CB8AC3E}">
        <p14:creationId xmlns:p14="http://schemas.microsoft.com/office/powerpoint/2010/main" val="99135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E8EBF-6FDF-6048-24B4-611B98B6E734}"/>
              </a:ext>
            </a:extLst>
          </p:cNvPr>
          <p:cNvSpPr>
            <a:spLocks noGrp="1"/>
          </p:cNvSpPr>
          <p:nvPr>
            <p:ph type="title"/>
          </p:nvPr>
        </p:nvSpPr>
        <p:spPr/>
        <p:txBody>
          <a:bodyPr/>
          <a:lstStyle/>
          <a:p>
            <a:pPr algn="ctr">
              <a:spcBef>
                <a:spcPts val="1000"/>
              </a:spcBef>
            </a:pPr>
            <a:r>
              <a:rPr lang="en-IN" b="1" dirty="0">
                <a:ea typeface="+mn-ea"/>
                <a:cs typeface="+mn-cs"/>
              </a:rPr>
              <a:t>Conclusion</a:t>
            </a:r>
          </a:p>
        </p:txBody>
      </p:sp>
      <p:sp>
        <p:nvSpPr>
          <p:cNvPr id="3" name="Content Placeholder 2">
            <a:extLst>
              <a:ext uri="{FF2B5EF4-FFF2-40B4-BE49-F238E27FC236}">
                <a16:creationId xmlns:a16="http://schemas.microsoft.com/office/drawing/2014/main" id="{A3494B75-05B3-BA5F-EDF3-F7DFDD349339}"/>
              </a:ext>
            </a:extLst>
          </p:cNvPr>
          <p:cNvSpPr>
            <a:spLocks noGrp="1"/>
          </p:cNvSpPr>
          <p:nvPr>
            <p:ph idx="1"/>
          </p:nvPr>
        </p:nvSpPr>
        <p:spPr>
          <a:xfrm>
            <a:off x="838200" y="1779639"/>
            <a:ext cx="10515600" cy="4397324"/>
          </a:xfrm>
        </p:spPr>
        <p:txBody>
          <a:bodyPr>
            <a:normAutofit/>
          </a:bodyPr>
          <a:lstStyle/>
          <a:p>
            <a:pPr marL="0" indent="0">
              <a:buNone/>
            </a:pPr>
            <a:r>
              <a:rPr lang="en-US" sz="2400" dirty="0"/>
              <a:t>This Translation App is a powerful tool designed to break down language barriers with real-time text and speech translation. Its offline functionality allows users to access translations even without internet connectivity. With language packs available for download only when needed, the app optimizes performance and storage. Additionally, user privacy is a top priority, as no data is sent to external servers, ensuring confidentiality.</a:t>
            </a:r>
          </a:p>
          <a:p>
            <a:pPr marL="0" indent="0">
              <a:buNone/>
            </a:pPr>
            <a:r>
              <a:rPr lang="en-US" sz="2400" dirty="0"/>
              <a:t>This app offers an intuitive and efficient user experience, making it ideal for travelers, students, and professionals alike. By combining advanced technology with a user-focused design, the app provides an accessible and reliable solution for seamless communication across languages.</a:t>
            </a:r>
            <a:endParaRPr lang="en-IN" sz="2400" dirty="0"/>
          </a:p>
        </p:txBody>
      </p:sp>
    </p:spTree>
    <p:extLst>
      <p:ext uri="{BB962C8B-B14F-4D97-AF65-F5344CB8AC3E}">
        <p14:creationId xmlns:p14="http://schemas.microsoft.com/office/powerpoint/2010/main" val="3504586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TotalTime>
  <Words>777</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Calibri</vt:lpstr>
      <vt:lpstr>Calibri Light</vt:lpstr>
      <vt:lpstr>Office Theme</vt:lpstr>
      <vt:lpstr>Translation App</vt:lpstr>
      <vt:lpstr>Key Features and Outcomes</vt:lpstr>
      <vt:lpstr>Key Features and Outcomes</vt:lpstr>
      <vt:lpstr>Key Features and Outcomes</vt:lpstr>
      <vt:lpstr>Working of the Application</vt:lpstr>
      <vt:lpstr>Innovative Elements of App</vt:lpstr>
      <vt:lpstr>Testing and Evaluation</vt:lpstr>
      <vt:lpstr>Future Goals for Application</vt:lpstr>
      <vt:lpstr>Conclusion</vt:lpstr>
      <vt:lpstr>Thank You Checkout My App lavkalsi.github.io/LanguageTranslatorApp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Lav Kalsi</dc:creator>
  <cp:lastModifiedBy>Lav Kalsi</cp:lastModifiedBy>
  <cp:revision>8</cp:revision>
  <dcterms:created xsi:type="dcterms:W3CDTF">2024-09-10T05:03:00Z</dcterms:created>
  <dcterms:modified xsi:type="dcterms:W3CDTF">2024-12-18T13:56:41Z</dcterms:modified>
</cp:coreProperties>
</file>