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11" r:id="rId1"/>
  </p:sldMasterIdLst>
  <p:notesMasterIdLst>
    <p:notesMasterId r:id="rId19"/>
  </p:notesMasterIdLst>
  <p:handoutMasterIdLst>
    <p:handoutMasterId r:id="rId20"/>
  </p:handoutMasterIdLst>
  <p:sldIdLst>
    <p:sldId id="257" r:id="rId2"/>
    <p:sldId id="403" r:id="rId3"/>
    <p:sldId id="394" r:id="rId4"/>
    <p:sldId id="412" r:id="rId5"/>
    <p:sldId id="342" r:id="rId6"/>
    <p:sldId id="395" r:id="rId7"/>
    <p:sldId id="404" r:id="rId8"/>
    <p:sldId id="413" r:id="rId9"/>
    <p:sldId id="414" r:id="rId10"/>
    <p:sldId id="405" r:id="rId11"/>
    <p:sldId id="406" r:id="rId12"/>
    <p:sldId id="407" r:id="rId13"/>
    <p:sldId id="408" r:id="rId14"/>
    <p:sldId id="409" r:id="rId15"/>
    <p:sldId id="410" r:id="rId16"/>
    <p:sldId id="411" r:id="rId17"/>
    <p:sldId id="283" r:id="rId18"/>
  </p:sldIdLst>
  <p:sldSz cx="12192000" cy="6858000"/>
  <p:notesSz cx="9144000" cy="6858000"/>
  <p:defaultTextStyle>
    <a:defPPr>
      <a:defRPr lang="en-US"/>
    </a:defPPr>
    <a:lvl1pPr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99"/>
    <a:srgbClr val="FF5050"/>
    <a:srgbClr val="FF9999"/>
    <a:srgbClr val="FF66FF"/>
    <a:srgbClr val="F8DB08"/>
    <a:srgbClr val="619F86"/>
    <a:srgbClr val="FF3300"/>
    <a:srgbClr val="AEBB05"/>
    <a:srgbClr val="9B5A25"/>
    <a:srgbClr val="9C06B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294"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3" d="2"/>
        <a:sy n="3" d="2"/>
      </p:scale>
      <p:origin x="0" y="0"/>
    </p:cViewPr>
  </p:notesTextViewPr>
  <p:sorterViewPr>
    <p:cViewPr>
      <p:scale>
        <a:sx n="140" d="100"/>
        <a:sy n="140" d="100"/>
      </p:scale>
      <p:origin x="0" y="-366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E35D-3478-4A3B-8798-8F8E891D89CF}" type="doc">
      <dgm:prSet loTypeId="urn:microsoft.com/office/officeart/2005/8/layout/process1" loCatId="process" qsTypeId="urn:microsoft.com/office/officeart/2005/8/quickstyle/3d3" qsCatId="3D" csTypeId="urn:microsoft.com/office/officeart/2005/8/colors/colorful5" csCatId="colorful" phldr="1"/>
      <dgm:spPr/>
      <dgm:t>
        <a:bodyPr/>
        <a:lstStyle/>
        <a:p>
          <a:endParaRPr lang="en-US"/>
        </a:p>
      </dgm:t>
    </dgm:pt>
    <dgm:pt modelId="{6B7C7F65-E60F-459D-BA03-1C038F4596F4}">
      <dgm:prSet custT="1"/>
      <dgm:spPr/>
      <dgm:t>
        <a:bodyPr/>
        <a:lstStyle/>
        <a:p>
          <a:pPr rtl="0"/>
          <a:r>
            <a:rPr lang="en-US" sz="2000" b="1" dirty="0" smtClean="0">
              <a:solidFill>
                <a:schemeClr val="bg1"/>
              </a:solidFill>
              <a:latin typeface="Times New Roman" pitchFamily="18" charset="0"/>
              <a:cs typeface="Times New Roman" pitchFamily="18" charset="0"/>
            </a:rPr>
            <a:t>19EEL49</a:t>
          </a:r>
        </a:p>
      </dgm:t>
    </dgm:pt>
    <dgm:pt modelId="{8409332B-4AE6-4CA6-9366-166CBC321205}" type="parTrans" cxnId="{DA89A476-5024-4B0C-98F3-99935E1D2F24}">
      <dgm:prSet/>
      <dgm:spPr/>
      <dgm:t>
        <a:bodyPr/>
        <a:lstStyle/>
        <a:p>
          <a:endParaRPr lang="en-US" sz="900"/>
        </a:p>
      </dgm:t>
    </dgm:pt>
    <dgm:pt modelId="{F8AF5E2D-B3D9-4E24-9D34-EA57691134DE}" type="sibTrans" cxnId="{DA89A476-5024-4B0C-98F3-99935E1D2F24}">
      <dgm:prSet/>
      <dgm:spPr/>
      <dgm:t>
        <a:bodyPr/>
        <a:lstStyle/>
        <a:p>
          <a:endParaRPr lang="en-US" sz="900"/>
        </a:p>
      </dgm:t>
    </dgm:pt>
    <dgm:pt modelId="{40DE4E3B-80BE-4AF6-A489-84ACDF01A9C5}" type="pres">
      <dgm:prSet presAssocID="{794BE35D-3478-4A3B-8798-8F8E891D89CF}" presName="Name0" presStyleCnt="0">
        <dgm:presLayoutVars>
          <dgm:dir/>
          <dgm:resizeHandles val="exact"/>
        </dgm:presLayoutVars>
      </dgm:prSet>
      <dgm:spPr/>
      <dgm:t>
        <a:bodyPr/>
        <a:lstStyle/>
        <a:p>
          <a:endParaRPr lang="en-US"/>
        </a:p>
      </dgm:t>
    </dgm:pt>
    <dgm:pt modelId="{986182EB-4E65-46CD-9A4C-D8C5D515BE4E}" type="pres">
      <dgm:prSet presAssocID="{6B7C7F65-E60F-459D-BA03-1C038F4596F4}" presName="node" presStyleLbl="node1" presStyleIdx="0" presStyleCnt="1" custLinFactNeighborX="9814">
        <dgm:presLayoutVars>
          <dgm:bulletEnabled val="1"/>
        </dgm:presLayoutVars>
      </dgm:prSet>
      <dgm:spPr/>
      <dgm:t>
        <a:bodyPr/>
        <a:lstStyle/>
        <a:p>
          <a:endParaRPr lang="en-US"/>
        </a:p>
      </dgm:t>
    </dgm:pt>
  </dgm:ptLst>
  <dgm:cxnLst>
    <dgm:cxn modelId="{F0EAF481-D8C5-49E9-885B-48107A0FA4EB}" type="presOf" srcId="{6B7C7F65-E60F-459D-BA03-1C038F4596F4}" destId="{986182EB-4E65-46CD-9A4C-D8C5D515BE4E}" srcOrd="0" destOrd="0" presId="urn:microsoft.com/office/officeart/2005/8/layout/process1"/>
    <dgm:cxn modelId="{4E8DDA6E-AC37-4F18-A86D-C055E98F7F2D}" type="presOf" srcId="{794BE35D-3478-4A3B-8798-8F8E891D89CF}" destId="{40DE4E3B-80BE-4AF6-A489-84ACDF01A9C5}" srcOrd="0" destOrd="0" presId="urn:microsoft.com/office/officeart/2005/8/layout/process1"/>
    <dgm:cxn modelId="{DA89A476-5024-4B0C-98F3-99935E1D2F24}" srcId="{794BE35D-3478-4A3B-8798-8F8E891D89CF}" destId="{6B7C7F65-E60F-459D-BA03-1C038F4596F4}" srcOrd="0" destOrd="0" parTransId="{8409332B-4AE6-4CA6-9366-166CBC321205}" sibTransId="{F8AF5E2D-B3D9-4E24-9D34-EA57691134DE}"/>
    <dgm:cxn modelId="{7329511D-B135-433A-9A01-D2B069CB5FD0}" type="presParOf" srcId="{40DE4E3B-80BE-4AF6-A489-84ACDF01A9C5}" destId="{986182EB-4E65-46CD-9A4C-D8C5D515BE4E}" srcOrd="0" destOrd="0" presId="urn:microsoft.com/office/officeart/2005/8/layout/process1"/>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49D7A-F607-40C6-8E9E-9D8D641AF86B}" type="doc">
      <dgm:prSet loTypeId="urn:microsoft.com/office/officeart/2005/8/layout/target3" loCatId="relationship" qsTypeId="urn:microsoft.com/office/officeart/2005/8/quickstyle/3d2" qsCatId="3D" csTypeId="urn:microsoft.com/office/officeart/2005/8/colors/colorful5" csCatId="colorful" phldr="1"/>
      <dgm:spPr>
        <a:scene3d>
          <a:camera prst="orthographicFront">
            <a:rot lat="0" lon="0" rev="0"/>
          </a:camera>
          <a:lightRig rig="contrasting" dir="t">
            <a:rot lat="0" lon="0" rev="7800000"/>
          </a:lightRig>
        </a:scene3d>
      </dgm:spPr>
      <dgm:t>
        <a:bodyPr/>
        <a:lstStyle/>
        <a:p>
          <a:endParaRPr lang="en-US"/>
        </a:p>
      </dgm:t>
    </dgm:pt>
    <dgm:pt modelId="{8227F128-28D3-492F-9096-4C0C5C9C42FB}">
      <dgm:prSet custT="1"/>
      <dgm:spPr>
        <a:scene3d>
          <a:camera prst="orthographicFront">
            <a:rot lat="0" lon="0" rev="0"/>
          </a:camera>
          <a:lightRig rig="contrasting" dir="t">
            <a:rot lat="0" lon="0" rev="7800000"/>
          </a:lightRig>
        </a:scene3d>
        <a:sp3d>
          <a:bevelT w="139700" h="139700"/>
        </a:sp3d>
      </dgm:spPr>
      <dgm:t>
        <a:bodyPr/>
        <a:lstStyle/>
        <a:p>
          <a:pPr rtl="0"/>
          <a:r>
            <a:rPr lang="en-US" sz="2400" b="1" dirty="0" smtClean="0">
              <a:latin typeface="Arial" panose="020B0604020202020204" pitchFamily="34" charset="0"/>
              <a:cs typeface="Arial" panose="020B0604020202020204" pitchFamily="34" charset="0"/>
            </a:rPr>
            <a:t>ACCIDENT DETECTION AND REPORTING SYSTEM</a:t>
          </a:r>
          <a:endParaRPr lang="en-US" sz="2400" b="1" dirty="0">
            <a:latin typeface="Arial" panose="020B0604020202020204" pitchFamily="34" charset="0"/>
            <a:cs typeface="Arial" panose="020B0604020202020204" pitchFamily="34" charset="0"/>
          </a:endParaRPr>
        </a:p>
      </dgm:t>
    </dgm:pt>
    <dgm:pt modelId="{D73179BD-BB60-407E-8DD2-9EEA86DC9BEE}" type="parTrans" cxnId="{BE47629A-ED77-4A21-BAD4-E55181679E8C}">
      <dgm:prSet/>
      <dgm:spPr/>
      <dgm:t>
        <a:bodyPr/>
        <a:lstStyle/>
        <a:p>
          <a:endParaRPr lang="en-US" sz="2400" b="1"/>
        </a:p>
      </dgm:t>
    </dgm:pt>
    <dgm:pt modelId="{71D09F38-1BB9-4412-9E66-14BFFB6A6F43}" type="sibTrans" cxnId="{BE47629A-ED77-4A21-BAD4-E55181679E8C}">
      <dgm:prSet/>
      <dgm:spPr/>
      <dgm:t>
        <a:bodyPr/>
        <a:lstStyle/>
        <a:p>
          <a:endParaRPr lang="en-US" sz="2400" b="1"/>
        </a:p>
      </dgm:t>
    </dgm:pt>
    <dgm:pt modelId="{0C67F7C1-04D1-4259-84DD-89D24D3E4EFB}" type="pres">
      <dgm:prSet presAssocID="{1BB49D7A-F607-40C6-8E9E-9D8D641AF86B}" presName="Name0" presStyleCnt="0">
        <dgm:presLayoutVars>
          <dgm:chMax val="7"/>
          <dgm:dir/>
          <dgm:animLvl val="lvl"/>
          <dgm:resizeHandles val="exact"/>
        </dgm:presLayoutVars>
      </dgm:prSet>
      <dgm:spPr/>
      <dgm:t>
        <a:bodyPr/>
        <a:lstStyle/>
        <a:p>
          <a:endParaRPr lang="en-US"/>
        </a:p>
      </dgm:t>
    </dgm:pt>
    <dgm:pt modelId="{DF21F91F-3C76-4329-842D-82073AC2A9A5}" type="pres">
      <dgm:prSet presAssocID="{8227F128-28D3-492F-9096-4C0C5C9C42FB}" presName="circle1" presStyleLbl="node1" presStyleIdx="0" presStyleCnt="1"/>
      <dgm:spPr>
        <a:scene3d>
          <a:camera prst="orthographicFront">
            <a:rot lat="0" lon="0" rev="0"/>
          </a:camera>
          <a:lightRig rig="contrasting" dir="t">
            <a:rot lat="0" lon="0" rev="7800000"/>
          </a:lightRig>
        </a:scene3d>
        <a:sp3d>
          <a:bevelT w="139700" h="139700"/>
        </a:sp3d>
      </dgm:spPr>
      <dgm:t>
        <a:bodyPr/>
        <a:lstStyle/>
        <a:p>
          <a:endParaRPr lang="en-US"/>
        </a:p>
      </dgm:t>
    </dgm:pt>
    <dgm:pt modelId="{ED81FBAA-F4C0-42C9-BE2C-32E6F9B253A3}" type="pres">
      <dgm:prSet presAssocID="{8227F128-28D3-492F-9096-4C0C5C9C42FB}" presName="space" presStyleCnt="0"/>
      <dgm:spPr>
        <a:scene3d>
          <a:camera prst="orthographicFront">
            <a:rot lat="0" lon="0" rev="0"/>
          </a:camera>
          <a:lightRig rig="contrasting" dir="t">
            <a:rot lat="0" lon="0" rev="7800000"/>
          </a:lightRig>
        </a:scene3d>
        <a:sp3d>
          <a:bevelT w="139700" h="139700"/>
        </a:sp3d>
      </dgm:spPr>
      <dgm:t>
        <a:bodyPr/>
        <a:lstStyle/>
        <a:p>
          <a:endParaRPr lang="en-US"/>
        </a:p>
      </dgm:t>
    </dgm:pt>
    <dgm:pt modelId="{43374487-8799-4E65-976C-2C0D1624E958}" type="pres">
      <dgm:prSet presAssocID="{8227F128-28D3-492F-9096-4C0C5C9C42FB}" presName="rect1" presStyleLbl="alignAcc1" presStyleIdx="0" presStyleCnt="1" custLinFactNeighborX="1341" custLinFactNeighborY="93066"/>
      <dgm:spPr/>
      <dgm:t>
        <a:bodyPr/>
        <a:lstStyle/>
        <a:p>
          <a:endParaRPr lang="en-US"/>
        </a:p>
      </dgm:t>
    </dgm:pt>
    <dgm:pt modelId="{0D6C673D-26AD-45C5-A56B-1CE02F884292}" type="pres">
      <dgm:prSet presAssocID="{8227F128-28D3-492F-9096-4C0C5C9C42FB}" presName="rect1ParTxNoCh" presStyleLbl="alignAcc1" presStyleIdx="0" presStyleCnt="1">
        <dgm:presLayoutVars>
          <dgm:chMax val="1"/>
          <dgm:bulletEnabled val="1"/>
        </dgm:presLayoutVars>
      </dgm:prSet>
      <dgm:spPr/>
      <dgm:t>
        <a:bodyPr/>
        <a:lstStyle/>
        <a:p>
          <a:endParaRPr lang="en-US"/>
        </a:p>
      </dgm:t>
    </dgm:pt>
  </dgm:ptLst>
  <dgm:cxnLst>
    <dgm:cxn modelId="{8F1C2C11-28DA-4A49-A125-6F82C1619526}" type="presOf" srcId="{8227F128-28D3-492F-9096-4C0C5C9C42FB}" destId="{43374487-8799-4E65-976C-2C0D1624E958}" srcOrd="0" destOrd="0" presId="urn:microsoft.com/office/officeart/2005/8/layout/target3"/>
    <dgm:cxn modelId="{BE47629A-ED77-4A21-BAD4-E55181679E8C}" srcId="{1BB49D7A-F607-40C6-8E9E-9D8D641AF86B}" destId="{8227F128-28D3-492F-9096-4C0C5C9C42FB}" srcOrd="0" destOrd="0" parTransId="{D73179BD-BB60-407E-8DD2-9EEA86DC9BEE}" sibTransId="{71D09F38-1BB9-4412-9E66-14BFFB6A6F43}"/>
    <dgm:cxn modelId="{3AC19489-8641-46ED-B111-3DB825136319}" type="presOf" srcId="{1BB49D7A-F607-40C6-8E9E-9D8D641AF86B}" destId="{0C67F7C1-04D1-4259-84DD-89D24D3E4EFB}" srcOrd="0" destOrd="0" presId="urn:microsoft.com/office/officeart/2005/8/layout/target3"/>
    <dgm:cxn modelId="{CC2759F3-2715-4916-A3FB-2445DFC6DCAA}" type="presOf" srcId="{8227F128-28D3-492F-9096-4C0C5C9C42FB}" destId="{0D6C673D-26AD-45C5-A56B-1CE02F884292}" srcOrd="1" destOrd="0" presId="urn:microsoft.com/office/officeart/2005/8/layout/target3"/>
    <dgm:cxn modelId="{F9ADC463-BBCE-4F81-BA61-6531F1806191}" type="presParOf" srcId="{0C67F7C1-04D1-4259-84DD-89D24D3E4EFB}" destId="{DF21F91F-3C76-4329-842D-82073AC2A9A5}" srcOrd="0" destOrd="0" presId="urn:microsoft.com/office/officeart/2005/8/layout/target3"/>
    <dgm:cxn modelId="{9AA79793-FFA4-4645-8457-44C28B90A1FC}" type="presParOf" srcId="{0C67F7C1-04D1-4259-84DD-89D24D3E4EFB}" destId="{ED81FBAA-F4C0-42C9-BE2C-32E6F9B253A3}" srcOrd="1" destOrd="0" presId="urn:microsoft.com/office/officeart/2005/8/layout/target3"/>
    <dgm:cxn modelId="{563606F9-3E90-4086-9AA6-08E155844155}" type="presParOf" srcId="{0C67F7C1-04D1-4259-84DD-89D24D3E4EFB}" destId="{43374487-8799-4E65-976C-2C0D1624E958}" srcOrd="2" destOrd="0" presId="urn:microsoft.com/office/officeart/2005/8/layout/target3"/>
    <dgm:cxn modelId="{D9B91552-F3C3-45B6-9B15-A2C9414D16AF}" type="presParOf" srcId="{0C67F7C1-04D1-4259-84DD-89D24D3E4EFB}" destId="{0D6C673D-26AD-45C5-A56B-1CE02F884292}" srcOrd="3" destOrd="0" presId="urn:microsoft.com/office/officeart/2005/8/layout/target3"/>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7A961C-C758-41DD-9A0C-6DD07F6CAF1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C516390-A91D-42B1-A0AF-0CB4FB063E61}">
      <dgm:prSet/>
      <dgm:spPr>
        <a:solidFill>
          <a:srgbClr val="002060"/>
        </a:solidFill>
      </dgm:spPr>
      <dgm:t>
        <a:bodyPr/>
        <a:lstStyle/>
        <a:p>
          <a:pPr algn="ctr" rtl="0"/>
          <a:r>
            <a:rPr lang="en-US" b="1" dirty="0" smtClean="0"/>
            <a:t>Introduction</a:t>
          </a:r>
          <a:endParaRPr lang="en-US" b="1" dirty="0"/>
        </a:p>
      </dgm:t>
    </dgm:pt>
    <dgm:pt modelId="{4B11271B-F3AE-4B87-BC52-B2AADD4D7AEF}" type="parTrans" cxnId="{FF328CE0-A2BA-44A4-89C3-B9080435D8DC}">
      <dgm:prSet/>
      <dgm:spPr/>
      <dgm:t>
        <a:bodyPr/>
        <a:lstStyle/>
        <a:p>
          <a:endParaRPr lang="en-US" b="1"/>
        </a:p>
      </dgm:t>
    </dgm:pt>
    <dgm:pt modelId="{3B1AC05A-D7E2-4DDD-B0D3-E1AAD3262AE5}" type="sibTrans" cxnId="{FF328CE0-A2BA-44A4-89C3-B9080435D8DC}">
      <dgm:prSet/>
      <dgm:spPr/>
      <dgm:t>
        <a:bodyPr/>
        <a:lstStyle/>
        <a:p>
          <a:endParaRPr lang="en-US" b="1"/>
        </a:p>
      </dgm:t>
    </dgm:pt>
    <dgm:pt modelId="{EA1C5A1C-123C-4AAA-9B91-81705B300449}" type="pres">
      <dgm:prSet presAssocID="{1F7A961C-C758-41DD-9A0C-6DD07F6CAF11}" presName="linear" presStyleCnt="0">
        <dgm:presLayoutVars>
          <dgm:animLvl val="lvl"/>
          <dgm:resizeHandles val="exact"/>
        </dgm:presLayoutVars>
      </dgm:prSet>
      <dgm:spPr/>
      <dgm:t>
        <a:bodyPr/>
        <a:lstStyle/>
        <a:p>
          <a:endParaRPr lang="en-US"/>
        </a:p>
      </dgm:t>
    </dgm:pt>
    <dgm:pt modelId="{AC45F7DB-D8A8-499E-B9C2-30AE9B4C4F5E}" type="pres">
      <dgm:prSet presAssocID="{4C516390-A91D-42B1-A0AF-0CB4FB063E61}" presName="parentText" presStyleLbl="node1" presStyleIdx="0" presStyleCnt="1" custLinFactNeighborX="31816" custLinFactNeighborY="-15826">
        <dgm:presLayoutVars>
          <dgm:chMax val="0"/>
          <dgm:bulletEnabled val="1"/>
        </dgm:presLayoutVars>
      </dgm:prSet>
      <dgm:spPr/>
      <dgm:t>
        <a:bodyPr/>
        <a:lstStyle/>
        <a:p>
          <a:endParaRPr lang="en-US"/>
        </a:p>
      </dgm:t>
    </dgm:pt>
  </dgm:ptLst>
  <dgm:cxnLst>
    <dgm:cxn modelId="{F68F68A6-82C3-4CCC-AC8B-47B882FDA53A}" type="presOf" srcId="{4C516390-A91D-42B1-A0AF-0CB4FB063E61}" destId="{AC45F7DB-D8A8-499E-B9C2-30AE9B4C4F5E}" srcOrd="0" destOrd="0" presId="urn:microsoft.com/office/officeart/2005/8/layout/vList2"/>
    <dgm:cxn modelId="{683533FF-0A7D-4F71-B3DB-B775092D6A80}" type="presOf" srcId="{1F7A961C-C758-41DD-9A0C-6DD07F6CAF11}" destId="{EA1C5A1C-123C-4AAA-9B91-81705B300449}" srcOrd="0" destOrd="0" presId="urn:microsoft.com/office/officeart/2005/8/layout/vList2"/>
    <dgm:cxn modelId="{FF328CE0-A2BA-44A4-89C3-B9080435D8DC}" srcId="{1F7A961C-C758-41DD-9A0C-6DD07F6CAF11}" destId="{4C516390-A91D-42B1-A0AF-0CB4FB063E61}" srcOrd="0" destOrd="0" parTransId="{4B11271B-F3AE-4B87-BC52-B2AADD4D7AEF}" sibTransId="{3B1AC05A-D7E2-4DDD-B0D3-E1AAD3262AE5}"/>
    <dgm:cxn modelId="{9712D45E-BA53-499C-8526-742821851EC6}" type="presParOf" srcId="{EA1C5A1C-123C-4AAA-9B91-81705B300449}" destId="{AC45F7DB-D8A8-499E-B9C2-30AE9B4C4F5E}"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1F7A961C-C758-41DD-9A0C-6DD07F6CAF1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C516390-A91D-42B1-A0AF-0CB4FB063E61}">
      <dgm:prSet/>
      <dgm:spPr>
        <a:solidFill>
          <a:srgbClr val="002060"/>
        </a:solidFill>
      </dgm:spPr>
      <dgm:t>
        <a:bodyPr/>
        <a:lstStyle/>
        <a:p>
          <a:pPr algn="ctr" rtl="0"/>
          <a:r>
            <a:rPr lang="en-US" b="1" baseline="0" dirty="0" smtClean="0"/>
            <a:t>Objective</a:t>
          </a:r>
          <a:endParaRPr lang="en-US" b="1" dirty="0"/>
        </a:p>
      </dgm:t>
    </dgm:pt>
    <dgm:pt modelId="{4B11271B-F3AE-4B87-BC52-B2AADD4D7AEF}" type="parTrans" cxnId="{FF328CE0-A2BA-44A4-89C3-B9080435D8DC}">
      <dgm:prSet/>
      <dgm:spPr/>
      <dgm:t>
        <a:bodyPr/>
        <a:lstStyle/>
        <a:p>
          <a:endParaRPr lang="en-US" b="1"/>
        </a:p>
      </dgm:t>
    </dgm:pt>
    <dgm:pt modelId="{3B1AC05A-D7E2-4DDD-B0D3-E1AAD3262AE5}" type="sibTrans" cxnId="{FF328CE0-A2BA-44A4-89C3-B9080435D8DC}">
      <dgm:prSet/>
      <dgm:spPr/>
      <dgm:t>
        <a:bodyPr/>
        <a:lstStyle/>
        <a:p>
          <a:endParaRPr lang="en-US" b="1"/>
        </a:p>
      </dgm:t>
    </dgm:pt>
    <dgm:pt modelId="{EA1C5A1C-123C-4AAA-9B91-81705B300449}" type="pres">
      <dgm:prSet presAssocID="{1F7A961C-C758-41DD-9A0C-6DD07F6CAF11}" presName="linear" presStyleCnt="0">
        <dgm:presLayoutVars>
          <dgm:animLvl val="lvl"/>
          <dgm:resizeHandles val="exact"/>
        </dgm:presLayoutVars>
      </dgm:prSet>
      <dgm:spPr/>
      <dgm:t>
        <a:bodyPr/>
        <a:lstStyle/>
        <a:p>
          <a:endParaRPr lang="en-US"/>
        </a:p>
      </dgm:t>
    </dgm:pt>
    <dgm:pt modelId="{AC45F7DB-D8A8-499E-B9C2-30AE9B4C4F5E}" type="pres">
      <dgm:prSet presAssocID="{4C516390-A91D-42B1-A0AF-0CB4FB063E61}" presName="parentText" presStyleLbl="node1" presStyleIdx="0" presStyleCnt="1" custLinFactNeighborX="31816" custLinFactNeighborY="-15826">
        <dgm:presLayoutVars>
          <dgm:chMax val="0"/>
          <dgm:bulletEnabled val="1"/>
        </dgm:presLayoutVars>
      </dgm:prSet>
      <dgm:spPr/>
      <dgm:t>
        <a:bodyPr/>
        <a:lstStyle/>
        <a:p>
          <a:endParaRPr lang="en-US"/>
        </a:p>
      </dgm:t>
    </dgm:pt>
  </dgm:ptLst>
  <dgm:cxnLst>
    <dgm:cxn modelId="{2445F4EE-A189-4387-B341-85DB47FED7C9}" type="presOf" srcId="{1F7A961C-C758-41DD-9A0C-6DD07F6CAF11}" destId="{EA1C5A1C-123C-4AAA-9B91-81705B300449}" srcOrd="0" destOrd="0" presId="urn:microsoft.com/office/officeart/2005/8/layout/vList2"/>
    <dgm:cxn modelId="{6B413A96-8877-4D98-ACB9-BFEE5F85C889}" type="presOf" srcId="{4C516390-A91D-42B1-A0AF-0CB4FB063E61}" destId="{AC45F7DB-D8A8-499E-B9C2-30AE9B4C4F5E}" srcOrd="0" destOrd="0" presId="urn:microsoft.com/office/officeart/2005/8/layout/vList2"/>
    <dgm:cxn modelId="{FF328CE0-A2BA-44A4-89C3-B9080435D8DC}" srcId="{1F7A961C-C758-41DD-9A0C-6DD07F6CAF11}" destId="{4C516390-A91D-42B1-A0AF-0CB4FB063E61}" srcOrd="0" destOrd="0" parTransId="{4B11271B-F3AE-4B87-BC52-B2AADD4D7AEF}" sibTransId="{3B1AC05A-D7E2-4DDD-B0D3-E1AAD3262AE5}"/>
    <dgm:cxn modelId="{DB275F34-F063-4D34-B488-FC970A69BFED}" type="presParOf" srcId="{EA1C5A1C-123C-4AAA-9B91-81705B300449}" destId="{AC45F7DB-D8A8-499E-B9C2-30AE9B4C4F5E}"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7A961C-C758-41DD-9A0C-6DD07F6CAF1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C516390-A91D-42B1-A0AF-0CB4FB063E61}">
      <dgm:prSet/>
      <dgm:spPr>
        <a:solidFill>
          <a:srgbClr val="002060"/>
        </a:solidFill>
      </dgm:spPr>
      <dgm:t>
        <a:bodyPr/>
        <a:lstStyle/>
        <a:p>
          <a:pPr algn="ctr" rtl="0"/>
          <a:r>
            <a:rPr lang="en-US" b="1" baseline="0" dirty="0" smtClean="0"/>
            <a:t>Literature Survey</a:t>
          </a:r>
          <a:endParaRPr lang="en-US" b="1" dirty="0"/>
        </a:p>
      </dgm:t>
    </dgm:pt>
    <dgm:pt modelId="{4B11271B-F3AE-4B87-BC52-B2AADD4D7AEF}" type="parTrans" cxnId="{FF328CE0-A2BA-44A4-89C3-B9080435D8DC}">
      <dgm:prSet/>
      <dgm:spPr/>
      <dgm:t>
        <a:bodyPr/>
        <a:lstStyle/>
        <a:p>
          <a:endParaRPr lang="en-US" b="1"/>
        </a:p>
      </dgm:t>
    </dgm:pt>
    <dgm:pt modelId="{3B1AC05A-D7E2-4DDD-B0D3-E1AAD3262AE5}" type="sibTrans" cxnId="{FF328CE0-A2BA-44A4-89C3-B9080435D8DC}">
      <dgm:prSet/>
      <dgm:spPr/>
      <dgm:t>
        <a:bodyPr/>
        <a:lstStyle/>
        <a:p>
          <a:endParaRPr lang="en-US" b="1"/>
        </a:p>
      </dgm:t>
    </dgm:pt>
    <dgm:pt modelId="{EA1C5A1C-123C-4AAA-9B91-81705B300449}" type="pres">
      <dgm:prSet presAssocID="{1F7A961C-C758-41DD-9A0C-6DD07F6CAF11}" presName="linear" presStyleCnt="0">
        <dgm:presLayoutVars>
          <dgm:animLvl val="lvl"/>
          <dgm:resizeHandles val="exact"/>
        </dgm:presLayoutVars>
      </dgm:prSet>
      <dgm:spPr/>
      <dgm:t>
        <a:bodyPr/>
        <a:lstStyle/>
        <a:p>
          <a:endParaRPr lang="en-US"/>
        </a:p>
      </dgm:t>
    </dgm:pt>
    <dgm:pt modelId="{AC45F7DB-D8A8-499E-B9C2-30AE9B4C4F5E}" type="pres">
      <dgm:prSet presAssocID="{4C516390-A91D-42B1-A0AF-0CB4FB063E61}" presName="parentText" presStyleLbl="node1" presStyleIdx="0" presStyleCnt="1" custLinFactNeighborX="31816" custLinFactNeighborY="-15826">
        <dgm:presLayoutVars>
          <dgm:chMax val="0"/>
          <dgm:bulletEnabled val="1"/>
        </dgm:presLayoutVars>
      </dgm:prSet>
      <dgm:spPr/>
      <dgm:t>
        <a:bodyPr/>
        <a:lstStyle/>
        <a:p>
          <a:endParaRPr lang="en-US"/>
        </a:p>
      </dgm:t>
    </dgm:pt>
  </dgm:ptLst>
  <dgm:cxnLst>
    <dgm:cxn modelId="{C443CBC4-910E-4A53-831A-25197455AFC0}" type="presOf" srcId="{4C516390-A91D-42B1-A0AF-0CB4FB063E61}" destId="{AC45F7DB-D8A8-499E-B9C2-30AE9B4C4F5E}" srcOrd="0" destOrd="0" presId="urn:microsoft.com/office/officeart/2005/8/layout/vList2"/>
    <dgm:cxn modelId="{9D978681-09CB-41F9-912B-9A73E185F800}" type="presOf" srcId="{1F7A961C-C758-41DD-9A0C-6DD07F6CAF11}" destId="{EA1C5A1C-123C-4AAA-9B91-81705B300449}" srcOrd="0" destOrd="0" presId="urn:microsoft.com/office/officeart/2005/8/layout/vList2"/>
    <dgm:cxn modelId="{FF328CE0-A2BA-44A4-89C3-B9080435D8DC}" srcId="{1F7A961C-C758-41DD-9A0C-6DD07F6CAF11}" destId="{4C516390-A91D-42B1-A0AF-0CB4FB063E61}" srcOrd="0" destOrd="0" parTransId="{4B11271B-F3AE-4B87-BC52-B2AADD4D7AEF}" sibTransId="{3B1AC05A-D7E2-4DDD-B0D3-E1AAD3262AE5}"/>
    <dgm:cxn modelId="{4B2C7634-257C-4AD0-8081-50C0A8B675CB}" type="presParOf" srcId="{EA1C5A1C-123C-4AAA-9B91-81705B300449}" destId="{AC45F7DB-D8A8-499E-B9C2-30AE9B4C4F5E}"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6047D593-0F07-4C6A-952C-3B7752FB996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55A7F56-FAB7-46F8-B89C-B22210870250}">
      <dgm:prSet custT="1"/>
      <dgm:spPr/>
      <dgm:t>
        <a:bodyPr/>
        <a:lstStyle/>
        <a:p>
          <a:pPr algn="ctr" rtl="0"/>
          <a:r>
            <a:rPr lang="en-US" sz="3200" b="1" dirty="0" smtClean="0"/>
            <a:t>Problem Statement</a:t>
          </a:r>
          <a:endParaRPr lang="en-US" sz="3200" dirty="0"/>
        </a:p>
      </dgm:t>
    </dgm:pt>
    <dgm:pt modelId="{CDCFE563-0A0B-419E-B131-DFA4C41BB95A}" type="parTrans" cxnId="{3C183C52-DDB0-4FDF-B64E-2F5FE7BF5E5C}">
      <dgm:prSet/>
      <dgm:spPr/>
      <dgm:t>
        <a:bodyPr/>
        <a:lstStyle/>
        <a:p>
          <a:endParaRPr lang="en-US"/>
        </a:p>
      </dgm:t>
    </dgm:pt>
    <dgm:pt modelId="{2E844AC8-B2EA-4D9D-B40B-ADCF30160891}" type="sibTrans" cxnId="{3C183C52-DDB0-4FDF-B64E-2F5FE7BF5E5C}">
      <dgm:prSet/>
      <dgm:spPr/>
      <dgm:t>
        <a:bodyPr/>
        <a:lstStyle/>
        <a:p>
          <a:endParaRPr lang="en-US"/>
        </a:p>
      </dgm:t>
    </dgm:pt>
    <dgm:pt modelId="{EB35DD78-8699-47A4-82A7-97EE27C693B1}" type="pres">
      <dgm:prSet presAssocID="{6047D593-0F07-4C6A-952C-3B7752FB9969}" presName="linear" presStyleCnt="0">
        <dgm:presLayoutVars>
          <dgm:animLvl val="lvl"/>
          <dgm:resizeHandles val="exact"/>
        </dgm:presLayoutVars>
      </dgm:prSet>
      <dgm:spPr/>
      <dgm:t>
        <a:bodyPr/>
        <a:lstStyle/>
        <a:p>
          <a:endParaRPr lang="en-US"/>
        </a:p>
      </dgm:t>
    </dgm:pt>
    <dgm:pt modelId="{DEDA656E-BB83-475E-89AC-1A058D41E3E3}" type="pres">
      <dgm:prSet presAssocID="{555A7F56-FAB7-46F8-B89C-B22210870250}" presName="parentText" presStyleLbl="node1" presStyleIdx="0" presStyleCnt="1" custLinFactNeighborX="47929" custLinFactNeighborY="27169">
        <dgm:presLayoutVars>
          <dgm:chMax val="0"/>
          <dgm:bulletEnabled val="1"/>
        </dgm:presLayoutVars>
      </dgm:prSet>
      <dgm:spPr/>
      <dgm:t>
        <a:bodyPr/>
        <a:lstStyle/>
        <a:p>
          <a:endParaRPr lang="en-US"/>
        </a:p>
      </dgm:t>
    </dgm:pt>
  </dgm:ptLst>
  <dgm:cxnLst>
    <dgm:cxn modelId="{CBFC8F48-66F7-4E8F-8AEE-6BB7D4FFEEF8}" type="presOf" srcId="{6047D593-0F07-4C6A-952C-3B7752FB9969}" destId="{EB35DD78-8699-47A4-82A7-97EE27C693B1}" srcOrd="0" destOrd="0" presId="urn:microsoft.com/office/officeart/2005/8/layout/vList2"/>
    <dgm:cxn modelId="{3C183C52-DDB0-4FDF-B64E-2F5FE7BF5E5C}" srcId="{6047D593-0F07-4C6A-952C-3B7752FB9969}" destId="{555A7F56-FAB7-46F8-B89C-B22210870250}" srcOrd="0" destOrd="0" parTransId="{CDCFE563-0A0B-419E-B131-DFA4C41BB95A}" sibTransId="{2E844AC8-B2EA-4D9D-B40B-ADCF30160891}"/>
    <dgm:cxn modelId="{C0BAC15A-2E33-42A9-BDA4-3B5E2266B32B}" type="presOf" srcId="{555A7F56-FAB7-46F8-B89C-B22210870250}" destId="{DEDA656E-BB83-475E-89AC-1A058D41E3E3}" srcOrd="0" destOrd="0" presId="urn:microsoft.com/office/officeart/2005/8/layout/vList2"/>
    <dgm:cxn modelId="{FBA99C3F-DC4A-4217-95AD-3CF3D0996DB8}" type="presParOf" srcId="{EB35DD78-8699-47A4-82A7-97EE27C693B1}" destId="{DEDA656E-BB83-475E-89AC-1A058D41E3E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182EB-4E65-46CD-9A4C-D8C5D515BE4E}">
      <dsp:nvSpPr>
        <dsp:cNvPr id="0" name=""/>
        <dsp:cNvSpPr/>
      </dsp:nvSpPr>
      <dsp:spPr>
        <a:xfrm>
          <a:off x="3692" y="0"/>
          <a:ext cx="3777120" cy="57308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Arial" panose="020B0604020202020204" pitchFamily="34" charset="0"/>
              <a:cs typeface="Arial" panose="020B0604020202020204" pitchFamily="34" charset="0"/>
            </a:rPr>
            <a:t>Mini Project Subject Code </a:t>
          </a:r>
          <a:endParaRPr lang="en-US" sz="2000" kern="1200" dirty="0">
            <a:latin typeface="Arial" panose="020B0604020202020204" pitchFamily="34" charset="0"/>
            <a:cs typeface="Arial" panose="020B0604020202020204" pitchFamily="34" charset="0"/>
          </a:endParaRPr>
        </a:p>
      </dsp:txBody>
      <dsp:txXfrm>
        <a:off x="20477" y="16785"/>
        <a:ext cx="3743550" cy="539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1F91F-3C76-4329-842D-82073AC2A9A5}">
      <dsp:nvSpPr>
        <dsp:cNvPr id="0" name=""/>
        <dsp:cNvSpPr/>
      </dsp:nvSpPr>
      <dsp:spPr>
        <a:xfrm>
          <a:off x="0" y="0"/>
          <a:ext cx="597776" cy="597776"/>
        </a:xfrm>
        <a:prstGeom prst="pie">
          <a:avLst>
            <a:gd name="adj1" fmla="val 5400000"/>
            <a:gd name="adj2" fmla="val 162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rot lat="0" lon="0" rev="0"/>
          </a:camera>
          <a:lightRig rig="contrasting" dir="t">
            <a:rot lat="0" lon="0" rev="7800000"/>
          </a:lightRig>
        </a:scene3d>
        <a:sp3d>
          <a:bevelT w="139700" h="139700"/>
        </a:sp3d>
      </dsp:spPr>
      <dsp:style>
        <a:lnRef idx="0">
          <a:scrgbClr r="0" g="0" b="0"/>
        </a:lnRef>
        <a:fillRef idx="3">
          <a:scrgbClr r="0" g="0" b="0"/>
        </a:fillRef>
        <a:effectRef idx="2">
          <a:scrgbClr r="0" g="0" b="0"/>
        </a:effectRef>
        <a:fontRef idx="minor">
          <a:schemeClr val="lt1"/>
        </a:fontRef>
      </dsp:style>
    </dsp:sp>
    <dsp:sp modelId="{43374487-8799-4E65-976C-2C0D1624E958}">
      <dsp:nvSpPr>
        <dsp:cNvPr id="0" name=""/>
        <dsp:cNvSpPr/>
      </dsp:nvSpPr>
      <dsp:spPr>
        <a:xfrm>
          <a:off x="298888" y="0"/>
          <a:ext cx="8472915" cy="597776"/>
        </a:xfrm>
        <a:prstGeom prst="rect">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a:scene3d>
          <a:camera prst="orthographicFront">
            <a:rot lat="0" lon="0" rev="0"/>
          </a:camera>
          <a:lightRig rig="contrasting" dir="t">
            <a:rot lat="0" lon="0" rev="7800000"/>
          </a:lightRig>
        </a:scene3d>
        <a:sp3d>
          <a:bevelT w="139700" h="1397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latin typeface="Arial" panose="020B0604020202020204" pitchFamily="34" charset="0"/>
              <a:cs typeface="Arial" panose="020B0604020202020204" pitchFamily="34" charset="0"/>
            </a:rPr>
            <a:t>Project Title</a:t>
          </a:r>
          <a:endParaRPr lang="en-US" sz="2400" b="1" kern="1200" dirty="0">
            <a:latin typeface="Arial" panose="020B0604020202020204" pitchFamily="34" charset="0"/>
            <a:cs typeface="Arial" panose="020B0604020202020204" pitchFamily="34" charset="0"/>
          </a:endParaRPr>
        </a:p>
      </dsp:txBody>
      <dsp:txXfrm>
        <a:off x="298888" y="0"/>
        <a:ext cx="8472915" cy="597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F7DB-D8A8-499E-B9C2-30AE9B4C4F5E}">
      <dsp:nvSpPr>
        <dsp:cNvPr id="0" name=""/>
        <dsp:cNvSpPr/>
      </dsp:nvSpPr>
      <dsp:spPr>
        <a:xfrm>
          <a:off x="0" y="0"/>
          <a:ext cx="3481110" cy="772200"/>
        </a:xfrm>
        <a:prstGeom prst="roundRect">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baseline="0" dirty="0" smtClean="0"/>
            <a:t>Objective</a:t>
          </a:r>
          <a:endParaRPr lang="en-US" sz="3300" b="1" kern="1200" dirty="0"/>
        </a:p>
      </dsp:txBody>
      <dsp:txXfrm>
        <a:off x="37696" y="37696"/>
        <a:ext cx="3405718" cy="696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A656E-BB83-475E-89AC-1A058D41E3E3}">
      <dsp:nvSpPr>
        <dsp:cNvPr id="0" name=""/>
        <dsp:cNvSpPr/>
      </dsp:nvSpPr>
      <dsp:spPr>
        <a:xfrm>
          <a:off x="0" y="17064"/>
          <a:ext cx="3331960" cy="4446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smtClean="0"/>
            <a:t>Problem Statement</a:t>
          </a:r>
          <a:endParaRPr lang="en-US" sz="1900" kern="1200" dirty="0"/>
        </a:p>
      </dsp:txBody>
      <dsp:txXfrm>
        <a:off x="21704" y="38768"/>
        <a:ext cx="3288552"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sz="quarter" idx="1"/>
          </p:nvPr>
        </p:nvSpPr>
        <p:spPr>
          <a:xfrm>
            <a:off x="5179485" y="2"/>
            <a:ext cx="3962400" cy="344091"/>
          </a:xfrm>
          <a:prstGeom prst="rect">
            <a:avLst/>
          </a:prstGeom>
        </p:spPr>
        <p:txBody>
          <a:bodyPr vert="horz" lIns="91431" tIns="45716" rIns="91431" bIns="45716" rtlCol="0"/>
          <a:lstStyle>
            <a:lvl1pPr algn="r">
              <a:defRPr sz="1200"/>
            </a:lvl1pPr>
          </a:lstStyle>
          <a:p>
            <a:fld id="{02CCD479-479A-4B2D-83A7-790D6CEA2F79}" type="datetimeFigureOut">
              <a:rPr lang="en-US" smtClean="0"/>
              <a:pPr/>
              <a:t>11-Aug-22</a:t>
            </a:fld>
            <a:endParaRPr lang="en-US"/>
          </a:p>
        </p:txBody>
      </p:sp>
      <p:sp>
        <p:nvSpPr>
          <p:cNvPr id="4" name="Footer Placeholder 3"/>
          <p:cNvSpPr>
            <a:spLocks noGrp="1"/>
          </p:cNvSpPr>
          <p:nvPr>
            <p:ph type="ftr" sz="quarter" idx="2"/>
          </p:nvPr>
        </p:nvSpPr>
        <p:spPr>
          <a:xfrm>
            <a:off x="0" y="6513912"/>
            <a:ext cx="3962400" cy="344090"/>
          </a:xfrm>
          <a:prstGeom prst="rect">
            <a:avLst/>
          </a:prstGeom>
        </p:spPr>
        <p:txBody>
          <a:bodyPr vert="horz" lIns="91431" tIns="45716" rIns="91431" bIns="45716" rtlCol="0" anchor="b"/>
          <a:lstStyle>
            <a:lvl1pPr algn="l">
              <a:defRPr sz="1200"/>
            </a:lvl1pPr>
          </a:lstStyle>
          <a:p>
            <a:endParaRPr lang="en-US"/>
          </a:p>
        </p:txBody>
      </p:sp>
      <p:sp>
        <p:nvSpPr>
          <p:cNvPr id="5" name="Slide Number Placeholder 4"/>
          <p:cNvSpPr>
            <a:spLocks noGrp="1"/>
          </p:cNvSpPr>
          <p:nvPr>
            <p:ph type="sldNum" sz="quarter" idx="3"/>
          </p:nvPr>
        </p:nvSpPr>
        <p:spPr>
          <a:xfrm>
            <a:off x="5179485" y="6513912"/>
            <a:ext cx="3962400" cy="344090"/>
          </a:xfrm>
          <a:prstGeom prst="rect">
            <a:avLst/>
          </a:prstGeom>
        </p:spPr>
        <p:txBody>
          <a:bodyPr vert="horz" lIns="91431" tIns="45716" rIns="91431" bIns="45716" rtlCol="0" anchor="b"/>
          <a:lstStyle>
            <a:lvl1pPr algn="r">
              <a:defRPr sz="1200"/>
            </a:lvl1pPr>
          </a:lstStyle>
          <a:p>
            <a:fld id="{533A4C33-7000-47A2-B92D-130B3D2C7AC3}" type="slidenum">
              <a:rPr lang="en-US" smtClean="0"/>
              <a:pPr/>
              <a:t>‹#›</a:t>
            </a:fld>
            <a:endParaRPr lang="en-US"/>
          </a:p>
        </p:txBody>
      </p:sp>
    </p:spTree>
    <p:extLst>
      <p:ext uri="{BB962C8B-B14F-4D97-AF65-F5344CB8AC3E}">
        <p14:creationId xmlns="" xmlns:p14="http://schemas.microsoft.com/office/powerpoint/2010/main" val="13949272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31" tIns="45716" rIns="91431" bIns="45716" rtlCol="0"/>
          <a:lstStyle>
            <a:lvl1pPr algn="l">
              <a:defRPr sz="1200"/>
            </a:lvl1pPr>
          </a:lstStyle>
          <a:p>
            <a:pPr>
              <a:defRPr/>
            </a:pPr>
            <a:endParaRPr lang="en-US"/>
          </a:p>
        </p:txBody>
      </p:sp>
      <p:sp>
        <p:nvSpPr>
          <p:cNvPr id="3" name="Date Placeholder 2"/>
          <p:cNvSpPr>
            <a:spLocks noGrp="1"/>
          </p:cNvSpPr>
          <p:nvPr>
            <p:ph type="dt" idx="1"/>
          </p:nvPr>
        </p:nvSpPr>
        <p:spPr>
          <a:xfrm>
            <a:off x="5179485" y="2"/>
            <a:ext cx="3962400" cy="344091"/>
          </a:xfrm>
          <a:prstGeom prst="rect">
            <a:avLst/>
          </a:prstGeom>
        </p:spPr>
        <p:txBody>
          <a:bodyPr vert="horz" lIns="91431" tIns="45716" rIns="91431" bIns="45716" rtlCol="0"/>
          <a:lstStyle>
            <a:lvl1pPr algn="r">
              <a:defRPr sz="1200"/>
            </a:lvl1pPr>
          </a:lstStyle>
          <a:p>
            <a:pPr>
              <a:defRPr/>
            </a:pPr>
            <a:fld id="{FF95B7EB-75F2-4C73-A561-10B88088DDC9}" type="datetimeFigureOut">
              <a:rPr lang="en-US"/>
              <a:pPr>
                <a:defRPr/>
              </a:pPr>
              <a:t>11-Aug-22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31" tIns="45716" rIns="91431" bIns="45716" rtlCol="0" anchor="ctr"/>
          <a:lstStyle/>
          <a:p>
            <a:pPr lvl="0"/>
            <a:endParaRPr lang="en-US" noProof="0" smtClean="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31" tIns="45716" rIns="91431" bIns="45716"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912"/>
            <a:ext cx="3962400" cy="344090"/>
          </a:xfrm>
          <a:prstGeom prst="rect">
            <a:avLst/>
          </a:prstGeom>
        </p:spPr>
        <p:txBody>
          <a:bodyPr vert="horz" lIns="91431" tIns="45716" rIns="91431" bIns="45716"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79485" y="6513912"/>
            <a:ext cx="3962400" cy="344090"/>
          </a:xfrm>
          <a:prstGeom prst="rect">
            <a:avLst/>
          </a:prstGeom>
        </p:spPr>
        <p:txBody>
          <a:bodyPr vert="horz" lIns="91431" tIns="45716" rIns="91431" bIns="45716" rtlCol="0" anchor="b"/>
          <a:lstStyle>
            <a:lvl1pPr algn="r">
              <a:defRPr sz="1200"/>
            </a:lvl1pPr>
          </a:lstStyle>
          <a:p>
            <a:pPr>
              <a:defRPr/>
            </a:pPr>
            <a:fld id="{E195AAE1-3297-46F2-A770-847CFF827304}" type="slidenum">
              <a:rPr lang="en-US"/>
              <a:pPr>
                <a:defRPr/>
              </a:pPr>
              <a:t>‹#›</a:t>
            </a:fld>
            <a:endParaRPr lang="en-US"/>
          </a:p>
        </p:txBody>
      </p:sp>
    </p:spTree>
    <p:extLst>
      <p:ext uri="{BB962C8B-B14F-4D97-AF65-F5344CB8AC3E}">
        <p14:creationId xmlns="" xmlns:p14="http://schemas.microsoft.com/office/powerpoint/2010/main" val="23433144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 xmlns:p14="http://schemas.microsoft.com/office/powerpoint/2010/main" val="284961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29ed607ec_0_119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29ed607ec_0_1193:notes"/>
          <p:cNvSpPr txBox="1">
            <a:spLocks noGrp="1"/>
          </p:cNvSpPr>
          <p:nvPr>
            <p:ph type="body" idx="1"/>
          </p:nvPr>
        </p:nvSpPr>
        <p:spPr>
          <a:xfrm>
            <a:off x="914400" y="3300413"/>
            <a:ext cx="7315200" cy="27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1229ed607ec_0_1193:notes"/>
          <p:cNvSpPr txBox="1">
            <a:spLocks noGrp="1"/>
          </p:cNvSpPr>
          <p:nvPr>
            <p:ph type="sldNum" idx="12"/>
          </p:nvPr>
        </p:nvSpPr>
        <p:spPr>
          <a:xfrm>
            <a:off x="5179484" y="6513910"/>
            <a:ext cx="3962400" cy="344025"/>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29ed607ec_0_120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29ed607ec_0_1201:notes"/>
          <p:cNvSpPr txBox="1">
            <a:spLocks noGrp="1"/>
          </p:cNvSpPr>
          <p:nvPr>
            <p:ph type="body" idx="1"/>
          </p:nvPr>
        </p:nvSpPr>
        <p:spPr>
          <a:xfrm>
            <a:off x="914400" y="3300413"/>
            <a:ext cx="7315200" cy="27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229ed607ec_0_1201:notes"/>
          <p:cNvSpPr txBox="1">
            <a:spLocks noGrp="1"/>
          </p:cNvSpPr>
          <p:nvPr>
            <p:ph type="sldNum" idx="12"/>
          </p:nvPr>
        </p:nvSpPr>
        <p:spPr>
          <a:xfrm>
            <a:off x="5179484" y="6513910"/>
            <a:ext cx="3962400" cy="344025"/>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a:defRPr/>
            </a:pPr>
            <a:fld id="{668753D3-B597-4334-A04A-7CA234C68575}" type="datetime1">
              <a:rPr lang="en-US" altLang="en-US" smtClean="0"/>
              <a:pPr>
                <a:defRPr/>
              </a:pPr>
              <a:t>11-Aug-22</a:t>
            </a:fld>
            <a:endParaRPr lang="en-US"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a:defRPr/>
            </a:pPr>
            <a:r>
              <a:rPr lang="en-US" altLang="en-US" smtClean="0"/>
              <a:t>KVK/EEE/SES/KU/CBE</a:t>
            </a:r>
            <a:endParaRPr lang="en-US"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a:defRPr/>
            </a:pPr>
            <a:fld id="{EEF4DB09-7489-4D07-BAB1-2909810D6E83}" type="slidenum">
              <a:rPr lang="en-US" altLang="en-US" smtClean="0"/>
              <a:pPr>
                <a:defRPr/>
              </a:pPr>
              <a:t>‹#›</a:t>
            </a:fld>
            <a:endParaRPr lang="en-US" altLang="en-US"/>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5227162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75A0749-AFF6-453D-95B3-8A944718439C}" type="datetime1">
              <a:rPr lang="en-US" altLang="en-US" smtClean="0"/>
              <a:pPr>
                <a:defRPr/>
              </a:pPr>
              <a:t>11-Aug-22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KVK/EEE/SES/KU/CBE</a:t>
            </a:r>
            <a:endParaRPr lang="en-US" altLang="en-US"/>
          </a:p>
        </p:txBody>
      </p:sp>
      <p:sp>
        <p:nvSpPr>
          <p:cNvPr id="6" name="Slide Number Placeholder 5"/>
          <p:cNvSpPr>
            <a:spLocks noGrp="1"/>
          </p:cNvSpPr>
          <p:nvPr>
            <p:ph type="sldNum" sz="quarter" idx="12"/>
          </p:nvPr>
        </p:nvSpPr>
        <p:spPr/>
        <p:txBody>
          <a:bodyPr/>
          <a:lstStyle/>
          <a:p>
            <a:pPr>
              <a:defRPr/>
            </a:pPr>
            <a:fld id="{60D4E92A-E885-4D08-8933-DED0140C22E2}" type="slidenum">
              <a:rPr lang="en-US" altLang="en-US" smtClean="0"/>
              <a:pPr>
                <a:defRPr/>
              </a:pPr>
              <a:t>‹#›</a:t>
            </a:fld>
            <a:endParaRPr lang="en-US" altLang="en-US"/>
          </a:p>
        </p:txBody>
      </p:sp>
    </p:spTree>
    <p:extLst>
      <p:ext uri="{BB962C8B-B14F-4D97-AF65-F5344CB8AC3E}">
        <p14:creationId xmlns="" xmlns:p14="http://schemas.microsoft.com/office/powerpoint/2010/main" val="91845474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4B710CC-2FD6-4BD5-A9CE-68987C3B0DB4}" type="datetime1">
              <a:rPr lang="en-US" altLang="en-US" smtClean="0"/>
              <a:pPr>
                <a:defRPr/>
              </a:pPr>
              <a:t>11-Aug-22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KVK/EEE/SES/KU/CBE</a:t>
            </a:r>
            <a:endParaRPr lang="en-US" altLang="en-US"/>
          </a:p>
        </p:txBody>
      </p:sp>
      <p:sp>
        <p:nvSpPr>
          <p:cNvPr id="6" name="Slide Number Placeholder 5"/>
          <p:cNvSpPr>
            <a:spLocks noGrp="1"/>
          </p:cNvSpPr>
          <p:nvPr>
            <p:ph type="sldNum" sz="quarter" idx="12"/>
          </p:nvPr>
        </p:nvSpPr>
        <p:spPr/>
        <p:txBody>
          <a:bodyPr/>
          <a:lstStyle/>
          <a:p>
            <a:pPr>
              <a:defRPr/>
            </a:pPr>
            <a:fld id="{D2A66C03-508F-439D-BCFF-B7B20D5388F6}" type="slidenum">
              <a:rPr lang="en-US" altLang="en-US" smtClean="0"/>
              <a:pPr>
                <a:defRPr/>
              </a:pPr>
              <a:t>‹#›</a:t>
            </a:fld>
            <a:endParaRPr lang="en-US" altLang="en-US"/>
          </a:p>
        </p:txBody>
      </p:sp>
    </p:spTree>
    <p:extLst>
      <p:ext uri="{BB962C8B-B14F-4D97-AF65-F5344CB8AC3E}">
        <p14:creationId xmlns="" xmlns:p14="http://schemas.microsoft.com/office/powerpoint/2010/main" val="151236447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885861D-0000-47F5-AFB1-ECF24BE7395A}" type="datetime1">
              <a:rPr lang="en-US" altLang="en-US" smtClean="0"/>
              <a:pPr>
                <a:defRPr/>
              </a:pPr>
              <a:t>11-Aug-22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KVK/EEE/SES/KU/CBE</a:t>
            </a:r>
            <a:endParaRPr lang="en-US" altLang="en-US"/>
          </a:p>
        </p:txBody>
      </p:sp>
      <p:sp>
        <p:nvSpPr>
          <p:cNvPr id="6" name="Slide Number Placeholder 5"/>
          <p:cNvSpPr>
            <a:spLocks noGrp="1"/>
          </p:cNvSpPr>
          <p:nvPr>
            <p:ph type="sldNum" sz="quarter" idx="12"/>
          </p:nvPr>
        </p:nvSpPr>
        <p:spPr/>
        <p:txBody>
          <a:bodyPr/>
          <a:lstStyle/>
          <a:p>
            <a:pPr>
              <a:defRPr/>
            </a:pPr>
            <a:fld id="{3CCFC842-B3CF-485B-A7A0-73C8F2894547}" type="slidenum">
              <a:rPr lang="en-US" altLang="en-US" smtClean="0"/>
              <a:pPr>
                <a:defRPr/>
              </a:pPr>
              <a:t>‹#›</a:t>
            </a:fld>
            <a:endParaRPr lang="en-US" altLang="en-US"/>
          </a:p>
        </p:txBody>
      </p:sp>
    </p:spTree>
    <p:extLst>
      <p:ext uri="{BB962C8B-B14F-4D97-AF65-F5344CB8AC3E}">
        <p14:creationId xmlns="" xmlns:p14="http://schemas.microsoft.com/office/powerpoint/2010/main" val="315544080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a:defRPr/>
            </a:pPr>
            <a:fld id="{6DECAD16-222F-4482-8D8C-C81B26B9C20E}" type="datetime1">
              <a:rPr lang="en-US" altLang="en-US" smtClean="0"/>
              <a:pPr>
                <a:defRPr/>
              </a:pPr>
              <a:t>11-Aug-22</a:t>
            </a:fld>
            <a:endParaRPr lang="en-US"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a:defRPr/>
            </a:pPr>
            <a:r>
              <a:rPr lang="en-US" altLang="en-US" smtClean="0"/>
              <a:t>KVK/EEE/SES/KU/CBE</a:t>
            </a:r>
            <a:endParaRPr lang="en-US"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a:defRPr/>
            </a:pPr>
            <a:fld id="{DE51F557-9F17-4913-B2D0-25250063C33F}" type="slidenum">
              <a:rPr lang="en-US" altLang="en-US" smtClean="0"/>
              <a:pPr>
                <a:defRPr/>
              </a:pPr>
              <a:t>‹#›</a:t>
            </a:fld>
            <a:endParaRPr lang="en-US" alt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 xmlns:p14="http://schemas.microsoft.com/office/powerpoint/2010/main" val="42220042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B8C28561-B38B-4D8A-B43F-57ABCDDEF3D1}" type="datetime1">
              <a:rPr lang="en-US" altLang="en-US" smtClean="0"/>
              <a:pPr>
                <a:defRPr/>
              </a:pPr>
              <a:t>11-Aug-22</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KVK/EEE/SES/KU/CBE</a:t>
            </a:r>
            <a:endParaRPr lang="en-US" altLang="en-US"/>
          </a:p>
        </p:txBody>
      </p:sp>
      <p:sp>
        <p:nvSpPr>
          <p:cNvPr id="7" name="Slide Number Placeholder 6"/>
          <p:cNvSpPr>
            <a:spLocks noGrp="1"/>
          </p:cNvSpPr>
          <p:nvPr>
            <p:ph type="sldNum" sz="quarter" idx="12"/>
          </p:nvPr>
        </p:nvSpPr>
        <p:spPr/>
        <p:txBody>
          <a:bodyPr/>
          <a:lstStyle/>
          <a:p>
            <a:pPr>
              <a:defRPr/>
            </a:pPr>
            <a:fld id="{55D2A7F4-113A-42DC-9B03-158C1E7BBFD4}" type="slidenum">
              <a:rPr lang="en-US" altLang="en-US" smtClean="0"/>
              <a:pPr>
                <a:defRPr/>
              </a:pPr>
              <a:t>‹#›</a:t>
            </a:fld>
            <a:endParaRPr lang="en-US" altLang="en-US"/>
          </a:p>
        </p:txBody>
      </p:sp>
    </p:spTree>
    <p:extLst>
      <p:ext uri="{BB962C8B-B14F-4D97-AF65-F5344CB8AC3E}">
        <p14:creationId xmlns="" xmlns:p14="http://schemas.microsoft.com/office/powerpoint/2010/main" val="275396038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1B00B1A8-2E6B-4E5F-A4F4-6C143A9A1AE9}" type="datetime1">
              <a:rPr lang="en-US" altLang="en-US" smtClean="0"/>
              <a:pPr>
                <a:defRPr/>
              </a:pPr>
              <a:t>11-Aug-22</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KVK/EEE/SES/KU/CBE</a:t>
            </a:r>
            <a:endParaRPr lang="en-US" altLang="en-US"/>
          </a:p>
        </p:txBody>
      </p:sp>
      <p:sp>
        <p:nvSpPr>
          <p:cNvPr id="9" name="Slide Number Placeholder 8"/>
          <p:cNvSpPr>
            <a:spLocks noGrp="1"/>
          </p:cNvSpPr>
          <p:nvPr>
            <p:ph type="sldNum" sz="quarter" idx="12"/>
          </p:nvPr>
        </p:nvSpPr>
        <p:spPr/>
        <p:txBody>
          <a:bodyPr/>
          <a:lstStyle/>
          <a:p>
            <a:pPr>
              <a:defRPr/>
            </a:pPr>
            <a:fld id="{DE4514C5-6EEC-4121-BEA8-4B043A95A363}" type="slidenum">
              <a:rPr lang="en-US" altLang="en-US" smtClean="0"/>
              <a:pPr>
                <a:defRPr/>
              </a:pPr>
              <a:t>‹#›</a:t>
            </a:fld>
            <a:endParaRPr lang="en-US" altLang="en-US"/>
          </a:p>
        </p:txBody>
      </p:sp>
    </p:spTree>
    <p:extLst>
      <p:ext uri="{BB962C8B-B14F-4D97-AF65-F5344CB8AC3E}">
        <p14:creationId xmlns="" xmlns:p14="http://schemas.microsoft.com/office/powerpoint/2010/main" val="96387584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B7523435-DD11-41DA-AAD2-9939108CD482}" type="datetime1">
              <a:rPr lang="en-US" altLang="en-US" smtClean="0"/>
              <a:pPr>
                <a:defRPr/>
              </a:pPr>
              <a:t>11-Aug-22</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KVK/EEE/SES/KU/CBE</a:t>
            </a:r>
            <a:endParaRPr lang="en-US" altLang="en-US"/>
          </a:p>
        </p:txBody>
      </p:sp>
      <p:sp>
        <p:nvSpPr>
          <p:cNvPr id="5" name="Slide Number Placeholder 4"/>
          <p:cNvSpPr>
            <a:spLocks noGrp="1"/>
          </p:cNvSpPr>
          <p:nvPr>
            <p:ph type="sldNum" sz="quarter" idx="12"/>
          </p:nvPr>
        </p:nvSpPr>
        <p:spPr/>
        <p:txBody>
          <a:bodyPr/>
          <a:lstStyle/>
          <a:p>
            <a:pPr>
              <a:defRPr/>
            </a:pPr>
            <a:fld id="{8E65A4D1-4057-49CA-A802-89EC9E950B28}" type="slidenum">
              <a:rPr lang="en-US" altLang="en-US" smtClean="0"/>
              <a:pPr>
                <a:defRPr/>
              </a:pPr>
              <a:t>‹#›</a:t>
            </a:fld>
            <a:endParaRPr lang="en-US" altLang="en-US"/>
          </a:p>
        </p:txBody>
      </p:sp>
    </p:spTree>
    <p:extLst>
      <p:ext uri="{BB962C8B-B14F-4D97-AF65-F5344CB8AC3E}">
        <p14:creationId xmlns="" xmlns:p14="http://schemas.microsoft.com/office/powerpoint/2010/main" val="425966257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DF77675-3585-4343-9849-35DF21324CBC}" type="datetime1">
              <a:rPr lang="en-US" altLang="en-US" smtClean="0"/>
              <a:pPr>
                <a:defRPr/>
              </a:pPr>
              <a:t>11-Aug-22</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KVK/EEE/SES/KU/CBE</a:t>
            </a:r>
            <a:endParaRPr lang="en-US" altLang="en-US"/>
          </a:p>
        </p:txBody>
      </p:sp>
      <p:sp>
        <p:nvSpPr>
          <p:cNvPr id="4" name="Slide Number Placeholder 3"/>
          <p:cNvSpPr>
            <a:spLocks noGrp="1"/>
          </p:cNvSpPr>
          <p:nvPr>
            <p:ph type="sldNum" sz="quarter" idx="12"/>
          </p:nvPr>
        </p:nvSpPr>
        <p:spPr/>
        <p:txBody>
          <a:bodyPr/>
          <a:lstStyle/>
          <a:p>
            <a:pPr>
              <a:defRPr/>
            </a:pPr>
            <a:fld id="{90F7C21C-EC35-4807-A0E1-1D8CD1232E07}" type="slidenum">
              <a:rPr lang="en-US" altLang="en-US" smtClean="0"/>
              <a:pPr>
                <a:defRPr/>
              </a:pPr>
              <a:t>‹#›</a:t>
            </a:fld>
            <a:endParaRPr lang="en-US" altLang="en-US"/>
          </a:p>
        </p:txBody>
      </p:sp>
    </p:spTree>
    <p:extLst>
      <p:ext uri="{BB962C8B-B14F-4D97-AF65-F5344CB8AC3E}">
        <p14:creationId xmlns="" xmlns:p14="http://schemas.microsoft.com/office/powerpoint/2010/main" val="298007279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pPr>
              <a:defRPr/>
            </a:pPr>
            <a:fld id="{FD6D80A4-8982-4337-8CC6-F2DB08C44C76}" type="datetime1">
              <a:rPr lang="en-US" altLang="en-US" smtClean="0"/>
              <a:pPr>
                <a:defRPr/>
              </a:pPr>
              <a:t>11-Aug-22</a:t>
            </a:fld>
            <a:endParaRPr lang="en-US" altLang="en-US"/>
          </a:p>
        </p:txBody>
      </p:sp>
      <p:sp>
        <p:nvSpPr>
          <p:cNvPr id="6" name="Footer Placeholder 5"/>
          <p:cNvSpPr>
            <a:spLocks noGrp="1"/>
          </p:cNvSpPr>
          <p:nvPr>
            <p:ph type="ftr" sz="quarter" idx="11"/>
          </p:nvPr>
        </p:nvSpPr>
        <p:spPr>
          <a:xfrm>
            <a:off x="2103620" y="6375679"/>
            <a:ext cx="3482179" cy="345796"/>
          </a:xfrm>
        </p:spPr>
        <p:txBody>
          <a:bodyPr/>
          <a:lstStyle/>
          <a:p>
            <a:pPr>
              <a:defRPr/>
            </a:pPr>
            <a:r>
              <a:rPr lang="en-US" altLang="en-US" smtClean="0"/>
              <a:t>KVK/EEE/SES/KU/CBE</a:t>
            </a:r>
            <a:endParaRPr lang="en-US" altLang="en-US"/>
          </a:p>
        </p:txBody>
      </p:sp>
      <p:sp>
        <p:nvSpPr>
          <p:cNvPr id="7" name="Slide Number Placeholder 6"/>
          <p:cNvSpPr>
            <a:spLocks noGrp="1"/>
          </p:cNvSpPr>
          <p:nvPr>
            <p:ph type="sldNum" sz="quarter" idx="12"/>
          </p:nvPr>
        </p:nvSpPr>
        <p:spPr>
          <a:xfrm>
            <a:off x="5691014" y="6375679"/>
            <a:ext cx="1232456" cy="345796"/>
          </a:xfrm>
        </p:spPr>
        <p:txBody>
          <a:bodyPr/>
          <a:lstStyle/>
          <a:p>
            <a:pPr>
              <a:defRPr/>
            </a:pPr>
            <a:fld id="{2C3E3680-9297-41DD-BD20-010DB2D15B3F}" type="slidenum">
              <a:rPr lang="en-US" altLang="en-US" smtClean="0"/>
              <a:pPr>
                <a:defRPr/>
              </a:pPr>
              <a:t>‹#›</a:t>
            </a:fld>
            <a:endParaRPr lang="en-US" alt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62821581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pPr>
              <a:defRPr/>
            </a:pPr>
            <a:fld id="{FC393C83-C6B9-4A8F-B591-3D528A993E48}" type="datetime1">
              <a:rPr lang="en-US" altLang="en-US" smtClean="0"/>
              <a:pPr>
                <a:defRPr/>
              </a:pPr>
              <a:t>11-Aug-22</a:t>
            </a:fld>
            <a:endParaRPr lang="en-US" altLang="en-US"/>
          </a:p>
        </p:txBody>
      </p:sp>
      <p:sp>
        <p:nvSpPr>
          <p:cNvPr id="6" name="Footer Placeholder 5"/>
          <p:cNvSpPr>
            <a:spLocks noGrp="1"/>
          </p:cNvSpPr>
          <p:nvPr>
            <p:ph type="ftr" sz="quarter" idx="11"/>
          </p:nvPr>
        </p:nvSpPr>
        <p:spPr>
          <a:xfrm>
            <a:off x="2103621" y="6375679"/>
            <a:ext cx="3482178" cy="345796"/>
          </a:xfrm>
        </p:spPr>
        <p:txBody>
          <a:bodyPr/>
          <a:lstStyle/>
          <a:p>
            <a:pPr>
              <a:defRPr/>
            </a:pPr>
            <a:r>
              <a:rPr lang="en-US" smtClean="0"/>
              <a:t>KVK/EEE/SES/KU/CBE</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pPr>
              <a:defRPr/>
            </a:pPr>
            <a:fld id="{A6826111-7306-4CA6-B3C8-43D04B0F283D}" type="slidenum">
              <a:rPr lang="en-US" altLang="en-US" smtClean="0"/>
              <a:pPr>
                <a:defRPr/>
              </a:pPr>
              <a:t>‹#›</a:t>
            </a:fld>
            <a:endParaRPr lang="en-US" altLang="en-US"/>
          </a:p>
        </p:txBody>
      </p:sp>
    </p:spTree>
    <p:extLst>
      <p:ext uri="{BB962C8B-B14F-4D97-AF65-F5344CB8AC3E}">
        <p14:creationId xmlns="" xmlns:p14="http://schemas.microsoft.com/office/powerpoint/2010/main" val="353425770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a:defRPr/>
            </a:pPr>
            <a:fld id="{FD7F8D33-1E0F-4423-A613-2BB08B8D53E8}" type="datetime1">
              <a:rPr lang="en-US" altLang="en-US" smtClean="0"/>
              <a:pPr>
                <a:defRPr/>
              </a:pPr>
              <a:t>11-Aug-22</a:t>
            </a:fld>
            <a:endParaRPr lang="en-US"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a:defRPr/>
            </a:pPr>
            <a:r>
              <a:rPr lang="en-US" altLang="en-US" smtClean="0"/>
              <a:t>KVK/EEE/SES/KU/CBE</a:t>
            </a:r>
            <a:endParaRPr lang="en-US"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a:defRPr/>
            </a:pPr>
            <a:fld id="{08EC0E45-35BB-4349-94D2-6CBFD2497A38}" type="slidenum">
              <a:rPr lang="en-US" altLang="en-US" smtClean="0"/>
              <a:pPr>
                <a:defRPr/>
              </a:pPr>
              <a:t>‹#›</a:t>
            </a:fld>
            <a:endParaRPr lang="en-US" alt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884373744"/>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0" pos="1056" userDrawn="1">
          <p15:clr>
            <a:srgbClr val="F26B43"/>
          </p15:clr>
        </p15:guide>
        <p15:guide id="1" pos="9600" userDrawn="1">
          <p15:clr>
            <a:srgbClr val="F26B43"/>
          </p15:clr>
        </p15:guide>
        <p15:guide id="2" pos="792" userDrawn="1">
          <p15:clr>
            <a:srgbClr val="F26B43"/>
          </p15:clr>
        </p15:guide>
        <p15:guide id="3" pos="7200" userDrawn="1">
          <p15:clr>
            <a:srgbClr val="F26B43"/>
          </p15:clr>
        </p15:guide>
        <p15:guide id="4" orient="horz" pos="4008" userDrawn="1">
          <p15:clr>
            <a:srgbClr val="F26B43"/>
          </p15:clr>
        </p15:guide>
        <p15:guide id="5" orient="horz" pos="1440" userDrawn="1">
          <p15:clr>
            <a:srgbClr val="F26B43"/>
          </p15:clr>
        </p15:guide>
        <p15:guide id="6" orient="horz" pos="3720" userDrawn="1">
          <p15:clr>
            <a:srgbClr val="F26B43"/>
          </p15:clr>
        </p15:guide>
        <p15:guide id="7"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3.jpeg"/><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1.jpeg"/><Relationship Id="rId5" Type="http://schemas.openxmlformats.org/officeDocument/2006/relationships/diagramQuickStyle" Target="../diagrams/quickStyle1.xml"/><Relationship Id="rId15" Type="http://schemas.microsoft.com/office/2007/relationships/diagramDrawing" Target="../diagrams/drawing2.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microsoft.com/office/2007/relationships/diagramDrawing" Target="../diagrams/drawin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7" Type="http://schemas.microsoft.com/office/2007/relationships/diagramDrawing" Target="../diagrams/drawing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 xmlns:p14="http://schemas.microsoft.com/office/powerpoint/2010/main" val="89522733"/>
              </p:ext>
            </p:extLst>
          </p:nvPr>
        </p:nvGraphicFramePr>
        <p:xfrm>
          <a:off x="1102015" y="2687762"/>
          <a:ext cx="3780813" cy="573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 xmlns:p14="http://schemas.microsoft.com/office/powerpoint/2010/main" val="660758173"/>
              </p:ext>
            </p:extLst>
          </p:nvPr>
        </p:nvGraphicFramePr>
        <p:xfrm>
          <a:off x="1839602" y="208534"/>
          <a:ext cx="8771803" cy="5977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Picture 2" descr="New Horizon College of Engineering - Official - Home | Facebook"/>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11244421" y="0"/>
            <a:ext cx="663083" cy="66308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2679957" y="3749457"/>
            <a:ext cx="7091095" cy="3108543"/>
          </a:xfrm>
          <a:prstGeom prst="rect">
            <a:avLst/>
          </a:prstGeom>
        </p:spPr>
        <p:txBody>
          <a:bodyPr wrap="square">
            <a:spAutoFit/>
          </a:bodyPr>
          <a:lstStyle/>
          <a:p>
            <a:pPr algn="ctr"/>
            <a:r>
              <a:rPr lang="en-US" altLang="en-US" sz="2800" b="1" dirty="0" smtClean="0">
                <a:solidFill>
                  <a:srgbClr val="FF5050"/>
                </a:solidFill>
              </a:rPr>
              <a:t>Mr. SUNIL S K</a:t>
            </a:r>
            <a:endParaRPr lang="en-US" altLang="en-US" sz="2800" b="1" dirty="0">
              <a:solidFill>
                <a:srgbClr val="FF5050"/>
              </a:solidFill>
            </a:endParaRPr>
          </a:p>
          <a:p>
            <a:pPr algn="ctr"/>
            <a:r>
              <a:rPr lang="en-US" altLang="en-US" sz="1800" b="1" dirty="0" smtClean="0">
                <a:solidFill>
                  <a:srgbClr val="002060"/>
                </a:solidFill>
              </a:rPr>
              <a:t>Designation</a:t>
            </a:r>
            <a:endParaRPr lang="en-US" altLang="en-US" sz="1800" b="1" dirty="0">
              <a:solidFill>
                <a:srgbClr val="002060"/>
              </a:solidFill>
            </a:endParaRPr>
          </a:p>
          <a:p>
            <a:pPr algn="ctr"/>
            <a:r>
              <a:rPr lang="en-US" altLang="en-US" sz="2400" b="1" dirty="0">
                <a:solidFill>
                  <a:srgbClr val="002060"/>
                </a:solidFill>
              </a:rPr>
              <a:t>Department of Electrical &amp; Electronics Engineering</a:t>
            </a:r>
          </a:p>
          <a:p>
            <a:pPr algn="ctr"/>
            <a:endParaRPr lang="en-US" altLang="en-US" b="1" dirty="0">
              <a:solidFill>
                <a:srgbClr val="FF0000"/>
              </a:solidFill>
            </a:endParaRPr>
          </a:p>
          <a:p>
            <a:pPr algn="ctr"/>
            <a:endParaRPr lang="en-US" altLang="en-US" b="1" dirty="0">
              <a:solidFill>
                <a:srgbClr val="FF0000"/>
              </a:solidFill>
            </a:endParaRPr>
          </a:p>
          <a:p>
            <a:pPr algn="ctr"/>
            <a:endParaRPr lang="en-US" altLang="en-US" sz="1800" b="1" dirty="0">
              <a:solidFill>
                <a:srgbClr val="FF0000"/>
              </a:solidFill>
            </a:endParaRPr>
          </a:p>
          <a:p>
            <a:pPr algn="ctr"/>
            <a:endParaRPr lang="en-US" altLang="en-US" sz="1800" b="1" dirty="0" smtClean="0">
              <a:solidFill>
                <a:srgbClr val="FF0000"/>
              </a:solidFill>
            </a:endParaRPr>
          </a:p>
          <a:p>
            <a:pPr algn="ctr"/>
            <a:endParaRPr lang="en-US" altLang="en-US" sz="1800" b="1" dirty="0">
              <a:solidFill>
                <a:srgbClr val="FF0000"/>
              </a:solidFill>
            </a:endParaRPr>
          </a:p>
          <a:p>
            <a:pPr algn="ctr"/>
            <a:endParaRPr lang="en-US" altLang="en-US" sz="1800" b="1" dirty="0" smtClean="0">
              <a:solidFill>
                <a:srgbClr val="FF0000"/>
              </a:solidFill>
            </a:endParaRPr>
          </a:p>
          <a:p>
            <a:pPr algn="ctr"/>
            <a:r>
              <a:rPr lang="en-US" altLang="en-US" sz="1400" b="1" dirty="0" smtClean="0"/>
              <a:t>Bengaluru </a:t>
            </a:r>
            <a:r>
              <a:rPr lang="en-US" altLang="en-US" sz="1400" b="1" dirty="0"/>
              <a:t>560103, Karnataka, India</a:t>
            </a:r>
          </a:p>
        </p:txBody>
      </p:sp>
      <p:sp>
        <p:nvSpPr>
          <p:cNvPr id="5" name="Rectangle 4"/>
          <p:cNvSpPr/>
          <p:nvPr/>
        </p:nvSpPr>
        <p:spPr>
          <a:xfrm>
            <a:off x="8053781" y="2860737"/>
            <a:ext cx="3717877" cy="400110"/>
          </a:xfrm>
          <a:prstGeom prst="rect">
            <a:avLst/>
          </a:prstGeom>
        </p:spPr>
        <p:txBody>
          <a:bodyPr wrap="none">
            <a:spAutoFit/>
          </a:bodyPr>
          <a:lstStyle/>
          <a:p>
            <a:pPr algn="ctr"/>
            <a:r>
              <a:rPr lang="en-US" altLang="en-US" b="1" dirty="0" smtClean="0">
                <a:solidFill>
                  <a:srgbClr val="C00000"/>
                </a:solidFill>
                <a:effectLst>
                  <a:outerShdw blurRad="38100" dist="38100" dir="2700000" algn="tl">
                    <a:srgbClr val="000000">
                      <a:alpha val="43137"/>
                    </a:srgbClr>
                  </a:outerShdw>
                </a:effectLst>
              </a:rPr>
              <a:t>Date of Presentation: 12.08.2022</a:t>
            </a:r>
            <a:endParaRPr lang="en-US" altLang="en-US" b="1" dirty="0">
              <a:solidFill>
                <a:srgbClr val="C00000"/>
              </a:solidFill>
              <a:effectLst>
                <a:outerShdw blurRad="38100" dist="38100" dir="2700000" algn="tl">
                  <a:srgbClr val="000000">
                    <a:alpha val="43137"/>
                  </a:srgbClr>
                </a:outerShdw>
              </a:effectLst>
            </a:endParaRPr>
          </a:p>
        </p:txBody>
      </p:sp>
      <p:pic>
        <p:nvPicPr>
          <p:cNvPr id="58372" name="Picture 4" descr="New Horizon College of Engineering - Wikipedia"/>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8540951" y="4939065"/>
            <a:ext cx="3366553" cy="1918935"/>
          </a:xfrm>
          <a:prstGeom prst="rect">
            <a:avLst/>
          </a:prstGeom>
          <a:noFill/>
          <a:ln w="28575">
            <a:solidFill>
              <a:srgbClr val="00B0F0"/>
            </a:solidFill>
            <a:prstDash val="sysDash"/>
          </a:ln>
          <a:extLst>
            <a:ext uri="{909E8E84-426E-40DD-AFC4-6F175D3DCCD1}">
              <a14:hiddenFill xmlns="" xmlns:a14="http://schemas.microsoft.com/office/drawing/2010/main">
                <a:solidFill>
                  <a:srgbClr val="FFFFFF"/>
                </a:solidFill>
              </a14:hiddenFill>
            </a:ext>
          </a:extLst>
        </p:spPr>
      </p:pic>
      <p:pic>
        <p:nvPicPr>
          <p:cNvPr id="58376" name="Picture 8" descr="CfP: Conference on Recent Engineering &amp; Technology at New Horizon College,  Bangalore [May 3]: Submit by May 1 - Noticebard"/>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4043966" y="4945224"/>
            <a:ext cx="4234646" cy="1529235"/>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11"/>
          <p:cNvSpPr/>
          <p:nvPr/>
        </p:nvSpPr>
        <p:spPr>
          <a:xfrm>
            <a:off x="5644793" y="3349347"/>
            <a:ext cx="1359668" cy="400110"/>
          </a:xfrm>
          <a:prstGeom prst="rect">
            <a:avLst/>
          </a:prstGeom>
        </p:spPr>
        <p:txBody>
          <a:bodyPr wrap="none">
            <a:spAutoFit/>
          </a:bodyPr>
          <a:lstStyle/>
          <a:p>
            <a:r>
              <a:rPr lang="en-IN" b="1" dirty="0" smtClean="0"/>
              <a:t>Guided By</a:t>
            </a:r>
            <a:endParaRPr lang="en-IN" b="1" dirty="0"/>
          </a:p>
        </p:txBody>
      </p:sp>
      <p:sp>
        <p:nvSpPr>
          <p:cNvPr id="6" name="Rectangle 5"/>
          <p:cNvSpPr/>
          <p:nvPr/>
        </p:nvSpPr>
        <p:spPr>
          <a:xfrm>
            <a:off x="4437984" y="1068052"/>
            <a:ext cx="4647683" cy="1631216"/>
          </a:xfrm>
          <a:prstGeom prst="rect">
            <a:avLst/>
          </a:prstGeom>
        </p:spPr>
        <p:txBody>
          <a:bodyPr wrap="none">
            <a:spAutoFit/>
          </a:bodyPr>
          <a:lstStyle/>
          <a:p>
            <a:pPr eaLnBrk="1" fontAlgn="t" hangingPunct="1"/>
            <a:r>
              <a:rPr lang="en-US" b="1" dirty="0" smtClean="0">
                <a:solidFill>
                  <a:srgbClr val="FF0000"/>
                </a:solidFill>
              </a:rPr>
              <a:t>KAMALESH BADOLA   1NH20EE048</a:t>
            </a:r>
          </a:p>
          <a:p>
            <a:pPr eaLnBrk="1" fontAlgn="t" hangingPunct="1"/>
            <a:r>
              <a:rPr lang="en-US" b="1" dirty="0" smtClean="0">
                <a:solidFill>
                  <a:srgbClr val="FF0000"/>
                </a:solidFill>
              </a:rPr>
              <a:t>KUSHAL NAIK K            1NH20EE056</a:t>
            </a:r>
          </a:p>
          <a:p>
            <a:pPr eaLnBrk="1" fontAlgn="t" hangingPunct="1"/>
            <a:r>
              <a:rPr lang="en-US" b="1" dirty="0" smtClean="0">
                <a:solidFill>
                  <a:srgbClr val="FF0000"/>
                </a:solidFill>
              </a:rPr>
              <a:t>LAVA KUMAR  M N        1NH20EE057</a:t>
            </a:r>
          </a:p>
          <a:p>
            <a:pPr eaLnBrk="1" fontAlgn="t" hangingPunct="1"/>
            <a:r>
              <a:rPr lang="en-US" b="1" dirty="0" smtClean="0">
                <a:solidFill>
                  <a:srgbClr val="FF0000"/>
                </a:solidFill>
              </a:rPr>
              <a:t>MOHAMMED AMAN     1NH21EE407</a:t>
            </a:r>
          </a:p>
          <a:p>
            <a:pPr algn="ctr"/>
            <a:endParaRPr lang="en-US" altLang="en-US" b="1" dirty="0">
              <a:solidFill>
                <a:srgbClr val="FF0000"/>
              </a:solidFill>
            </a:endParaRPr>
          </a:p>
        </p:txBody>
      </p:sp>
    </p:spTree>
    <p:extLst>
      <p:ext uri="{BB962C8B-B14F-4D97-AF65-F5344CB8AC3E}">
        <p14:creationId xmlns="" xmlns:p14="http://schemas.microsoft.com/office/powerpoint/2010/main" val="1281353925"/>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19"/>
          <p:cNvSpPr txBox="1"/>
          <p:nvPr/>
        </p:nvSpPr>
        <p:spPr>
          <a:xfrm>
            <a:off x="1272123" y="1479117"/>
            <a:ext cx="9883557" cy="4708941"/>
          </a:xfrm>
          <a:prstGeom prst="rect">
            <a:avLst/>
          </a:prstGeom>
          <a:noFill/>
          <a:ln>
            <a:noFill/>
          </a:ln>
        </p:spPr>
        <p:txBody>
          <a:bodyPr spcFirstLastPara="1" wrap="square" lIns="91425" tIns="45700" rIns="91425" bIns="45700" anchor="t" anchorCtr="0">
            <a:spAutoFit/>
          </a:bodyPr>
          <a:lstStyle/>
          <a:p>
            <a:pPr marL="514350" lvl="0" indent="-514350">
              <a:lnSpc>
                <a:spcPct val="150000"/>
              </a:lnSpc>
              <a:buFont typeface="+mj-lt"/>
              <a:buAutoNum type="arabicPeriod"/>
            </a:pPr>
            <a:r>
              <a:rPr lang="en-US" sz="2800" dirty="0" smtClean="0"/>
              <a:t>LCD DISPLAY</a:t>
            </a:r>
          </a:p>
          <a:p>
            <a:pPr marL="514350" lvl="0" indent="-514350">
              <a:lnSpc>
                <a:spcPct val="150000"/>
              </a:lnSpc>
              <a:buFont typeface="+mj-lt"/>
              <a:buAutoNum type="arabicPeriod"/>
            </a:pPr>
            <a:r>
              <a:rPr lang="en-US" sz="3200" dirty="0" smtClean="0"/>
              <a:t>ARDUINO</a:t>
            </a:r>
            <a:r>
              <a:rPr lang="en-US" sz="2800" dirty="0" smtClean="0"/>
              <a:t> UNO R3</a:t>
            </a:r>
          </a:p>
          <a:p>
            <a:pPr marL="514350" lvl="0" indent="-514350">
              <a:lnSpc>
                <a:spcPct val="150000"/>
              </a:lnSpc>
              <a:buFont typeface="+mj-lt"/>
              <a:buAutoNum type="arabicPeriod"/>
            </a:pPr>
            <a:r>
              <a:rPr lang="en-US" sz="2800" dirty="0" smtClean="0"/>
              <a:t>GSM MODULE</a:t>
            </a:r>
          </a:p>
          <a:p>
            <a:pPr marL="514350" lvl="0" indent="-514350">
              <a:lnSpc>
                <a:spcPct val="150000"/>
              </a:lnSpc>
              <a:buFont typeface="+mj-lt"/>
              <a:buAutoNum type="arabicPeriod"/>
            </a:pPr>
            <a:r>
              <a:rPr lang="en-IN" sz="2800" dirty="0" smtClean="0"/>
              <a:t>GPS MODULE </a:t>
            </a:r>
            <a:endParaRPr lang="en-US" sz="2800" dirty="0" smtClean="0"/>
          </a:p>
          <a:p>
            <a:pPr marL="514350" lvl="0" indent="-514350">
              <a:lnSpc>
                <a:spcPct val="150000"/>
              </a:lnSpc>
              <a:buFont typeface="+mj-lt"/>
              <a:buAutoNum type="arabicPeriod"/>
            </a:pPr>
            <a:r>
              <a:rPr lang="en-IN" sz="2800" dirty="0" smtClean="0"/>
              <a:t>ACCELEROMETER</a:t>
            </a:r>
            <a:endParaRPr lang="en-US" sz="2800" dirty="0" smtClean="0"/>
          </a:p>
          <a:p>
            <a:pPr marL="514350" lvl="0" indent="-514350">
              <a:lnSpc>
                <a:spcPct val="150000"/>
              </a:lnSpc>
              <a:buFont typeface="+mj-lt"/>
              <a:buAutoNum type="arabicPeriod"/>
            </a:pPr>
            <a:r>
              <a:rPr lang="en-US" sz="2800" dirty="0" smtClean="0"/>
              <a:t> BATTERY- 12V</a:t>
            </a:r>
          </a:p>
          <a:p>
            <a:pPr marL="514350" lvl="0" indent="-514350">
              <a:lnSpc>
                <a:spcPct val="150000"/>
              </a:lnSpc>
              <a:buFont typeface="+mj-lt"/>
              <a:buAutoNum type="arabicPeriod"/>
            </a:pPr>
            <a:r>
              <a:rPr lang="en-US" sz="2800" dirty="0" smtClean="0"/>
              <a:t>CONNECTING WIRES</a:t>
            </a:r>
          </a:p>
        </p:txBody>
      </p:sp>
      <p:grpSp>
        <p:nvGrpSpPr>
          <p:cNvPr id="5" name="Group 4"/>
          <p:cNvGrpSpPr/>
          <p:nvPr/>
        </p:nvGrpSpPr>
        <p:grpSpPr>
          <a:xfrm>
            <a:off x="2821577" y="371880"/>
            <a:ext cx="6596742" cy="829903"/>
            <a:chOff x="0" y="17064"/>
            <a:chExt cx="3331960" cy="444600"/>
          </a:xfrm>
        </p:grpSpPr>
        <p:sp>
          <p:nvSpPr>
            <p:cNvPr id="6" name="Rounded Rectangle 5"/>
            <p:cNvSpPr/>
            <p:nvPr/>
          </p:nvSpPr>
          <p:spPr>
            <a:xfrm>
              <a:off x="0" y="17064"/>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21704" y="38768"/>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4000" b="1" dirty="0" smtClean="0"/>
                <a:t>Components required</a:t>
              </a:r>
              <a:endParaRPr lang="en-US" sz="4000" kern="1200" dirty="0"/>
            </a:p>
          </p:txBody>
        </p:sp>
      </p:gr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4" name="Google Shape;164;p20"/>
          <p:cNvSpPr txBox="1"/>
          <p:nvPr/>
        </p:nvSpPr>
        <p:spPr>
          <a:xfrm>
            <a:off x="1119401" y="1459189"/>
            <a:ext cx="9301464" cy="5016718"/>
          </a:xfrm>
          <a:prstGeom prst="rect">
            <a:avLst/>
          </a:prstGeom>
          <a:noFill/>
          <a:ln>
            <a:noFill/>
          </a:ln>
        </p:spPr>
        <p:txBody>
          <a:bodyPr spcFirstLastPara="1" wrap="square" lIns="91425" tIns="45700" rIns="91425" bIns="45700" anchor="t" anchorCtr="0">
            <a:spAutoFit/>
          </a:bodyPr>
          <a:lstStyle/>
          <a:p>
            <a:pPr marL="0" marR="0" lvl="0" indent="-203200" algn="l" rtl="0">
              <a:lnSpc>
                <a:spcPct val="100000"/>
              </a:lnSpc>
              <a:spcBef>
                <a:spcPts val="0"/>
              </a:spcBef>
              <a:spcAft>
                <a:spcPts val="0"/>
              </a:spcAft>
              <a:buClr>
                <a:srgbClr val="000000"/>
              </a:buClr>
              <a:buSzPts val="3200"/>
              <a:buFont typeface="Times New Roman"/>
              <a:buChar char="•"/>
            </a:pPr>
            <a:r>
              <a:rPr lang="en-US" sz="3200" dirty="0">
                <a:latin typeface="Times New Roman"/>
                <a:ea typeface="Times New Roman"/>
                <a:cs typeface="Times New Roman"/>
                <a:sym typeface="Times New Roman"/>
              </a:rPr>
              <a:t>This system is an immediate aid system.  </a:t>
            </a:r>
            <a:endParaRPr sz="3200">
              <a:latin typeface="Times New Roman"/>
              <a:ea typeface="Times New Roman"/>
              <a:cs typeface="Times New Roman"/>
              <a:sym typeface="Times New Roman"/>
            </a:endParaRPr>
          </a:p>
          <a:p>
            <a:pPr marL="0" marR="0" lvl="0" indent="-203200" algn="l" rtl="0">
              <a:lnSpc>
                <a:spcPct val="100000"/>
              </a:lnSpc>
              <a:spcBef>
                <a:spcPts val="0"/>
              </a:spcBef>
              <a:spcAft>
                <a:spcPts val="0"/>
              </a:spcAft>
              <a:buClr>
                <a:srgbClr val="000000"/>
              </a:buClr>
              <a:buSzPts val="3200"/>
              <a:buFont typeface="Times New Roman"/>
              <a:buChar char="•"/>
            </a:pPr>
            <a:r>
              <a:rPr lang="en-US" sz="3200" dirty="0">
                <a:latin typeface="Times New Roman"/>
                <a:ea typeface="Times New Roman"/>
                <a:cs typeface="Times New Roman"/>
                <a:sym typeface="Times New Roman"/>
              </a:rPr>
              <a:t>Monitors all hazards and threats.  </a:t>
            </a:r>
            <a:endParaRPr sz="3200">
              <a:latin typeface="Times New Roman"/>
              <a:ea typeface="Times New Roman"/>
              <a:cs typeface="Times New Roman"/>
              <a:sym typeface="Times New Roman"/>
            </a:endParaRPr>
          </a:p>
          <a:p>
            <a:pPr marL="0" marR="0" lvl="0" indent="-203200" algn="l" rtl="0">
              <a:lnSpc>
                <a:spcPct val="100000"/>
              </a:lnSpc>
              <a:spcBef>
                <a:spcPts val="0"/>
              </a:spcBef>
              <a:spcAft>
                <a:spcPts val="0"/>
              </a:spcAft>
              <a:buClr>
                <a:srgbClr val="000000"/>
              </a:buClr>
              <a:buSzPts val="3200"/>
              <a:buFont typeface="Times New Roman"/>
              <a:buChar char="•"/>
            </a:pPr>
            <a:r>
              <a:rPr lang="en-US" sz="3200" dirty="0">
                <a:latin typeface="Times New Roman"/>
                <a:ea typeface="Times New Roman"/>
                <a:cs typeface="Times New Roman"/>
                <a:sym typeface="Times New Roman"/>
              </a:rPr>
              <a:t>Alert messages are sent to the nearby hospitals and police stations.  </a:t>
            </a:r>
            <a:endParaRPr sz="3200">
              <a:latin typeface="Times New Roman"/>
              <a:ea typeface="Times New Roman"/>
              <a:cs typeface="Times New Roman"/>
              <a:sym typeface="Times New Roman"/>
            </a:endParaRPr>
          </a:p>
          <a:p>
            <a:pPr marL="0" marR="0" lvl="0" indent="-203200" algn="l" rtl="0">
              <a:lnSpc>
                <a:spcPct val="100000"/>
              </a:lnSpc>
              <a:spcBef>
                <a:spcPts val="0"/>
              </a:spcBef>
              <a:spcAft>
                <a:spcPts val="0"/>
              </a:spcAft>
              <a:buClr>
                <a:srgbClr val="000000"/>
              </a:buClr>
              <a:buSzPts val="3200"/>
              <a:buFont typeface="Times New Roman"/>
              <a:buChar char="•"/>
            </a:pPr>
            <a:r>
              <a:rPr lang="en-US" sz="3200" dirty="0">
                <a:latin typeface="Times New Roman"/>
                <a:ea typeface="Times New Roman"/>
                <a:cs typeface="Times New Roman"/>
                <a:sym typeface="Times New Roman"/>
              </a:rPr>
              <a:t>It is an affordable system.  </a:t>
            </a:r>
            <a:endParaRPr sz="3200">
              <a:latin typeface="Times New Roman"/>
              <a:ea typeface="Times New Roman"/>
              <a:cs typeface="Times New Roman"/>
              <a:sym typeface="Times New Roman"/>
            </a:endParaRPr>
          </a:p>
          <a:p>
            <a:pPr marL="0" marR="0" lvl="0" indent="-203200" algn="l" rtl="0">
              <a:lnSpc>
                <a:spcPct val="100000"/>
              </a:lnSpc>
              <a:spcBef>
                <a:spcPts val="0"/>
              </a:spcBef>
              <a:spcAft>
                <a:spcPts val="0"/>
              </a:spcAft>
              <a:buClr>
                <a:srgbClr val="000000"/>
              </a:buClr>
              <a:buSzPts val="3200"/>
              <a:buFont typeface="Times New Roman"/>
              <a:buChar char="•"/>
            </a:pPr>
            <a:r>
              <a:rPr lang="en-US" sz="3200" dirty="0">
                <a:latin typeface="Times New Roman"/>
                <a:ea typeface="Times New Roman"/>
                <a:cs typeface="Times New Roman"/>
                <a:sym typeface="Times New Roman"/>
              </a:rPr>
              <a:t>Can be used in any kind of vehicle.  </a:t>
            </a:r>
            <a:endParaRPr sz="3200">
              <a:latin typeface="Times New Roman"/>
              <a:ea typeface="Times New Roman"/>
              <a:cs typeface="Times New Roman"/>
              <a:sym typeface="Times New Roman"/>
            </a:endParaRPr>
          </a:p>
          <a:p>
            <a:pPr marL="0" marR="0" lvl="0" indent="-203200" algn="l" rtl="0">
              <a:lnSpc>
                <a:spcPct val="100000"/>
              </a:lnSpc>
              <a:spcBef>
                <a:spcPts val="0"/>
              </a:spcBef>
              <a:spcAft>
                <a:spcPts val="0"/>
              </a:spcAft>
              <a:buClr>
                <a:srgbClr val="000000"/>
              </a:buClr>
              <a:buSzPts val="3200"/>
              <a:buFont typeface="Times New Roman"/>
              <a:buChar char="•"/>
            </a:pPr>
            <a:r>
              <a:rPr lang="en-US" sz="3200" dirty="0">
                <a:latin typeface="Times New Roman"/>
                <a:ea typeface="Times New Roman"/>
                <a:cs typeface="Times New Roman"/>
                <a:sym typeface="Times New Roman"/>
              </a:rPr>
              <a:t>The alert message regarding the accident is automatically sent,  This system can be used for a social cause.  </a:t>
            </a:r>
            <a:endParaRPr sz="3200">
              <a:latin typeface="Times New Roman"/>
              <a:ea typeface="Times New Roman"/>
              <a:cs typeface="Times New Roman"/>
              <a:sym typeface="Times New Roman"/>
            </a:endParaRPr>
          </a:p>
          <a:p>
            <a:pPr marL="0" marR="0" lvl="0" indent="-203200" algn="l" rtl="0">
              <a:lnSpc>
                <a:spcPct val="100000"/>
              </a:lnSpc>
              <a:spcBef>
                <a:spcPts val="0"/>
              </a:spcBef>
              <a:spcAft>
                <a:spcPts val="0"/>
              </a:spcAft>
              <a:buClr>
                <a:srgbClr val="000000"/>
              </a:buClr>
              <a:buSzPts val="3200"/>
              <a:buFont typeface="Times New Roman"/>
              <a:buChar char="•"/>
            </a:pPr>
            <a:r>
              <a:rPr lang="en-US" sz="3200" dirty="0">
                <a:latin typeface="Times New Roman"/>
                <a:ea typeface="Times New Roman"/>
                <a:cs typeface="Times New Roman"/>
                <a:sym typeface="Times New Roman"/>
              </a:rPr>
              <a:t>It does not need any operation manually. </a:t>
            </a:r>
            <a:endParaRPr sz="3200">
              <a:latin typeface="Times New Roman"/>
              <a:ea typeface="Times New Roman"/>
              <a:cs typeface="Times New Roman"/>
              <a:sym typeface="Times New Roman"/>
            </a:endParaRPr>
          </a:p>
        </p:txBody>
      </p:sp>
      <p:grpSp>
        <p:nvGrpSpPr>
          <p:cNvPr id="5" name="Group 4"/>
          <p:cNvGrpSpPr/>
          <p:nvPr/>
        </p:nvGrpSpPr>
        <p:grpSpPr>
          <a:xfrm>
            <a:off x="4483097" y="125847"/>
            <a:ext cx="3260469" cy="763839"/>
            <a:chOff x="0" y="8532"/>
            <a:chExt cx="3331960" cy="444600"/>
          </a:xfrm>
        </p:grpSpPr>
        <p:sp>
          <p:nvSpPr>
            <p:cNvPr id="6" name="Rounded Rectangle 5"/>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4000" dirty="0" smtClean="0"/>
                <a:t>Advantages</a:t>
              </a:r>
              <a:endParaRPr lang="en-US" sz="4000" dirty="0"/>
            </a:p>
          </p:txBody>
        </p:sp>
        <p:sp>
          <p:nvSpPr>
            <p:cNvPr id="7"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endParaRPr lang="en-US" sz="3200" kern="1200" dirty="0"/>
            </a:p>
          </p:txBody>
        </p:sp>
      </p:gr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1"/>
          <p:cNvSpPr txBox="1"/>
          <p:nvPr/>
        </p:nvSpPr>
        <p:spPr>
          <a:xfrm>
            <a:off x="1559580" y="1806455"/>
            <a:ext cx="8281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72" name="Google Shape;172;p21"/>
          <p:cNvSpPr txBox="1"/>
          <p:nvPr/>
        </p:nvSpPr>
        <p:spPr>
          <a:xfrm>
            <a:off x="844997" y="1806453"/>
            <a:ext cx="10297500" cy="3909600"/>
          </a:xfrm>
          <a:prstGeom prst="rect">
            <a:avLst/>
          </a:prstGeom>
          <a:noFill/>
          <a:ln>
            <a:noFill/>
          </a:ln>
        </p:spPr>
        <p:txBody>
          <a:bodyPr spcFirstLastPara="1" wrap="square" lIns="91425" tIns="45700" rIns="91425" bIns="45700" anchor="t" anchorCtr="0">
            <a:spAutoFit/>
          </a:bodyPr>
          <a:lstStyle/>
          <a:p>
            <a:pPr marL="457200" marR="0" lvl="0" indent="-393700" algn="l" rtl="0">
              <a:lnSpc>
                <a:spcPct val="100000"/>
              </a:lnSpc>
              <a:spcBef>
                <a:spcPts val="0"/>
              </a:spcBef>
              <a:spcAft>
                <a:spcPts val="0"/>
              </a:spcAft>
              <a:buSzPts val="2600"/>
              <a:buFont typeface="Times New Roman"/>
              <a:buChar char="●"/>
            </a:pPr>
            <a:r>
              <a:rPr lang="en-US" sz="3200">
                <a:latin typeface="Times New Roman"/>
                <a:ea typeface="Times New Roman"/>
                <a:cs typeface="Times New Roman"/>
                <a:sym typeface="Times New Roman"/>
              </a:rPr>
              <a:t>Automatic or phone is disconnected or damaged.  </a:t>
            </a:r>
            <a:endParaRPr sz="3200">
              <a:latin typeface="Times New Roman"/>
              <a:ea typeface="Times New Roman"/>
              <a:cs typeface="Times New Roman"/>
              <a:sym typeface="Times New Roman"/>
            </a:endParaRPr>
          </a:p>
          <a:p>
            <a:pPr marL="457200" marR="0" lvl="0" indent="-393700" algn="l" rtl="0">
              <a:lnSpc>
                <a:spcPct val="100000"/>
              </a:lnSpc>
              <a:spcBef>
                <a:spcPts val="0"/>
              </a:spcBef>
              <a:spcAft>
                <a:spcPts val="0"/>
              </a:spcAft>
              <a:buSzPts val="2600"/>
              <a:buFont typeface="Times New Roman"/>
              <a:buChar char="●"/>
            </a:pPr>
            <a:r>
              <a:rPr lang="en-US" sz="3200">
                <a:latin typeface="Times New Roman"/>
                <a:ea typeface="Times New Roman"/>
                <a:cs typeface="Times New Roman"/>
                <a:sym typeface="Times New Roman"/>
              </a:rPr>
              <a:t>Automatic and phone not connected via Bluetooth .</a:t>
            </a:r>
            <a:endParaRPr sz="3200">
              <a:latin typeface="Times New Roman"/>
              <a:ea typeface="Times New Roman"/>
              <a:cs typeface="Times New Roman"/>
              <a:sym typeface="Times New Roman"/>
            </a:endParaRPr>
          </a:p>
          <a:p>
            <a:pPr marL="457200" marR="0" lvl="0" indent="-393700" algn="l" rtl="0">
              <a:lnSpc>
                <a:spcPct val="100000"/>
              </a:lnSpc>
              <a:spcBef>
                <a:spcPts val="0"/>
              </a:spcBef>
              <a:spcAft>
                <a:spcPts val="0"/>
              </a:spcAft>
              <a:buSzPts val="2600"/>
              <a:buFont typeface="Times New Roman"/>
              <a:buChar char="●"/>
            </a:pPr>
            <a:r>
              <a:rPr lang="en-US" sz="3200">
                <a:latin typeface="Times New Roman"/>
                <a:ea typeface="Times New Roman"/>
                <a:cs typeface="Times New Roman"/>
                <a:sym typeface="Times New Roman"/>
              </a:rPr>
              <a:t> No GPS signal at the time of the crash .</a:t>
            </a:r>
            <a:endParaRPr sz="3200">
              <a:latin typeface="Times New Roman"/>
              <a:ea typeface="Times New Roman"/>
              <a:cs typeface="Times New Roman"/>
              <a:sym typeface="Times New Roman"/>
            </a:endParaRPr>
          </a:p>
          <a:p>
            <a:pPr marL="457200" marR="0" lvl="0" indent="-393700" algn="l" rtl="0">
              <a:lnSpc>
                <a:spcPct val="100000"/>
              </a:lnSpc>
              <a:spcBef>
                <a:spcPts val="0"/>
              </a:spcBef>
              <a:spcAft>
                <a:spcPts val="0"/>
              </a:spcAft>
              <a:buSzPts val="2600"/>
              <a:buFont typeface="Times New Roman"/>
              <a:buChar char="●"/>
            </a:pPr>
            <a:r>
              <a:rPr lang="en-US" sz="3200">
                <a:latin typeface="Times New Roman"/>
                <a:ea typeface="Times New Roman"/>
                <a:cs typeface="Times New Roman"/>
                <a:sym typeface="Times New Roman"/>
              </a:rPr>
              <a:t> Insufficient cellular signal to upload crash details. </a:t>
            </a:r>
            <a:endParaRPr sz="3200">
              <a:latin typeface="Times New Roman"/>
              <a:ea typeface="Times New Roman"/>
              <a:cs typeface="Times New Roman"/>
              <a:sym typeface="Times New Roman"/>
            </a:endParaRPr>
          </a:p>
          <a:p>
            <a:pPr marL="457200" marR="0" lvl="0" indent="-393700" algn="l" rtl="0">
              <a:lnSpc>
                <a:spcPct val="100000"/>
              </a:lnSpc>
              <a:spcBef>
                <a:spcPts val="0"/>
              </a:spcBef>
              <a:spcAft>
                <a:spcPts val="0"/>
              </a:spcAft>
              <a:buSzPts val="2600"/>
              <a:buFont typeface="Times New Roman"/>
              <a:buChar char="●"/>
            </a:pPr>
            <a:r>
              <a:rPr lang="en-US" sz="3200">
                <a:latin typeface="Times New Roman"/>
                <a:ea typeface="Times New Roman"/>
                <a:cs typeface="Times New Roman"/>
                <a:sym typeface="Times New Roman"/>
              </a:rPr>
              <a:t>The existing alert system projects include notification only to dear ones and the owner of the vehicle, but not to the emergency stations.</a:t>
            </a:r>
            <a:endParaRPr sz="32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grpSp>
        <p:nvGrpSpPr>
          <p:cNvPr id="6" name="Group 5"/>
          <p:cNvGrpSpPr/>
          <p:nvPr/>
        </p:nvGrpSpPr>
        <p:grpSpPr>
          <a:xfrm>
            <a:off x="4483097" y="125847"/>
            <a:ext cx="3260469" cy="763839"/>
            <a:chOff x="0" y="8532"/>
            <a:chExt cx="3331960" cy="444600"/>
          </a:xfrm>
        </p:grpSpPr>
        <p:sp>
          <p:nvSpPr>
            <p:cNvPr id="7" name="Rounded Rectangle 6"/>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4000" kern="1200" dirty="0" smtClean="0"/>
                <a:t>Limitations</a:t>
              </a:r>
              <a:endParaRPr lang="en-US" sz="4000" kern="1200" dirty="0"/>
            </a:p>
          </p:txBody>
        </p:sp>
      </p:gr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p:nvPr/>
        </p:nvSpPr>
        <p:spPr>
          <a:xfrm>
            <a:off x="749300" y="1740855"/>
            <a:ext cx="10731499" cy="584775"/>
          </a:xfrm>
          <a:prstGeom prst="rect">
            <a:avLst/>
          </a:prstGeom>
          <a:noFill/>
          <a:ln>
            <a:noFill/>
          </a:ln>
        </p:spPr>
        <p:txBody>
          <a:bodyPr spcFirstLastPara="1" wrap="square" lIns="45700" tIns="45700" rIns="45700" bIns="45700" anchor="t" anchorCtr="0">
            <a:spAutoFit/>
          </a:bodyPr>
          <a:lstStyle/>
          <a:p>
            <a:pPr marL="457200" marR="0" lvl="0" indent="-254000" algn="just"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mbria"/>
              <a:ea typeface="Cambria"/>
              <a:cs typeface="Cambria"/>
              <a:sym typeface="Cambria"/>
            </a:endParaRPr>
          </a:p>
        </p:txBody>
      </p:sp>
      <p:sp>
        <p:nvSpPr>
          <p:cNvPr id="180" name="Google Shape;180;p22"/>
          <p:cNvSpPr txBox="1"/>
          <p:nvPr/>
        </p:nvSpPr>
        <p:spPr>
          <a:xfrm>
            <a:off x="633050" y="1464125"/>
            <a:ext cx="11296500" cy="5017800"/>
          </a:xfrm>
          <a:prstGeom prst="rect">
            <a:avLst/>
          </a:prstGeom>
          <a:noFill/>
          <a:ln>
            <a:noFill/>
          </a:ln>
        </p:spPr>
        <p:txBody>
          <a:bodyPr spcFirstLastPara="1" wrap="square" lIns="91425" tIns="45700" rIns="91425" bIns="45700" anchor="t" anchorCtr="0">
            <a:spAutoFit/>
          </a:bodyPr>
          <a:lstStyle/>
          <a:p>
            <a:pPr marL="457200" marR="0" lvl="0" indent="-393700" algn="l" rtl="0">
              <a:lnSpc>
                <a:spcPct val="100000"/>
              </a:lnSpc>
              <a:spcBef>
                <a:spcPts val="0"/>
              </a:spcBef>
              <a:spcAft>
                <a:spcPts val="0"/>
              </a:spcAft>
              <a:buClr>
                <a:srgbClr val="333333"/>
              </a:buClr>
              <a:buSzPts val="2600"/>
              <a:buFont typeface="Times New Roman"/>
              <a:buChar char="●"/>
            </a:pPr>
            <a:r>
              <a:rPr lang="en-US" sz="3200" dirty="0">
                <a:highlight>
                  <a:srgbClr val="FFFFFF"/>
                </a:highlight>
                <a:latin typeface="Times New Roman"/>
                <a:ea typeface="Times New Roman"/>
                <a:cs typeface="Times New Roman"/>
                <a:sym typeface="Times New Roman"/>
              </a:rPr>
              <a:t>The main goal of the system is to alert the nearby medical services about the accident so as to provide immediate medical aid.</a:t>
            </a:r>
            <a:endParaRPr sz="3200">
              <a:highlight>
                <a:srgbClr val="FFFFFF"/>
              </a:highlight>
              <a:latin typeface="Times New Roman"/>
              <a:ea typeface="Times New Roman"/>
              <a:cs typeface="Times New Roman"/>
              <a:sym typeface="Times New Roman"/>
            </a:endParaRPr>
          </a:p>
          <a:p>
            <a:pPr marL="457200" marR="0" lvl="0" indent="-393700" algn="l" rtl="0">
              <a:lnSpc>
                <a:spcPct val="100000"/>
              </a:lnSpc>
              <a:spcBef>
                <a:spcPts val="0"/>
              </a:spcBef>
              <a:spcAft>
                <a:spcPts val="0"/>
              </a:spcAft>
              <a:buClr>
                <a:srgbClr val="333333"/>
              </a:buClr>
              <a:buSzPts val="2600"/>
              <a:buFont typeface="Times New Roman"/>
              <a:buChar char="●"/>
            </a:pPr>
            <a:r>
              <a:rPr lang="en-US" sz="3200" dirty="0">
                <a:highlight>
                  <a:srgbClr val="FFFFFF"/>
                </a:highlight>
                <a:latin typeface="Times New Roman"/>
                <a:ea typeface="Times New Roman"/>
                <a:cs typeface="Times New Roman"/>
                <a:sym typeface="Times New Roman"/>
              </a:rPr>
              <a:t> The application can make use of a sensor (accelerometer) in mobiles, to sense the tilt of the vehicle.</a:t>
            </a:r>
            <a:endParaRPr sz="3200">
              <a:highlight>
                <a:srgbClr val="FFFFFF"/>
              </a:highlight>
              <a:latin typeface="Times New Roman"/>
              <a:ea typeface="Times New Roman"/>
              <a:cs typeface="Times New Roman"/>
              <a:sym typeface="Times New Roman"/>
            </a:endParaRPr>
          </a:p>
          <a:p>
            <a:pPr marL="457200" marR="0" lvl="0" indent="-393700" algn="l" rtl="0">
              <a:lnSpc>
                <a:spcPct val="100000"/>
              </a:lnSpc>
              <a:spcBef>
                <a:spcPts val="0"/>
              </a:spcBef>
              <a:spcAft>
                <a:spcPts val="0"/>
              </a:spcAft>
              <a:buClr>
                <a:srgbClr val="333333"/>
              </a:buClr>
              <a:buSzPts val="2600"/>
              <a:buFont typeface="Times New Roman"/>
              <a:buChar char="●"/>
            </a:pPr>
            <a:r>
              <a:rPr lang="en-US" sz="3200" dirty="0">
                <a:highlight>
                  <a:srgbClr val="FFFFFF"/>
                </a:highlight>
                <a:latin typeface="Times New Roman"/>
                <a:ea typeface="Times New Roman"/>
                <a:cs typeface="Times New Roman"/>
                <a:sym typeface="Times New Roman"/>
              </a:rPr>
              <a:t> Thus, the system will make the decision to alert the admin (owner of the vehicle or family members) and it will send the information through the mobile app. </a:t>
            </a:r>
            <a:endParaRPr sz="3200">
              <a:highlight>
                <a:srgbClr val="FFFFFF"/>
              </a:highlight>
              <a:latin typeface="Times New Roman"/>
              <a:ea typeface="Times New Roman"/>
              <a:cs typeface="Times New Roman"/>
              <a:sym typeface="Times New Roman"/>
            </a:endParaRPr>
          </a:p>
          <a:p>
            <a:pPr marL="457200" marR="0" lvl="0" indent="-393700" algn="l" rtl="0">
              <a:lnSpc>
                <a:spcPct val="100000"/>
              </a:lnSpc>
              <a:spcBef>
                <a:spcPts val="0"/>
              </a:spcBef>
              <a:spcAft>
                <a:spcPts val="0"/>
              </a:spcAft>
              <a:buClr>
                <a:srgbClr val="333333"/>
              </a:buClr>
              <a:buSzPts val="2600"/>
              <a:buFont typeface="Times New Roman"/>
              <a:buChar char="●"/>
            </a:pPr>
            <a:r>
              <a:rPr lang="en-US" sz="3200" dirty="0">
                <a:highlight>
                  <a:srgbClr val="FFFFFF"/>
                </a:highlight>
                <a:latin typeface="Times New Roman"/>
                <a:ea typeface="Times New Roman"/>
                <a:cs typeface="Times New Roman"/>
                <a:sym typeface="Times New Roman"/>
              </a:rPr>
              <a:t>The system shall share the exact location of the accident with emergency medical services.</a:t>
            </a:r>
            <a:endParaRPr sz="3200" i="0" u="none" strike="noStrike" cap="none">
              <a:latin typeface="Times New Roman"/>
              <a:ea typeface="Times New Roman"/>
              <a:cs typeface="Times New Roman"/>
              <a:sym typeface="Times New Roman"/>
            </a:endParaRPr>
          </a:p>
        </p:txBody>
      </p:sp>
      <p:grpSp>
        <p:nvGrpSpPr>
          <p:cNvPr id="6" name="Group 5"/>
          <p:cNvGrpSpPr/>
          <p:nvPr/>
        </p:nvGrpSpPr>
        <p:grpSpPr>
          <a:xfrm>
            <a:off x="4483097" y="125847"/>
            <a:ext cx="3260469" cy="763839"/>
            <a:chOff x="0" y="8532"/>
            <a:chExt cx="3331960" cy="444600"/>
          </a:xfrm>
        </p:grpSpPr>
        <p:sp>
          <p:nvSpPr>
            <p:cNvPr id="7" name="Rounded Rectangle 6"/>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4000" kern="1200" dirty="0" smtClean="0"/>
                <a:t>Applications</a:t>
              </a:r>
              <a:endParaRPr lang="en-US" sz="4000" kern="1200" dirty="0"/>
            </a:p>
          </p:txBody>
        </p:sp>
      </p:gr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23"/>
          <p:cNvSpPr/>
          <p:nvPr/>
        </p:nvSpPr>
        <p:spPr>
          <a:xfrm>
            <a:off x="2926080" y="771094"/>
            <a:ext cx="55683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endParaRPr sz="1100" b="0" i="0" u="none" strike="noStrike" cap="none">
              <a:solidFill>
                <a:srgbClr val="000000"/>
              </a:solidFill>
              <a:latin typeface="Times New Roman"/>
              <a:ea typeface="Times New Roman"/>
              <a:cs typeface="Times New Roman"/>
              <a:sym typeface="Times New Roman"/>
            </a:endParaRPr>
          </a:p>
        </p:txBody>
      </p:sp>
      <p:sp>
        <p:nvSpPr>
          <p:cNvPr id="189" name="Google Shape;189;p23"/>
          <p:cNvSpPr txBox="1"/>
          <p:nvPr/>
        </p:nvSpPr>
        <p:spPr>
          <a:xfrm>
            <a:off x="945539" y="1425146"/>
            <a:ext cx="10480341" cy="5299863"/>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Font typeface="Times New Roman"/>
              <a:buChar char="●"/>
            </a:pPr>
            <a:r>
              <a:rPr lang="en-US" sz="3200" dirty="0">
                <a:latin typeface="Times New Roman"/>
                <a:ea typeface="Times New Roman"/>
                <a:cs typeface="Times New Roman"/>
                <a:sym typeface="Times New Roman"/>
              </a:rPr>
              <a:t>A more reliable system could be developed for remote areas. </a:t>
            </a:r>
            <a:endParaRPr sz="320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3200" dirty="0">
                <a:latin typeface="Times New Roman"/>
                <a:ea typeface="Times New Roman"/>
                <a:cs typeface="Times New Roman"/>
                <a:sym typeface="Times New Roman"/>
              </a:rPr>
              <a:t>GPS and Wi-Fi should be used together in such a manner that the nearby police station and hospitals are automatically </a:t>
            </a:r>
            <a:endParaRPr sz="3200">
              <a:latin typeface="Times New Roman"/>
              <a:ea typeface="Times New Roman"/>
              <a:cs typeface="Times New Roman"/>
              <a:sym typeface="Times New Roman"/>
            </a:endParaRPr>
          </a:p>
          <a:p>
            <a:pPr marL="0" lvl="0" indent="0" algn="l" rtl="0">
              <a:spcBef>
                <a:spcPts val="0"/>
              </a:spcBef>
              <a:spcAft>
                <a:spcPts val="0"/>
              </a:spcAft>
              <a:buNone/>
            </a:pPr>
            <a:r>
              <a:rPr lang="en-US" sz="3200" dirty="0">
                <a:latin typeface="Times New Roman"/>
                <a:ea typeface="Times New Roman"/>
                <a:cs typeface="Times New Roman"/>
                <a:sym typeface="Times New Roman"/>
              </a:rPr>
              <a:t>    notified by the prototype itself so that faster medication can </a:t>
            </a:r>
            <a:endParaRPr sz="3200">
              <a:latin typeface="Times New Roman"/>
              <a:ea typeface="Times New Roman"/>
              <a:cs typeface="Times New Roman"/>
              <a:sym typeface="Times New Roman"/>
            </a:endParaRPr>
          </a:p>
          <a:p>
            <a:pPr marL="0" lvl="0" indent="0" algn="l" rtl="0">
              <a:spcBef>
                <a:spcPts val="0"/>
              </a:spcBef>
              <a:spcAft>
                <a:spcPts val="0"/>
              </a:spcAft>
              <a:buNone/>
            </a:pPr>
            <a:r>
              <a:rPr lang="en-US" sz="3200" dirty="0">
                <a:latin typeface="Times New Roman"/>
                <a:ea typeface="Times New Roman"/>
                <a:cs typeface="Times New Roman"/>
                <a:sym typeface="Times New Roman"/>
              </a:rPr>
              <a:t>    be provided. </a:t>
            </a:r>
            <a:endParaRPr sz="320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3200" dirty="0">
                <a:latin typeface="Times New Roman"/>
                <a:ea typeface="Times New Roman"/>
                <a:cs typeface="Times New Roman"/>
                <a:sym typeface="Times New Roman"/>
              </a:rPr>
              <a:t>The system can also be interfaced with the air </a:t>
            </a:r>
            <a:endParaRPr sz="3200">
              <a:latin typeface="Times New Roman"/>
              <a:ea typeface="Times New Roman"/>
              <a:cs typeface="Times New Roman"/>
              <a:sym typeface="Times New Roman"/>
            </a:endParaRPr>
          </a:p>
          <a:p>
            <a:pPr marL="0" lvl="0" indent="0" algn="l" rtl="0">
              <a:spcBef>
                <a:spcPts val="0"/>
              </a:spcBef>
              <a:spcAft>
                <a:spcPts val="0"/>
              </a:spcAft>
              <a:buNone/>
            </a:pPr>
            <a:r>
              <a:rPr lang="en-US" sz="3200" dirty="0">
                <a:latin typeface="Times New Roman"/>
                <a:ea typeface="Times New Roman"/>
                <a:cs typeface="Times New Roman"/>
                <a:sym typeface="Times New Roman"/>
              </a:rPr>
              <a:t>     bag system of the car to ensure security of the driver. </a:t>
            </a:r>
            <a:endParaRPr sz="320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3200" dirty="0">
                <a:latin typeface="Times New Roman"/>
                <a:ea typeface="Times New Roman"/>
                <a:cs typeface="Times New Roman"/>
                <a:sym typeface="Times New Roman"/>
              </a:rPr>
              <a:t>A camera module may also be interfaced to the device.</a:t>
            </a:r>
            <a:endParaRPr sz="3200">
              <a:latin typeface="Times New Roman"/>
              <a:ea typeface="Times New Roman"/>
              <a:cs typeface="Times New Roman"/>
              <a:sym typeface="Times New Roman"/>
            </a:endParaRPr>
          </a:p>
        </p:txBody>
      </p:sp>
      <p:grpSp>
        <p:nvGrpSpPr>
          <p:cNvPr id="6" name="Group 5"/>
          <p:cNvGrpSpPr/>
          <p:nvPr/>
        </p:nvGrpSpPr>
        <p:grpSpPr>
          <a:xfrm>
            <a:off x="4499572" y="348269"/>
            <a:ext cx="3260469" cy="763839"/>
            <a:chOff x="0" y="8532"/>
            <a:chExt cx="3331960" cy="444600"/>
          </a:xfrm>
        </p:grpSpPr>
        <p:sp>
          <p:nvSpPr>
            <p:cNvPr id="7" name="Rounded Rectangle 6"/>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3200" kern="1200" dirty="0" smtClean="0">
                  <a:cs typeface="Times New Roman" pitchFamily="18" charset="0"/>
                </a:rPr>
                <a:t>Future</a:t>
              </a:r>
              <a:r>
                <a:rPr lang="en-US" sz="3200" kern="1200" dirty="0" smtClean="0"/>
                <a:t> Scope</a:t>
              </a:r>
              <a:endParaRPr lang="en-US" sz="3200" kern="1200" dirty="0"/>
            </a:p>
          </p:txBody>
        </p:sp>
      </p:grpSp>
    </p:spTree>
  </p:cSld>
  <p:clrMapOvr>
    <a:masterClrMapping/>
  </p:clrMapOvr>
  <p:transition spd="slow"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24"/>
          <p:cNvSpPr txBox="1"/>
          <p:nvPr/>
        </p:nvSpPr>
        <p:spPr>
          <a:xfrm>
            <a:off x="938900" y="2204375"/>
            <a:ext cx="10926600" cy="31401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Font typeface="Times New Roman"/>
              <a:buChar char="●"/>
            </a:pPr>
            <a:r>
              <a:rPr lang="en-US" sz="3200">
                <a:latin typeface="Times New Roman"/>
                <a:ea typeface="Times New Roman"/>
                <a:cs typeface="Times New Roman"/>
                <a:sym typeface="Times New Roman"/>
              </a:rPr>
              <a:t>This system provides the optimum solution to poor emergency facilities provided to victims in road accidents in the most feasible way. </a:t>
            </a:r>
            <a:endParaRPr sz="320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3200">
                <a:latin typeface="Times New Roman"/>
                <a:ea typeface="Times New Roman"/>
                <a:cs typeface="Times New Roman"/>
                <a:sym typeface="Times New Roman"/>
              </a:rPr>
              <a:t>With the help of this technology immediate action can be taken when an accident occurs by alerting the respective people by sending a text or call.</a:t>
            </a:r>
            <a:endParaRPr sz="3200">
              <a:latin typeface="Times New Roman"/>
              <a:ea typeface="Times New Roman"/>
              <a:cs typeface="Times New Roman"/>
              <a:sym typeface="Times New Roman"/>
            </a:endParaRPr>
          </a:p>
        </p:txBody>
      </p:sp>
      <p:grpSp>
        <p:nvGrpSpPr>
          <p:cNvPr id="5" name="Group 4"/>
          <p:cNvGrpSpPr/>
          <p:nvPr/>
        </p:nvGrpSpPr>
        <p:grpSpPr>
          <a:xfrm>
            <a:off x="4499573" y="430647"/>
            <a:ext cx="3260469" cy="763839"/>
            <a:chOff x="0" y="8532"/>
            <a:chExt cx="3331960" cy="444600"/>
          </a:xfrm>
        </p:grpSpPr>
        <p:sp>
          <p:nvSpPr>
            <p:cNvPr id="6" name="Rounded Rectangle 5"/>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4000" kern="1200" dirty="0" smtClean="0"/>
                <a:t>Conclusion</a:t>
              </a:r>
              <a:endParaRPr lang="en-US" sz="4000" kern="1200" dirty="0"/>
            </a:p>
          </p:txBody>
        </p:sp>
      </p:gr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474" y="76065"/>
            <a:ext cx="3996073" cy="582612"/>
          </a:xfrm>
        </p:spPr>
        <p:txBody>
          <a:bodyPr>
            <a:noAutofit/>
          </a:bodyPr>
          <a:lstStyle/>
          <a:p>
            <a:pPr algn="ctr">
              <a:defRPr/>
            </a:pPr>
            <a:r>
              <a:rPr lang="en-US" sz="3600" b="1" dirty="0">
                <a:solidFill>
                  <a:srgbClr val="002060"/>
                </a:solidFill>
                <a:latin typeface="Arial Rounded MT Bold" panose="020F0704030504030204" pitchFamily="34" charset="0"/>
              </a:rPr>
              <a:t>REFERENCES</a:t>
            </a:r>
            <a:endParaRPr lang="en-IN" sz="3600" b="1" dirty="0">
              <a:solidFill>
                <a:srgbClr val="002060"/>
              </a:solidFill>
              <a:latin typeface="Arial Rounded MT Bold" panose="020F0704030504030204" pitchFamily="34" charset="0"/>
            </a:endParaRPr>
          </a:p>
        </p:txBody>
      </p:sp>
      <p:sp>
        <p:nvSpPr>
          <p:cNvPr id="156675" name="Content Placeholder 2"/>
          <p:cNvSpPr>
            <a:spLocks noGrp="1"/>
          </p:cNvSpPr>
          <p:nvPr>
            <p:ph idx="1"/>
          </p:nvPr>
        </p:nvSpPr>
        <p:spPr>
          <a:xfrm>
            <a:off x="1197735" y="820702"/>
            <a:ext cx="9538281" cy="5429250"/>
          </a:xfrm>
        </p:spPr>
        <p:txBody>
          <a:bodyPr rtlCol="0">
            <a:noAutofit/>
          </a:bodyPr>
          <a:lstStyle/>
          <a:p>
            <a:pPr algn="just">
              <a:buNone/>
              <a:defRPr/>
            </a:pPr>
            <a:r>
              <a:rPr lang="en-US" sz="1600" dirty="0" smtClean="0">
                <a:solidFill>
                  <a:schemeClr val="tx1"/>
                </a:solidFill>
              </a:rPr>
              <a:t>J. Whipple, W. </a:t>
            </a:r>
            <a:r>
              <a:rPr lang="en-US" sz="1600" dirty="0" err="1" smtClean="0">
                <a:solidFill>
                  <a:schemeClr val="tx1"/>
                </a:solidFill>
              </a:rPr>
              <a:t>Arensman</a:t>
            </a:r>
            <a:r>
              <a:rPr lang="en-US" sz="1600" dirty="0" smtClean="0">
                <a:solidFill>
                  <a:schemeClr val="tx1"/>
                </a:solidFill>
              </a:rPr>
              <a:t> and M.S </a:t>
            </a:r>
            <a:r>
              <a:rPr lang="en-US" sz="1600" dirty="0" err="1" smtClean="0">
                <a:solidFill>
                  <a:schemeClr val="tx1"/>
                </a:solidFill>
              </a:rPr>
              <a:t>Boler</a:t>
            </a:r>
            <a:r>
              <a:rPr lang="en-US" sz="1600" dirty="0" smtClean="0">
                <a:solidFill>
                  <a:schemeClr val="tx1"/>
                </a:solidFill>
              </a:rPr>
              <a:t>, “A Public Safety Application of GPS-Enabled Smart Phones And The Android Operating System”, IEEE International Conference on System, Man and Cybernetics, San Antonio, pp. 2059-2061, 2009. </a:t>
            </a:r>
          </a:p>
          <a:p>
            <a:pPr algn="just">
              <a:buNone/>
              <a:defRPr/>
            </a:pPr>
            <a:endParaRPr lang="en-US" sz="1600" dirty="0" smtClean="0">
              <a:solidFill>
                <a:schemeClr val="tx1"/>
              </a:solidFill>
            </a:endParaRPr>
          </a:p>
          <a:p>
            <a:pPr algn="just">
              <a:buNone/>
              <a:defRPr/>
            </a:pPr>
            <a:r>
              <a:rPr lang="en-US" sz="1600" dirty="0" smtClean="0">
                <a:solidFill>
                  <a:schemeClr val="tx1"/>
                </a:solidFill>
              </a:rPr>
              <a:t>M. </a:t>
            </a:r>
            <a:r>
              <a:rPr lang="en-US" sz="1600" dirty="0" err="1" smtClean="0">
                <a:solidFill>
                  <a:schemeClr val="tx1"/>
                </a:solidFill>
              </a:rPr>
              <a:t>Amin</a:t>
            </a:r>
            <a:r>
              <a:rPr lang="en-US" sz="1600" dirty="0" smtClean="0">
                <a:solidFill>
                  <a:schemeClr val="tx1"/>
                </a:solidFill>
              </a:rPr>
              <a:t>, M. Bin </a:t>
            </a:r>
            <a:r>
              <a:rPr lang="en-US" sz="1600" dirty="0" err="1" smtClean="0">
                <a:solidFill>
                  <a:schemeClr val="tx1"/>
                </a:solidFill>
              </a:rPr>
              <a:t>IbneReaz</a:t>
            </a:r>
            <a:r>
              <a:rPr lang="en-US" sz="1600" dirty="0" smtClean="0">
                <a:solidFill>
                  <a:schemeClr val="tx1"/>
                </a:solidFill>
              </a:rPr>
              <a:t> and S. Sheikh </a:t>
            </a:r>
            <a:r>
              <a:rPr lang="en-US" sz="1600" dirty="0" err="1" smtClean="0">
                <a:solidFill>
                  <a:schemeClr val="tx1"/>
                </a:solidFill>
              </a:rPr>
              <a:t>Nasir</a:t>
            </a:r>
            <a:r>
              <a:rPr lang="en-US" sz="1600" dirty="0" smtClean="0">
                <a:solidFill>
                  <a:schemeClr val="tx1"/>
                </a:solidFill>
              </a:rPr>
              <a:t>, "Integrated Vehicle Accident Detection and Location System", TELKOMNIKA (Telecommunication Computing Electronics and Control), Vol. 12, no. 1, pp. 73, 2014.</a:t>
            </a:r>
          </a:p>
          <a:p>
            <a:pPr algn="just">
              <a:buNone/>
              <a:defRPr/>
            </a:pPr>
            <a:endParaRPr lang="en-US" sz="1600" dirty="0" smtClean="0">
              <a:solidFill>
                <a:schemeClr val="tx1"/>
              </a:solidFill>
            </a:endParaRPr>
          </a:p>
          <a:p>
            <a:pPr algn="just">
              <a:buNone/>
              <a:defRPr/>
            </a:pPr>
            <a:r>
              <a:rPr lang="en-US" sz="1600" dirty="0" smtClean="0">
                <a:solidFill>
                  <a:schemeClr val="tx1"/>
                </a:solidFill>
              </a:rPr>
              <a:t>B. </a:t>
            </a:r>
            <a:r>
              <a:rPr lang="en-US" sz="1600" dirty="0" err="1" smtClean="0">
                <a:solidFill>
                  <a:schemeClr val="tx1"/>
                </a:solidFill>
              </a:rPr>
              <a:t>Prachi</a:t>
            </a:r>
            <a:r>
              <a:rPr lang="en-US" sz="1600" dirty="0" smtClean="0">
                <a:solidFill>
                  <a:schemeClr val="tx1"/>
                </a:solidFill>
              </a:rPr>
              <a:t>, D. </a:t>
            </a:r>
            <a:r>
              <a:rPr lang="en-US" sz="1600" dirty="0" err="1" smtClean="0">
                <a:solidFill>
                  <a:schemeClr val="tx1"/>
                </a:solidFill>
              </a:rPr>
              <a:t>Kasturi</a:t>
            </a:r>
            <a:r>
              <a:rPr lang="en-US" sz="1600" dirty="0" smtClean="0">
                <a:solidFill>
                  <a:schemeClr val="tx1"/>
                </a:solidFill>
              </a:rPr>
              <a:t> and C. </a:t>
            </a:r>
            <a:r>
              <a:rPr lang="en-US" sz="1600" dirty="0" err="1" smtClean="0">
                <a:solidFill>
                  <a:schemeClr val="tx1"/>
                </a:solidFill>
              </a:rPr>
              <a:t>Priyanka</a:t>
            </a:r>
            <a:r>
              <a:rPr lang="en-US" sz="1600" dirty="0" smtClean="0">
                <a:solidFill>
                  <a:schemeClr val="tx1"/>
                </a:solidFill>
              </a:rPr>
              <a:t>, "Intelligent Accident-Detection And Ambulance- Rescue System", International Journal Of Scientific &amp; Technology Research, Vol. 3, No. 6, 2016.</a:t>
            </a:r>
          </a:p>
          <a:p>
            <a:pPr algn="just">
              <a:buNone/>
              <a:defRPr/>
            </a:pPr>
            <a:endParaRPr lang="en-US" sz="1200" dirty="0" smtClean="0">
              <a:solidFill>
                <a:schemeClr val="tx1"/>
              </a:solidFill>
              <a:latin typeface="Times New Roman" pitchFamily="18" charset="0"/>
              <a:cs typeface="Times New Roman" pitchFamily="18" charset="0"/>
            </a:endParaRPr>
          </a:p>
          <a:p>
            <a:pPr algn="just">
              <a:buNone/>
              <a:defRPr/>
            </a:pPr>
            <a:endParaRPr lang="en-US" sz="1200" dirty="0" smtClean="0">
              <a:solidFill>
                <a:schemeClr val="tx1"/>
              </a:solidFill>
              <a:latin typeface="Times New Roman" pitchFamily="18" charset="0"/>
              <a:cs typeface="Times New Roman" pitchFamily="18" charset="0"/>
            </a:endParaRPr>
          </a:p>
          <a:p>
            <a:pPr algn="just">
              <a:buNone/>
              <a:defRPr/>
            </a:pPr>
            <a:endParaRPr lang="en-IN" altLang="en-US" sz="1200" dirty="0">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11249451" y="6384030"/>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9</a:t>
            </a:r>
            <a:endParaRPr lang="en-US" sz="1400" b="1" dirty="0"/>
          </a:p>
        </p:txBody>
      </p:sp>
      <p:pic>
        <p:nvPicPr>
          <p:cNvPr id="6" name="Picture 2" descr="New Horizon College of Engineering - Official - Home | Faceboo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88611" y="35830"/>
            <a:ext cx="663083" cy="6630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06851213"/>
      </p:ext>
    </p:extLst>
  </p:cSld>
  <p:clrMapOvr>
    <a:masterClrMapping/>
  </p:clrMapOvr>
  <mc:AlternateContent xmlns:mc="http://schemas.openxmlformats.org/markup-compatibility/2006">
    <mc:Choice xmlns=""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Documents and Settings\karvy fortune\Desktop\2086641_23234fb0f8.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524000" y="0"/>
            <a:ext cx="9144000" cy="6858000"/>
          </a:xfrm>
        </p:spPr>
      </p:pic>
      <p:pic>
        <p:nvPicPr>
          <p:cNvPr id="3" name="Picture 2" descr="New Horizon College of Engineering - Official - Home | Fac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88611" y="35830"/>
            <a:ext cx="663083" cy="6630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34103723"/>
      </p:ext>
    </p:extLst>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8450" y="2211270"/>
            <a:ext cx="8938054" cy="3785652"/>
          </a:xfrm>
          <a:prstGeom prst="rect">
            <a:avLst/>
          </a:prstGeom>
          <a:noFill/>
        </p:spPr>
        <p:txBody>
          <a:bodyPr wrap="square" rtlCol="0">
            <a:spAutoFit/>
          </a:bodyPr>
          <a:lstStyle/>
          <a:p>
            <a:pPr marL="457200" lvl="0" indent="-393700">
              <a:spcBef>
                <a:spcPts val="0"/>
              </a:spcBef>
              <a:spcAft>
                <a:spcPts val="0"/>
              </a:spcAft>
              <a:buClr>
                <a:srgbClr val="2D2D2D"/>
              </a:buClr>
              <a:buSzPts val="2600"/>
              <a:buFont typeface="Times New Roman"/>
              <a:buChar char="●"/>
            </a:pPr>
            <a:r>
              <a:rPr lang="en-US" sz="2400" dirty="0" smtClean="0">
                <a:highlight>
                  <a:srgbClr val="FFFFFF"/>
                </a:highlight>
                <a:latin typeface="Times New Roman"/>
                <a:ea typeface="Times New Roman"/>
                <a:cs typeface="Times New Roman"/>
                <a:sym typeface="Times New Roman"/>
              </a:rPr>
              <a:t>The Accident Detection and Alert System using </a:t>
            </a:r>
            <a:r>
              <a:rPr lang="en-US" sz="2400" dirty="0" err="1" smtClean="0">
                <a:highlight>
                  <a:srgbClr val="FFFFFF"/>
                </a:highlight>
                <a:latin typeface="Times New Roman"/>
                <a:ea typeface="Times New Roman"/>
                <a:cs typeface="Times New Roman"/>
                <a:sym typeface="Times New Roman"/>
              </a:rPr>
              <a:t>Arduino</a:t>
            </a:r>
            <a:r>
              <a:rPr lang="en-US" sz="2400" dirty="0" smtClean="0">
                <a:highlight>
                  <a:srgbClr val="FFFFFF"/>
                </a:highlight>
                <a:latin typeface="Times New Roman"/>
                <a:ea typeface="Times New Roman"/>
                <a:cs typeface="Times New Roman"/>
                <a:sym typeface="Times New Roman"/>
              </a:rPr>
              <a:t> is very sufficient and worthy to be implemented in the vehicle, especially in developing countries like Nepal, India, Bangladesh, etc. </a:t>
            </a:r>
          </a:p>
          <a:p>
            <a:pPr marL="457200" lvl="0" indent="-393700">
              <a:spcBef>
                <a:spcPts val="0"/>
              </a:spcBef>
              <a:spcAft>
                <a:spcPts val="0"/>
              </a:spcAft>
              <a:buSzPts val="2600"/>
              <a:buFont typeface="Times New Roman"/>
              <a:buChar char="●"/>
            </a:pPr>
            <a:r>
              <a:rPr lang="en-US" sz="2400" dirty="0" smtClean="0">
                <a:highlight>
                  <a:srgbClr val="FFFFFF"/>
                </a:highlight>
                <a:latin typeface="Times New Roman"/>
                <a:ea typeface="Times New Roman"/>
                <a:cs typeface="Times New Roman"/>
                <a:sym typeface="Times New Roman"/>
              </a:rPr>
              <a:t>The accident is increasing due to the increase in the number of vehicles, as a result, every year the number of death is increasing. </a:t>
            </a:r>
          </a:p>
          <a:p>
            <a:pPr marL="457200" lvl="0" indent="-393700">
              <a:spcBef>
                <a:spcPts val="0"/>
              </a:spcBef>
              <a:spcAft>
                <a:spcPts val="0"/>
              </a:spcAft>
              <a:buClr>
                <a:srgbClr val="2D2D2D"/>
              </a:buClr>
              <a:buSzPts val="2600"/>
              <a:buFont typeface="Times New Roman"/>
              <a:buChar char="●"/>
            </a:pPr>
            <a:r>
              <a:rPr lang="en-US" sz="2400" dirty="0" smtClean="0">
                <a:highlight>
                  <a:srgbClr val="FFFFFF"/>
                </a:highlight>
                <a:latin typeface="Times New Roman"/>
                <a:ea typeface="Times New Roman"/>
                <a:cs typeface="Times New Roman"/>
                <a:sym typeface="Times New Roman"/>
              </a:rPr>
              <a:t>The Accident Detection and Alert System using </a:t>
            </a:r>
            <a:r>
              <a:rPr lang="en-US" sz="2400" dirty="0" err="1" smtClean="0">
                <a:highlight>
                  <a:srgbClr val="FFFFFF"/>
                </a:highlight>
                <a:latin typeface="Times New Roman"/>
                <a:ea typeface="Times New Roman"/>
                <a:cs typeface="Times New Roman"/>
                <a:sym typeface="Times New Roman"/>
              </a:rPr>
              <a:t>Arduino</a:t>
            </a:r>
            <a:r>
              <a:rPr lang="en-US" sz="2400" dirty="0" smtClean="0">
                <a:highlight>
                  <a:srgbClr val="FFFFFF"/>
                </a:highlight>
                <a:latin typeface="Times New Roman"/>
                <a:ea typeface="Times New Roman"/>
                <a:cs typeface="Times New Roman"/>
                <a:sym typeface="Times New Roman"/>
              </a:rPr>
              <a:t> prevent uncertain death after an accident because this system sends the message alert to the hospital or police station. </a:t>
            </a:r>
          </a:p>
          <a:p>
            <a:pPr marL="457200" lvl="0" indent="-393700">
              <a:spcBef>
                <a:spcPts val="0"/>
              </a:spcBef>
              <a:spcAft>
                <a:spcPts val="0"/>
              </a:spcAft>
              <a:buClr>
                <a:srgbClr val="2D2D2D"/>
              </a:buClr>
              <a:buSzPts val="2600"/>
              <a:buFont typeface="Times New Roman"/>
              <a:buChar char="●"/>
            </a:pPr>
            <a:r>
              <a:rPr lang="en-US" sz="2400" dirty="0" smtClean="0">
                <a:highlight>
                  <a:srgbClr val="FFFFFF"/>
                </a:highlight>
                <a:latin typeface="Times New Roman"/>
                <a:ea typeface="Times New Roman"/>
                <a:cs typeface="Times New Roman"/>
                <a:sym typeface="Times New Roman"/>
              </a:rPr>
              <a:t>The message alert includes longitude, and latitude (location of accident), in the form of a </a:t>
            </a:r>
            <a:r>
              <a:rPr lang="en-US" sz="2400" dirty="0" err="1" smtClean="0">
                <a:highlight>
                  <a:srgbClr val="FFFFFF"/>
                </a:highlight>
                <a:latin typeface="Times New Roman"/>
                <a:ea typeface="Times New Roman"/>
                <a:cs typeface="Times New Roman"/>
                <a:sym typeface="Times New Roman"/>
              </a:rPr>
              <a:t>google</a:t>
            </a:r>
            <a:r>
              <a:rPr lang="en-US" sz="2400" dirty="0" smtClean="0">
                <a:highlight>
                  <a:srgbClr val="FFFFFF"/>
                </a:highlight>
                <a:latin typeface="Times New Roman"/>
                <a:ea typeface="Times New Roman"/>
                <a:cs typeface="Times New Roman"/>
                <a:sym typeface="Times New Roman"/>
              </a:rPr>
              <a:t> map link.</a:t>
            </a:r>
            <a:endParaRPr lang="en-US" sz="2400" dirty="0">
              <a:latin typeface="Times New Roman"/>
              <a:ea typeface="Times New Roman"/>
              <a:cs typeface="Times New Roman"/>
              <a:sym typeface="Times New Roman"/>
            </a:endParaRPr>
          </a:p>
        </p:txBody>
      </p:sp>
      <p:graphicFrame>
        <p:nvGraphicFramePr>
          <p:cNvPr id="4" name="Diagram 3"/>
          <p:cNvGraphicFramePr/>
          <p:nvPr>
            <p:extLst>
              <p:ext uri="{D42A27DB-BD31-4B8C-83A1-F6EECF244321}">
                <p14:modId xmlns="" xmlns:p14="http://schemas.microsoft.com/office/powerpoint/2010/main" val="1589342948"/>
              </p:ext>
            </p:extLst>
          </p:nvPr>
        </p:nvGraphicFramePr>
        <p:xfrm>
          <a:off x="4426701" y="613810"/>
          <a:ext cx="3481110" cy="776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ew Horizon College of Engineering - Official - Home | Faceboo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41098" y="35328"/>
            <a:ext cx="663083" cy="663083"/>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Diagram 4"/>
          <p:cNvGraphicFramePr/>
          <p:nvPr>
            <p:extLst>
              <p:ext uri="{D42A27DB-BD31-4B8C-83A1-F6EECF244321}">
                <p14:modId xmlns="" xmlns:p14="http://schemas.microsoft.com/office/powerpoint/2010/main" val="1589342948"/>
              </p:ext>
            </p:extLst>
          </p:nvPr>
        </p:nvGraphicFramePr>
        <p:xfrm>
          <a:off x="4451414" y="317247"/>
          <a:ext cx="3481110" cy="776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a:spLocks noGrp="1"/>
          </p:cNvSpPr>
          <p:nvPr>
            <p:ph idx="1"/>
          </p:nvPr>
        </p:nvSpPr>
        <p:spPr>
          <a:xfrm>
            <a:off x="1237993" y="2222131"/>
            <a:ext cx="9845151" cy="2105055"/>
          </a:xfrm>
        </p:spPr>
        <p:txBody>
          <a:bodyPr>
            <a:noAutofit/>
          </a:bodyPr>
          <a:lstStyle/>
          <a:p>
            <a:pPr marL="285750" lvl="0" indent="-285750" algn="just">
              <a:buFont typeface="Wingdings" pitchFamily="2" charset="2"/>
              <a:buChar char="v"/>
            </a:pPr>
            <a:r>
              <a:rPr lang="en-US" sz="2800" dirty="0" smtClean="0">
                <a:solidFill>
                  <a:schemeClr val="tx1"/>
                </a:solidFill>
                <a:latin typeface="Times New Roman"/>
                <a:ea typeface="Times New Roman"/>
                <a:cs typeface="Times New Roman"/>
                <a:sym typeface="Times New Roman"/>
              </a:rPr>
              <a:t>The aim of the project is to design and develop an accident detection and reporting system .</a:t>
            </a:r>
          </a:p>
          <a:p>
            <a:pPr marL="285750" indent="-285750" algn="just">
              <a:buFont typeface="Wingdings" pitchFamily="2" charset="2"/>
              <a:buChar char="v"/>
            </a:pPr>
            <a:endParaRPr lang="en-US" sz="1400" dirty="0">
              <a:solidFill>
                <a:schemeClr val="tx1"/>
              </a:solidFill>
            </a:endParaRPr>
          </a:p>
        </p:txBody>
      </p:sp>
      <p:sp>
        <p:nvSpPr>
          <p:cNvPr id="11" name="Oval 10"/>
          <p:cNvSpPr/>
          <p:nvPr/>
        </p:nvSpPr>
        <p:spPr>
          <a:xfrm>
            <a:off x="11321401" y="6318623"/>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2</a:t>
            </a:r>
            <a:endParaRPr lang="en-US" sz="1400" b="1" dirty="0"/>
          </a:p>
        </p:txBody>
      </p:sp>
    </p:spTree>
    <p:extLst>
      <p:ext uri="{BB962C8B-B14F-4D97-AF65-F5344CB8AC3E}">
        <p14:creationId xmlns="" xmlns:p14="http://schemas.microsoft.com/office/powerpoint/2010/main" val="127303395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 xmlns:p14="http://schemas.microsoft.com/office/powerpoint/2010/main" val="2628305697"/>
              </p:ext>
            </p:extLst>
          </p:nvPr>
        </p:nvGraphicFramePr>
        <p:xfrm>
          <a:off x="4500841" y="152491"/>
          <a:ext cx="3481110" cy="776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5853142" y="1097871"/>
            <a:ext cx="786947" cy="307777"/>
          </a:xfrm>
          <a:prstGeom prst="rect">
            <a:avLst/>
          </a:prstGeom>
          <a:solidFill>
            <a:srgbClr val="FF6699"/>
          </a:solidFill>
        </p:spPr>
        <p:txBody>
          <a:bodyPr wrap="none">
            <a:spAutoFit/>
          </a:bodyPr>
          <a:lstStyle/>
          <a:p>
            <a:r>
              <a:rPr lang="en-US" sz="1400" b="1" dirty="0">
                <a:solidFill>
                  <a:schemeClr val="bg1"/>
                </a:solidFill>
              </a:rPr>
              <a:t>Table.1 </a:t>
            </a:r>
          </a:p>
        </p:txBody>
      </p:sp>
      <p:sp>
        <p:nvSpPr>
          <p:cNvPr id="11" name="Oval 10"/>
          <p:cNvSpPr/>
          <p:nvPr/>
        </p:nvSpPr>
        <p:spPr>
          <a:xfrm>
            <a:off x="11256718" y="6316804"/>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3</a:t>
            </a:r>
            <a:endParaRPr lang="en-US" sz="1400" b="1" dirty="0"/>
          </a:p>
        </p:txBody>
      </p:sp>
      <p:pic>
        <p:nvPicPr>
          <p:cNvPr id="8" name="Picture 2" descr="New Horizon College of Engineering - Official - Home | Facebook"/>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141098" y="35328"/>
            <a:ext cx="663083" cy="663083"/>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9" name="Table 8">
            <a:extLst>
              <a:ext uri="{FF2B5EF4-FFF2-40B4-BE49-F238E27FC236}">
                <a16:creationId xmlns="" xmlns:a16="http://schemas.microsoft.com/office/drawing/2014/main" id="{BCCFFC43-B7E8-48ED-99CE-3E9327A84F27}"/>
              </a:ext>
            </a:extLst>
          </p:cNvPr>
          <p:cNvGraphicFramePr>
            <a:graphicFrameLocks noGrp="1"/>
          </p:cNvGraphicFramePr>
          <p:nvPr/>
        </p:nvGraphicFramePr>
        <p:xfrm>
          <a:off x="1332411" y="1658983"/>
          <a:ext cx="10118691" cy="4984396"/>
        </p:xfrm>
        <a:graphic>
          <a:graphicData uri="http://schemas.openxmlformats.org/drawingml/2006/table">
            <a:tbl>
              <a:tblPr firstRow="1" firstCol="1" bandRow="1"/>
              <a:tblGrid>
                <a:gridCol w="2584757">
                  <a:extLst>
                    <a:ext uri="{9D8B030D-6E8A-4147-A177-3AD203B41FA5}">
                      <a16:colId xmlns="" xmlns:a16="http://schemas.microsoft.com/office/drawing/2014/main" val="20000"/>
                    </a:ext>
                  </a:extLst>
                </a:gridCol>
                <a:gridCol w="2432714">
                  <a:extLst>
                    <a:ext uri="{9D8B030D-6E8A-4147-A177-3AD203B41FA5}">
                      <a16:colId xmlns="" xmlns:a16="http://schemas.microsoft.com/office/drawing/2014/main" val="20001"/>
                    </a:ext>
                  </a:extLst>
                </a:gridCol>
                <a:gridCol w="2767992">
                  <a:extLst>
                    <a:ext uri="{9D8B030D-6E8A-4147-A177-3AD203B41FA5}">
                      <a16:colId xmlns="" xmlns:a16="http://schemas.microsoft.com/office/drawing/2014/main" val="20002"/>
                    </a:ext>
                  </a:extLst>
                </a:gridCol>
                <a:gridCol w="2333228"/>
              </a:tblGrid>
              <a:tr h="548730">
                <a:tc>
                  <a:txBody>
                    <a:bodyPr/>
                    <a:lstStyle/>
                    <a:p>
                      <a:pPr algn="ctr">
                        <a:lnSpc>
                          <a:spcPct val="107000"/>
                        </a:lnSpc>
                        <a:spcAft>
                          <a:spcPts val="0"/>
                        </a:spcAft>
                      </a:pPr>
                      <a:r>
                        <a:rPr lang="en-IN" sz="1600" b="1" dirty="0" smtClean="0">
                          <a:effectLst/>
                          <a:latin typeface="Arial Black" pitchFamily="34" charset="0"/>
                        </a:rPr>
                        <a:t>Title</a:t>
                      </a:r>
                      <a:r>
                        <a:rPr lang="en-IN" sz="1600" b="1" baseline="0" dirty="0" smtClean="0">
                          <a:effectLst/>
                          <a:latin typeface="Arial Black" pitchFamily="34" charset="0"/>
                        </a:rPr>
                        <a:t> of the paper</a:t>
                      </a:r>
                      <a:endParaRPr lang="en-IN" sz="1600" b="1" dirty="0">
                        <a:effectLst/>
                        <a:latin typeface="Arial Black" pitchFamily="34" charset="0"/>
                        <a:ea typeface="Calibri" panose="020F0502020204030204" pitchFamily="34" charset="0"/>
                        <a:cs typeface="Times New Roman" pitchFamily="18" charset="0"/>
                      </a:endParaRPr>
                    </a:p>
                  </a:txBody>
                  <a:tcPr marL="18024" marR="18024" marT="0" marB="0" anchor="ctr"/>
                </a:tc>
                <a:tc>
                  <a:txBody>
                    <a:bodyPr/>
                    <a:lstStyle/>
                    <a:p>
                      <a:pPr algn="ctr">
                        <a:lnSpc>
                          <a:spcPct val="107000"/>
                        </a:lnSpc>
                        <a:spcAft>
                          <a:spcPts val="0"/>
                        </a:spcAft>
                      </a:pPr>
                      <a:r>
                        <a:rPr lang="en-IN" sz="1600" b="1" kern="1200" dirty="0">
                          <a:effectLst/>
                          <a:latin typeface="Arial Black" pitchFamily="34" charset="0"/>
                        </a:rPr>
                        <a:t>Author &amp; Year of Publication </a:t>
                      </a:r>
                      <a:endParaRPr lang="en-IN" sz="1600" b="1" kern="1200" dirty="0">
                        <a:solidFill>
                          <a:schemeClr val="tx1"/>
                        </a:solidFill>
                        <a:effectLst/>
                        <a:latin typeface="Arial Black" pitchFamily="34" charset="0"/>
                        <a:ea typeface="Calibri" panose="020F0502020204030204" pitchFamily="34" charset="0"/>
                        <a:cs typeface="Times New Roman" pitchFamily="18" charset="0"/>
                      </a:endParaRPr>
                    </a:p>
                  </a:txBody>
                  <a:tcPr marL="18024" marR="18024"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600" b="1" kern="1200" dirty="0" smtClean="0">
                          <a:effectLst/>
                          <a:latin typeface="Arial Black" pitchFamily="34" charset="0"/>
                        </a:rPr>
                        <a:t>Source</a:t>
                      </a:r>
                      <a:r>
                        <a:rPr lang="en-IN" sz="1600" b="1" kern="1200" baseline="0" dirty="0" smtClean="0">
                          <a:effectLst/>
                          <a:latin typeface="Arial Black" pitchFamily="34" charset="0"/>
                        </a:rPr>
                        <a:t> &amp;</a:t>
                      </a:r>
                      <a:r>
                        <a:rPr lang="en-IN" sz="1600" b="1" kern="1200" dirty="0" smtClean="0">
                          <a:effectLst/>
                          <a:latin typeface="Arial Black" pitchFamily="34" charset="0"/>
                        </a:rPr>
                        <a:t> Year of Publication </a:t>
                      </a:r>
                      <a:endParaRPr lang="en-IN" sz="1600" b="1" kern="1200" dirty="0">
                        <a:solidFill>
                          <a:schemeClr val="tx1"/>
                        </a:solidFill>
                        <a:effectLst/>
                        <a:latin typeface="Arial Black" pitchFamily="34" charset="0"/>
                        <a:ea typeface="Calibri" panose="020F0502020204030204" pitchFamily="34" charset="0"/>
                        <a:cs typeface="Times New Roman" pitchFamily="18" charset="0"/>
                      </a:endParaRPr>
                    </a:p>
                  </a:txBody>
                  <a:tcPr marL="18024" marR="18024"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600" b="1" kern="1200" dirty="0" smtClean="0">
                          <a:solidFill>
                            <a:schemeClr val="tx1"/>
                          </a:solidFill>
                          <a:effectLst/>
                          <a:latin typeface="Arial Black" pitchFamily="34" charset="0"/>
                          <a:ea typeface="Calibri" panose="020F0502020204030204" pitchFamily="34" charset="0"/>
                          <a:cs typeface="Times New Roman" pitchFamily="18" charset="0"/>
                        </a:rPr>
                        <a:t>Outcome of the paper</a:t>
                      </a:r>
                      <a:endParaRPr lang="en-IN" sz="1600" b="1" kern="1200" dirty="0">
                        <a:solidFill>
                          <a:schemeClr val="tx1"/>
                        </a:solidFill>
                        <a:effectLst/>
                        <a:latin typeface="Arial Black" pitchFamily="34" charset="0"/>
                        <a:ea typeface="Calibri" panose="020F0502020204030204" pitchFamily="34" charset="0"/>
                        <a:cs typeface="Times New Roman" pitchFamily="18" charset="0"/>
                      </a:endParaRPr>
                    </a:p>
                  </a:txBody>
                  <a:tcPr marL="18024" marR="18024" marT="0" marB="0" anchor="ctr"/>
                </a:tc>
                <a:extLst>
                  <a:ext uri="{0D108BD9-81ED-4DB2-BD59-A6C34878D82A}">
                    <a16:rowId xmlns="" xmlns:a16="http://schemas.microsoft.com/office/drawing/2014/main" val="10000"/>
                  </a:ext>
                </a:extLst>
              </a:tr>
              <a:tr h="4052411">
                <a:tc>
                  <a:txBody>
                    <a:bodyPr/>
                    <a:lstStyle/>
                    <a:p>
                      <a:pPr algn="ctr"/>
                      <a:r>
                        <a:rPr lang="en-US" sz="1600" dirty="0" smtClean="0"/>
                        <a:t>"Integrated Vehicle Accident Detection and Location System”</a:t>
                      </a:r>
                      <a:endParaRPr lang="en-US" sz="1600" b="0" dirty="0" smtClean="0">
                        <a:latin typeface="Times New Roman" pitchFamily="18" charset="0"/>
                        <a:cs typeface="Times New Roman" pitchFamily="18" charset="0"/>
                      </a:endParaRPr>
                    </a:p>
                    <a:p>
                      <a:pPr algn="ctr"/>
                      <a:endParaRPr lang="en-US" sz="1600" b="0" dirty="0" smtClean="0">
                        <a:latin typeface="Times New Roman" pitchFamily="18" charset="0"/>
                        <a:cs typeface="Times New Roman" pitchFamily="18" charset="0"/>
                      </a:endParaRPr>
                    </a:p>
                    <a:p>
                      <a:pPr algn="ctr"/>
                      <a:endParaRPr lang="en-US" sz="1600" b="0" dirty="0" smtClean="0">
                        <a:latin typeface="Times New Roman" pitchFamily="18" charset="0"/>
                        <a:cs typeface="Times New Roman" pitchFamily="18" charset="0"/>
                      </a:endParaRPr>
                    </a:p>
                    <a:p>
                      <a:pPr algn="ctr"/>
                      <a:endParaRPr lang="en-US" sz="1600" b="0" dirty="0" smtClean="0">
                        <a:latin typeface="Times New Roman" pitchFamily="18" charset="0"/>
                        <a:cs typeface="Times New Roman" pitchFamily="18" charset="0"/>
                      </a:endParaRPr>
                    </a:p>
                    <a:p>
                      <a:pPr algn="ctr"/>
                      <a:r>
                        <a:rPr lang="en-US" sz="1600" dirty="0" smtClean="0"/>
                        <a:t>“A Public Safety Application of GPS-Enabled Smart Phones And The Android Operating System”</a:t>
                      </a:r>
                    </a:p>
                    <a:p>
                      <a:pPr algn="ctr"/>
                      <a:endParaRPr lang="en-US" sz="1600" b="0" dirty="0" smtClean="0">
                        <a:latin typeface="Times New Roman" pitchFamily="18" charset="0"/>
                        <a:cs typeface="Times New Roman" pitchFamily="18" charset="0"/>
                      </a:endParaRPr>
                    </a:p>
                    <a:p>
                      <a:pPr algn="ctr"/>
                      <a:endParaRPr lang="en-US" sz="1600" b="0" dirty="0" smtClean="0">
                        <a:latin typeface="Times New Roman" pitchFamily="18" charset="0"/>
                        <a:cs typeface="Times New Roman" pitchFamily="18" charset="0"/>
                      </a:endParaRPr>
                    </a:p>
                    <a:p>
                      <a:pPr algn="ctr"/>
                      <a:endParaRPr lang="en-US" sz="1600" b="0"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"Intelligent Accident-Detection And Ambulance- Rescue System", </a:t>
                      </a:r>
                    </a:p>
                    <a:p>
                      <a:pPr algn="ctr"/>
                      <a:endParaRPr lang="en-US" sz="1600" b="0" dirty="0" smtClean="0">
                        <a:latin typeface="Times New Roman" pitchFamily="18" charset="0"/>
                        <a:cs typeface="Times New Roman" pitchFamily="18" charset="0"/>
                      </a:endParaRPr>
                    </a:p>
                  </a:txBody>
                  <a:tcPr marL="18024" marR="18024" marT="0" marB="0"/>
                </a:tc>
                <a:tc>
                  <a:txBody>
                    <a:bodyPr/>
                    <a:lstStyle/>
                    <a:p>
                      <a:pPr algn="ctr"/>
                      <a:r>
                        <a:rPr lang="en-US" sz="1600" dirty="0" smtClean="0"/>
                        <a:t>M. </a:t>
                      </a:r>
                      <a:r>
                        <a:rPr lang="en-US" sz="1600" dirty="0" err="1" smtClean="0"/>
                        <a:t>Amin</a:t>
                      </a:r>
                      <a:r>
                        <a:rPr lang="en-US" sz="1600" dirty="0" smtClean="0"/>
                        <a:t>, M. Bin </a:t>
                      </a:r>
                      <a:r>
                        <a:rPr lang="en-US" sz="1600" dirty="0" err="1" smtClean="0"/>
                        <a:t>IbneReaz</a:t>
                      </a:r>
                      <a:r>
                        <a:rPr lang="en-US" sz="1600" dirty="0" smtClean="0"/>
                        <a:t> and S. Sheikh </a:t>
                      </a:r>
                      <a:r>
                        <a:rPr lang="en-US" sz="1600" dirty="0" err="1" smtClean="0"/>
                        <a:t>Nasir</a:t>
                      </a:r>
                      <a:r>
                        <a:rPr lang="en-US" sz="1600" dirty="0" smtClean="0"/>
                        <a:t>, </a:t>
                      </a: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r>
                        <a:rPr lang="en-US" sz="1600" dirty="0" smtClean="0"/>
                        <a:t>J. Whipple, W.  </a:t>
                      </a:r>
                      <a:r>
                        <a:rPr lang="en-US" sz="1600" dirty="0" err="1" smtClean="0"/>
                        <a:t>Arensman</a:t>
                      </a:r>
                      <a:r>
                        <a:rPr lang="en-US" sz="1600" dirty="0" smtClean="0"/>
                        <a:t> and M.S </a:t>
                      </a:r>
                      <a:r>
                        <a:rPr lang="en-US" sz="1600" dirty="0" err="1" smtClean="0"/>
                        <a:t>Boler</a:t>
                      </a:r>
                      <a:endParaRPr lang="en-US" sz="1600" dirty="0" smtClean="0"/>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r>
                        <a:rPr lang="en-US" sz="1600" dirty="0" smtClean="0">
                          <a:solidFill>
                            <a:schemeClr val="tx1"/>
                          </a:solidFill>
                        </a:rPr>
                        <a:t>B. </a:t>
                      </a:r>
                      <a:r>
                        <a:rPr lang="en-US" sz="1600" dirty="0" err="1" smtClean="0">
                          <a:solidFill>
                            <a:schemeClr val="tx1"/>
                          </a:solidFill>
                        </a:rPr>
                        <a:t>Prachi</a:t>
                      </a:r>
                      <a:r>
                        <a:rPr lang="en-US" sz="1600" dirty="0" smtClean="0">
                          <a:solidFill>
                            <a:schemeClr val="tx1"/>
                          </a:solidFill>
                        </a:rPr>
                        <a:t>, D. </a:t>
                      </a:r>
                      <a:r>
                        <a:rPr lang="en-US" sz="1600" dirty="0" err="1" smtClean="0">
                          <a:solidFill>
                            <a:schemeClr val="tx1"/>
                          </a:solidFill>
                        </a:rPr>
                        <a:t>Kasturi</a:t>
                      </a:r>
                      <a:r>
                        <a:rPr lang="en-US" sz="1600" dirty="0" smtClean="0">
                          <a:solidFill>
                            <a:schemeClr val="tx1"/>
                          </a:solidFill>
                        </a:rPr>
                        <a:t> and C. </a:t>
                      </a:r>
                      <a:r>
                        <a:rPr lang="en-US" sz="1600" dirty="0" err="1" smtClean="0">
                          <a:solidFill>
                            <a:schemeClr val="tx1"/>
                          </a:solidFill>
                        </a:rPr>
                        <a:t>Priyanka</a:t>
                      </a:r>
                      <a:r>
                        <a:rPr lang="en-US" sz="1600" dirty="0" smtClean="0">
                          <a:solidFill>
                            <a:schemeClr val="tx1"/>
                          </a:solidFill>
                        </a:rPr>
                        <a:t>, </a:t>
                      </a:r>
                      <a:endParaRPr lang="en-US" sz="1600" dirty="0" smtClean="0">
                        <a:latin typeface="Times New Roman" pitchFamily="18" charset="0"/>
                        <a:cs typeface="Times New Roman" pitchFamily="18" charset="0"/>
                      </a:endParaRPr>
                    </a:p>
                  </a:txBody>
                  <a:tcPr marL="18024" marR="18024" marT="0" marB="0"/>
                </a:tc>
                <a:tc>
                  <a:txBody>
                    <a:bodyPr/>
                    <a:lstStyle/>
                    <a:p>
                      <a:pPr algn="ctr">
                        <a:lnSpc>
                          <a:spcPct val="107000"/>
                        </a:lnSpc>
                        <a:spcAft>
                          <a:spcPts val="0"/>
                        </a:spcAft>
                      </a:pPr>
                      <a:r>
                        <a:rPr lang="en-US" sz="1600" dirty="0" smtClean="0"/>
                        <a:t>TELKOMNIKA (Telecommunication Computing Electronics and Control), Vol. 12, no. 1, pp. 73, 2014. </a:t>
                      </a:r>
                      <a:endParaRPr lang="en-US" sz="1600" dirty="0" smtClean="0">
                        <a:effectLst/>
                        <a:latin typeface="Times New Roman" pitchFamily="18" charset="0"/>
                        <a:ea typeface="Calibri" panose="020F0502020204030204" pitchFamily="34" charset="0"/>
                        <a:cs typeface="Times New Roman" pitchFamily="18" charset="0"/>
                      </a:endParaRPr>
                    </a:p>
                    <a:p>
                      <a:pPr algn="ctr">
                        <a:lnSpc>
                          <a:spcPct val="107000"/>
                        </a:lnSpc>
                        <a:spcAft>
                          <a:spcPts val="0"/>
                        </a:spcAft>
                      </a:pPr>
                      <a:endParaRPr lang="en-US" sz="1600" dirty="0" smtClean="0">
                        <a:effectLst/>
                        <a:latin typeface="Times New Roman" pitchFamily="18" charset="0"/>
                        <a:ea typeface="Calibri" panose="020F0502020204030204" pitchFamily="34" charset="0"/>
                        <a:cs typeface="Times New Roman" pitchFamily="18" charset="0"/>
                      </a:endParaRPr>
                    </a:p>
                    <a:p>
                      <a:pPr algn="ctr">
                        <a:lnSpc>
                          <a:spcPct val="107000"/>
                        </a:lnSpc>
                        <a:spcAft>
                          <a:spcPts val="0"/>
                        </a:spcAft>
                      </a:pPr>
                      <a:endParaRPr lang="en-US" sz="1600" dirty="0" smtClean="0">
                        <a:effectLst/>
                        <a:latin typeface="Times New Roman" pitchFamily="18" charset="0"/>
                        <a:ea typeface="Calibri" panose="020F0502020204030204" pitchFamily="34" charset="0"/>
                        <a:cs typeface="Times New Roman" pitchFamily="18" charset="0"/>
                      </a:endParaRPr>
                    </a:p>
                    <a:p>
                      <a:pPr algn="ctr">
                        <a:lnSpc>
                          <a:spcPct val="107000"/>
                        </a:lnSpc>
                        <a:spcAft>
                          <a:spcPts val="0"/>
                        </a:spcAft>
                      </a:pPr>
                      <a:r>
                        <a:rPr lang="en-US" sz="1600" dirty="0" smtClean="0"/>
                        <a:t>”, IEEE International Conference on System, Man and Cybernetics, San Antonio, pp. 2059-2061, 2009. </a:t>
                      </a:r>
                    </a:p>
                    <a:p>
                      <a:pPr algn="ctr">
                        <a:lnSpc>
                          <a:spcPct val="107000"/>
                        </a:lnSpc>
                        <a:spcAft>
                          <a:spcPts val="0"/>
                        </a:spcAft>
                      </a:pPr>
                      <a:endParaRPr lang="en-US" sz="1600" dirty="0" smtClean="0">
                        <a:effectLst/>
                        <a:latin typeface="Times New Roman" pitchFamily="18" charset="0"/>
                        <a:ea typeface="Calibri" panose="020F0502020204030204" pitchFamily="34" charset="0"/>
                        <a:cs typeface="Times New Roman" pitchFamily="18" charset="0"/>
                      </a:endParaRPr>
                    </a:p>
                    <a:p>
                      <a:pPr algn="ctr">
                        <a:lnSpc>
                          <a:spcPct val="107000"/>
                        </a:lnSpc>
                        <a:spcAft>
                          <a:spcPts val="0"/>
                        </a:spcAft>
                      </a:pPr>
                      <a:endParaRPr lang="en-US" sz="1600" dirty="0" smtClean="0">
                        <a:effectLst/>
                        <a:latin typeface="Times New Roman" pitchFamily="18" charset="0"/>
                        <a:ea typeface="Calibri" panose="020F0502020204030204" pitchFamily="34" charset="0"/>
                        <a:cs typeface="Times New Roman" pitchFamily="18" charset="0"/>
                      </a:endParaRPr>
                    </a:p>
                    <a:p>
                      <a:pPr algn="ctr">
                        <a:lnSpc>
                          <a:spcPct val="107000"/>
                        </a:lnSpc>
                        <a:spcAft>
                          <a:spcPts val="0"/>
                        </a:spcAft>
                      </a:pPr>
                      <a:r>
                        <a:rPr lang="en-US" sz="1600" dirty="0" smtClean="0">
                          <a:solidFill>
                            <a:schemeClr val="tx1"/>
                          </a:solidFill>
                        </a:rPr>
                        <a:t>International Journal Of Scientific &amp; Technology Research, Vol. 3, No. 6, 2016.</a:t>
                      </a:r>
                      <a:endParaRPr lang="en-IN" sz="1600" dirty="0" smtClean="0">
                        <a:effectLst/>
                        <a:latin typeface="Times New Roman" pitchFamily="18" charset="0"/>
                        <a:ea typeface="Calibri" panose="020F0502020204030204" pitchFamily="34" charset="0"/>
                        <a:cs typeface="Times New Roman" pitchFamily="18" charset="0"/>
                      </a:endParaRPr>
                    </a:p>
                  </a:txBody>
                  <a:tcPr marL="18024" marR="18024" marT="0" marB="0"/>
                </a:tc>
                <a:tc>
                  <a:txBody>
                    <a:bodyPr/>
                    <a:lstStyle/>
                    <a:p>
                      <a:pPr algn="ctr">
                        <a:lnSpc>
                          <a:spcPct val="107000"/>
                        </a:lnSpc>
                        <a:spcAft>
                          <a:spcPts val="0"/>
                        </a:spcAft>
                      </a:pPr>
                      <a:r>
                        <a:rPr kumimoji="0" lang="en-US" sz="1600" b="0" i="0" kern="1200" dirty="0" smtClean="0">
                          <a:solidFill>
                            <a:schemeClr val="dk1"/>
                          </a:solidFill>
                          <a:latin typeface="Times New Roman" pitchFamily="18" charset="0"/>
                          <a:ea typeface="Calibri"/>
                          <a:cs typeface="Times New Roman" pitchFamily="18" charset="0"/>
                        </a:rPr>
                        <a:t>Detail</a:t>
                      </a:r>
                      <a:r>
                        <a:rPr kumimoji="0" lang="en-US" sz="1600" b="0" i="0" kern="1200" baseline="0" dirty="0" smtClean="0">
                          <a:solidFill>
                            <a:schemeClr val="dk1"/>
                          </a:solidFill>
                          <a:latin typeface="Times New Roman" pitchFamily="18" charset="0"/>
                          <a:ea typeface="Calibri"/>
                          <a:cs typeface="Times New Roman" pitchFamily="18" charset="0"/>
                        </a:rPr>
                        <a:t> introduction of  accident detection and location system working</a:t>
                      </a:r>
                      <a:endParaRPr kumimoji="0" lang="en-US" sz="1600" b="0"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0"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0"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0"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r>
                        <a:rPr kumimoji="0" lang="en-US" sz="1600" b="0" i="0" kern="1200" dirty="0" smtClean="0">
                          <a:solidFill>
                            <a:schemeClr val="dk1"/>
                          </a:solidFill>
                          <a:latin typeface="Times New Roman" pitchFamily="18" charset="0"/>
                          <a:ea typeface="Calibri"/>
                          <a:cs typeface="Times New Roman" pitchFamily="18" charset="0"/>
                        </a:rPr>
                        <a:t>illustrates   the   implementation  of</a:t>
                      </a:r>
                      <a:r>
                        <a:rPr kumimoji="0" lang="en-US" sz="1600" b="0" i="0" kern="1200" baseline="0" dirty="0" smtClean="0">
                          <a:solidFill>
                            <a:schemeClr val="dk1"/>
                          </a:solidFill>
                          <a:latin typeface="Times New Roman" pitchFamily="18" charset="0"/>
                          <a:ea typeface="Calibri"/>
                          <a:cs typeface="Times New Roman" pitchFamily="18" charset="0"/>
                        </a:rPr>
                        <a:t> GPS system</a:t>
                      </a:r>
                    </a:p>
                    <a:p>
                      <a:pPr algn="ctr">
                        <a:lnSpc>
                          <a:spcPct val="107000"/>
                        </a:lnSpc>
                        <a:spcAft>
                          <a:spcPts val="0"/>
                        </a:spcAft>
                      </a:pPr>
                      <a:r>
                        <a:rPr kumimoji="0" lang="en-US" sz="1600" b="0" i="0" kern="1200" baseline="0" dirty="0" smtClean="0">
                          <a:solidFill>
                            <a:schemeClr val="dk1"/>
                          </a:solidFill>
                          <a:latin typeface="Times New Roman" pitchFamily="18" charset="0"/>
                          <a:ea typeface="Calibri"/>
                          <a:cs typeface="Times New Roman" pitchFamily="18" charset="0"/>
                        </a:rPr>
                        <a:t>working</a:t>
                      </a:r>
                      <a:endParaRPr kumimoji="0" lang="en-US" sz="1600" b="0"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0"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0"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0"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r>
                        <a:rPr kumimoji="0" lang="en-US" sz="1600" b="0" i="0" kern="1200" dirty="0" smtClean="0">
                          <a:solidFill>
                            <a:schemeClr val="dk1"/>
                          </a:solidFill>
                          <a:latin typeface="Times New Roman" pitchFamily="18" charset="0"/>
                          <a:ea typeface="Calibri"/>
                          <a:cs typeface="Times New Roman" pitchFamily="18" charset="0"/>
                        </a:rPr>
                        <a:t>The paper includes</a:t>
                      </a:r>
                      <a:r>
                        <a:rPr kumimoji="0" lang="en-US" sz="1600" b="0" i="0" kern="1200" baseline="0" dirty="0" smtClean="0">
                          <a:solidFill>
                            <a:schemeClr val="dk1"/>
                          </a:solidFill>
                          <a:latin typeface="Times New Roman" pitchFamily="18" charset="0"/>
                          <a:ea typeface="Calibri"/>
                          <a:cs typeface="Times New Roman" pitchFamily="18" charset="0"/>
                        </a:rPr>
                        <a:t> detection of accidents </a:t>
                      </a:r>
                    </a:p>
                    <a:p>
                      <a:pPr algn="ctr">
                        <a:lnSpc>
                          <a:spcPct val="107000"/>
                        </a:lnSpc>
                        <a:spcAft>
                          <a:spcPts val="0"/>
                        </a:spcAft>
                      </a:pPr>
                      <a:r>
                        <a:rPr kumimoji="0" lang="en-US" sz="1600" b="0" i="0" kern="1200" baseline="0" dirty="0" smtClean="0">
                          <a:solidFill>
                            <a:schemeClr val="dk1"/>
                          </a:solidFill>
                          <a:latin typeface="Times New Roman" pitchFamily="18" charset="0"/>
                          <a:ea typeface="Calibri"/>
                          <a:cs typeface="Times New Roman" pitchFamily="18" charset="0"/>
                        </a:rPr>
                        <a:t>and how the processing happens</a:t>
                      </a:r>
                      <a:r>
                        <a:rPr kumimoji="0" lang="en-US" sz="1600" b="0" i="0" kern="1200" dirty="0" smtClean="0">
                          <a:solidFill>
                            <a:schemeClr val="dk1"/>
                          </a:solidFill>
                          <a:latin typeface="Times New Roman" pitchFamily="18" charset="0"/>
                          <a:ea typeface="Calibri"/>
                          <a:cs typeface="Times New Roman" pitchFamily="18" charset="0"/>
                        </a:rPr>
                        <a:t>. </a:t>
                      </a:r>
                      <a:endParaRPr lang="en-IN" sz="1600" b="0" dirty="0" smtClean="0">
                        <a:effectLst/>
                        <a:latin typeface="Times New Roman" pitchFamily="18" charset="0"/>
                        <a:ea typeface="Calibri" panose="020F0502020204030204" pitchFamily="34" charset="0"/>
                        <a:cs typeface="Times New Roman" pitchFamily="18" charset="0"/>
                      </a:endParaRPr>
                    </a:p>
                    <a:p>
                      <a:pPr algn="ctr">
                        <a:lnSpc>
                          <a:spcPct val="107000"/>
                        </a:lnSpc>
                        <a:spcAft>
                          <a:spcPts val="0"/>
                        </a:spcAft>
                      </a:pPr>
                      <a:endParaRPr lang="en-IN" sz="1600" dirty="0" smtClean="0">
                        <a:effectLst/>
                        <a:latin typeface="Times New Roman" pitchFamily="18" charset="0"/>
                        <a:ea typeface="Calibri" panose="020F0502020204030204" pitchFamily="34" charset="0"/>
                        <a:cs typeface="Times New Roman" pitchFamily="18" charset="0"/>
                      </a:endParaRPr>
                    </a:p>
                  </a:txBody>
                  <a:tcPr marL="18024" marR="18024" marT="0" marB="0"/>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72348745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3055494482"/>
              </p:ext>
            </p:extLst>
          </p:nvPr>
        </p:nvGraphicFramePr>
        <p:xfrm>
          <a:off x="4161572" y="395664"/>
          <a:ext cx="4389304" cy="741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p:cNvSpPr/>
          <p:nvPr/>
        </p:nvSpPr>
        <p:spPr>
          <a:xfrm>
            <a:off x="11406970" y="6332420"/>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4</a:t>
            </a:r>
            <a:endParaRPr lang="en-US" sz="1400" b="1" dirty="0"/>
          </a:p>
        </p:txBody>
      </p:sp>
      <p:pic>
        <p:nvPicPr>
          <p:cNvPr id="10" name="Picture 2" descr="New Horizon College of Engineering - Official - Home | Facebook"/>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175732" y="55646"/>
            <a:ext cx="663083" cy="663083"/>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Rectangle 18"/>
          <p:cNvSpPr/>
          <p:nvPr/>
        </p:nvSpPr>
        <p:spPr>
          <a:xfrm>
            <a:off x="1779373" y="1759288"/>
            <a:ext cx="9045146" cy="1938992"/>
          </a:xfrm>
          <a:prstGeom prst="rect">
            <a:avLst/>
          </a:prstGeom>
        </p:spPr>
        <p:txBody>
          <a:bodyPr wrap="square">
            <a:spAutoFit/>
          </a:bodyPr>
          <a:lstStyle/>
          <a:p>
            <a:pPr marL="457200" lvl="0" indent="-431800">
              <a:spcBef>
                <a:spcPts val="360"/>
              </a:spcBef>
              <a:spcAft>
                <a:spcPts val="0"/>
              </a:spcAft>
              <a:buClr>
                <a:schemeClr val="dk1"/>
              </a:buClr>
              <a:buSzPts val="3200"/>
              <a:buFont typeface="Wingdings" pitchFamily="2" charset="2"/>
              <a:buChar char="Ø"/>
            </a:pPr>
            <a:r>
              <a:rPr lang="en-US" sz="2400" dirty="0" smtClean="0">
                <a:latin typeface="Times New Roman"/>
                <a:ea typeface="Times New Roman"/>
                <a:cs typeface="Times New Roman"/>
                <a:sym typeface="Times New Roman"/>
              </a:rPr>
              <a:t>Due the traffic congestion, the accidents are also increasing day by day. This causes the loss of life due to the delay in the arrival of ambulance to the accident spot or from the accident spot to the hospital. So, it necessary to take the accident victim to the hospital as possible.</a:t>
            </a:r>
            <a:endParaRPr lang="en-US" sz="2400" dirty="0">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323017025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ew Horizon College of Engineering - Official - Home | Faceboo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75732" y="55646"/>
            <a:ext cx="663083" cy="66308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 name="Group 4"/>
          <p:cNvGrpSpPr/>
          <p:nvPr/>
        </p:nvGrpSpPr>
        <p:grpSpPr>
          <a:xfrm>
            <a:off x="4483097" y="125847"/>
            <a:ext cx="3260469" cy="763839"/>
            <a:chOff x="0" y="8532"/>
            <a:chExt cx="3331960" cy="444600"/>
          </a:xfrm>
        </p:grpSpPr>
        <p:sp>
          <p:nvSpPr>
            <p:cNvPr id="6" name="Rounded Rectangle 5"/>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3200" b="1" kern="1200" dirty="0" smtClean="0"/>
                <a:t>Block Diagram</a:t>
              </a:r>
              <a:endParaRPr lang="en-US" sz="3200" kern="1200" dirty="0"/>
            </a:p>
          </p:txBody>
        </p:sp>
      </p:grpSp>
      <p:pic>
        <p:nvPicPr>
          <p:cNvPr id="27" name="image43.jpeg" descr="https://lh6.googleusercontent.com/CImrNP0CM_EV0S7Ut8JOhpdN3RkbAG0x2u_jQ9CBNHkRH9Ifxf-NY5aewxH6ciORjlAQilVwS2kSLifGerfAw6FBqLDnt-1cC1uKDpJYnexpzoXILyKMGgTCA05dUK761_WAq4Y"/>
          <p:cNvPicPr/>
          <p:nvPr/>
        </p:nvPicPr>
        <p:blipFill>
          <a:blip r:embed="rId3" cstate="print"/>
          <a:stretch>
            <a:fillRect/>
          </a:stretch>
        </p:blipFill>
        <p:spPr>
          <a:xfrm>
            <a:off x="2888524" y="1400085"/>
            <a:ext cx="6490607" cy="4674144"/>
          </a:xfrm>
          <a:prstGeom prst="rect">
            <a:avLst/>
          </a:prstGeom>
        </p:spPr>
      </p:pic>
    </p:spTree>
    <p:extLst>
      <p:ext uri="{BB962C8B-B14F-4D97-AF65-F5344CB8AC3E}">
        <p14:creationId xmlns="" xmlns:p14="http://schemas.microsoft.com/office/powerpoint/2010/main" val="367903662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023360" y="125847"/>
            <a:ext cx="4428309" cy="895645"/>
            <a:chOff x="0" y="8532"/>
            <a:chExt cx="3331960" cy="444600"/>
          </a:xfrm>
        </p:grpSpPr>
        <p:sp>
          <p:nvSpPr>
            <p:cNvPr id="4" name="Rounded Rectangle 3"/>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3600" b="1" kern="1200" dirty="0" smtClean="0"/>
                <a:t>Circuit</a:t>
              </a:r>
              <a:r>
                <a:rPr lang="en-US" sz="3600" kern="1200" dirty="0" smtClean="0"/>
                <a:t> </a:t>
              </a:r>
              <a:r>
                <a:rPr lang="en-US" sz="3600" b="1" kern="1200" dirty="0" smtClean="0"/>
                <a:t>diagram</a:t>
              </a:r>
              <a:endParaRPr lang="en-US" sz="3600" b="1" kern="1200" dirty="0"/>
            </a:p>
          </p:txBody>
        </p:sp>
      </p:grpSp>
      <p:pic>
        <p:nvPicPr>
          <p:cNvPr id="6" name="Picture 5" descr="CIRCUIT.gif"/>
          <p:cNvPicPr>
            <a:picLocks noChangeAspect="1"/>
          </p:cNvPicPr>
          <p:nvPr/>
        </p:nvPicPr>
        <p:blipFill>
          <a:blip r:embed="rId2"/>
          <a:stretch>
            <a:fillRect/>
          </a:stretch>
        </p:blipFill>
        <p:spPr>
          <a:xfrm>
            <a:off x="2658427" y="1501140"/>
            <a:ext cx="7295470" cy="49530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09852" y="169570"/>
            <a:ext cx="4467498" cy="917236"/>
            <a:chOff x="-24933" y="30236"/>
            <a:chExt cx="3335189" cy="455318"/>
          </a:xfrm>
        </p:grpSpPr>
        <p:sp>
          <p:nvSpPr>
            <p:cNvPr id="7" name="Rounded Rectangle 6"/>
            <p:cNvSpPr/>
            <p:nvPr/>
          </p:nvSpPr>
          <p:spPr>
            <a:xfrm>
              <a:off x="-24933" y="40954"/>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3600" b="1" kern="1200" dirty="0" smtClean="0"/>
                <a:t>Hardware picture</a:t>
              </a:r>
              <a:endParaRPr lang="en-US" sz="3600" b="1" kern="1200" dirty="0"/>
            </a:p>
          </p:txBody>
        </p:sp>
      </p:grpSp>
      <p:pic>
        <p:nvPicPr>
          <p:cNvPr id="9" name="Picture 8" descr="IMG20220811201212.jpg"/>
          <p:cNvPicPr>
            <a:picLocks noChangeAspect="1"/>
          </p:cNvPicPr>
          <p:nvPr/>
        </p:nvPicPr>
        <p:blipFill>
          <a:blip r:embed="rId2" cstate="print"/>
          <a:srcRect l="6572" t="3231" r="2103" b="7483"/>
          <a:stretch>
            <a:fillRect/>
          </a:stretch>
        </p:blipFill>
        <p:spPr>
          <a:xfrm rot="16200000">
            <a:off x="4212770" y="346167"/>
            <a:ext cx="3971112" cy="68580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uBA0YWerxon7jImGQ4AIZq9-tLN4SfPxZdFiE8nAsVSflzUarF_ydu8DpYXDw_Cz2rPyWrxUTL584Jcu7cj9l0gf9mH4wPEweO0RaUJhxuTWvjxMBuVhdn6tFKebWRQR_knf5CM"/>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rot="10800000">
            <a:off x="2848963" y="509995"/>
            <a:ext cx="3199138" cy="2246267"/>
          </a:xfrm>
          <a:prstGeom prst="rect">
            <a:avLst/>
          </a:prstGeom>
          <a:noFill/>
          <a:ln>
            <a:noFill/>
          </a:ln>
        </p:spPr>
      </p:pic>
      <p:pic>
        <p:nvPicPr>
          <p:cNvPr id="3" name="Picture 2" descr="https://lh6.googleusercontent.com/NHzv4bTK-Bbq-dskHwPnNKMiGGiQhU6Eon3lhFMD4F2DP9BNDFhkaKeqO9id8GFT8O04qIzAaveC5P1cXLI6_LdNbiRcpL0uXuf1wPDMG50dC9FtwOP7S1nn6Qu6vvsw3-wcd1c"/>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rot="5400000">
            <a:off x="7292515" y="186326"/>
            <a:ext cx="2233751" cy="2697126"/>
          </a:xfrm>
          <a:prstGeom prst="rect">
            <a:avLst/>
          </a:prstGeom>
          <a:noFill/>
          <a:ln>
            <a:noFill/>
          </a:ln>
        </p:spPr>
      </p:pic>
      <p:pic>
        <p:nvPicPr>
          <p:cNvPr id="4" name="Picture 3" descr="https://lh6.googleusercontent.com/dOo0Q8FHXNuq7fjC9DTuZepIiNMkz8xKXizDkVWn2FIdNytkb9SP-q1zfwNnAQhYWex9jH3QyH2Va9mV4Yy6avI0IP_YteCO33BLWJeEW-PAIt8XfJQFKu5RZgre670ja6EZlhw"/>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069100" y="2952206"/>
            <a:ext cx="2440660" cy="3586842"/>
          </a:xfrm>
          <a:prstGeom prst="rect">
            <a:avLst/>
          </a:prstGeom>
          <a:noFill/>
          <a:ln>
            <a:noFill/>
          </a:ln>
        </p:spPr>
      </p:pic>
      <p:pic>
        <p:nvPicPr>
          <p:cNvPr id="5" name="Picture 4" descr="https://lh4.googleusercontent.com/n2_X-1Op1--lzChmYBxyYsg7WevgDlFPmHL4vw_hNEsLylSut02wSe1m-L78lJpJfXrsTqhVF8cemeIaD3FzHVlDxfNCOI6hh3gWwAXhPogf6rX3J7zniDEQHcyI-mGnqu9jz_o"/>
          <p:cNvPicPr/>
          <p:nvPr/>
        </p:nvPicPr>
        <p:blipFill>
          <a:blip r:embed="rId5"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rot="16200000">
            <a:off x="3089745" y="2946048"/>
            <a:ext cx="2739796" cy="3542686"/>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Badge">
  <a:themeElements>
    <a:clrScheme name="Custom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62222"/>
      </a:hlink>
      <a:folHlink>
        <a:srgbClr val="44B9E8"/>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11688</TotalTime>
  <Words>911</Words>
  <Application>Microsoft Office PowerPoint</Application>
  <PresentationFormat>Custom</PresentationFormat>
  <Paragraphs>127</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Badge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gnggu</dc:creator>
  <cp:lastModifiedBy>Lavakumar MN</cp:lastModifiedBy>
  <cp:revision>774</cp:revision>
  <cp:lastPrinted>2016-07-22T04:45:57Z</cp:lastPrinted>
  <dcterms:created xsi:type="dcterms:W3CDTF">2011-01-10T21:24:44Z</dcterms:created>
  <dcterms:modified xsi:type="dcterms:W3CDTF">2022-08-11T15:25:12Z</dcterms:modified>
</cp:coreProperties>
</file>