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6"/>
  </p:notesMasterIdLst>
  <p:sldIdLst>
    <p:sldId id="256" r:id="rId2"/>
    <p:sldId id="257" r:id="rId3"/>
    <p:sldId id="271" r:id="rId4"/>
    <p:sldId id="259" r:id="rId5"/>
    <p:sldId id="260" r:id="rId6"/>
    <p:sldId id="262" r:id="rId7"/>
    <p:sldId id="274" r:id="rId8"/>
    <p:sldId id="275" r:id="rId9"/>
    <p:sldId id="264" r:id="rId10"/>
    <p:sldId id="273" r:id="rId11"/>
    <p:sldId id="265" r:id="rId12"/>
    <p:sldId id="263" r:id="rId13"/>
    <p:sldId id="266"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BECE6B3-5273-4CFF-A5AE-D0FEC1637047}">
  <a:tblStyle styleId="{0BECE6B3-5273-4CFF-A5AE-D0FEC1637047}"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06" autoAdjust="0"/>
    <p:restoredTop sz="94660"/>
  </p:normalViewPr>
  <p:slideViewPr>
    <p:cSldViewPr snapToGrid="0">
      <p:cViewPr>
        <p:scale>
          <a:sx n="80" d="100"/>
          <a:sy n="80" d="100"/>
        </p:scale>
        <p:origin x="-252" y="17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992945" y="2390873"/>
            <a:ext cx="10515600" cy="10254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000"/>
              <a:buFont typeface="Cambria"/>
              <a:buNone/>
            </a:pPr>
            <a:r>
              <a:rPr lang="en-US" sz="4000" b="1" dirty="0" smtClean="0">
                <a:solidFill>
                  <a:srgbClr val="FF0000"/>
                </a:solidFill>
                <a:latin typeface="Cambria"/>
                <a:ea typeface="Cambria"/>
                <a:cs typeface="Cambria"/>
                <a:sym typeface="Cambria"/>
              </a:rPr>
              <a:t>AUTOMATIC PLANT WATERING SYSTEM</a:t>
            </a:r>
            <a:endParaRPr sz="4000" b="1">
              <a:solidFill>
                <a:srgbClr val="FF0000"/>
              </a:solidFill>
              <a:latin typeface="Cambria"/>
              <a:ea typeface="Cambria"/>
              <a:cs typeface="Cambria"/>
              <a:sym typeface="Cambria"/>
            </a:endParaRPr>
          </a:p>
        </p:txBody>
      </p:sp>
      <p:sp>
        <p:nvSpPr>
          <p:cNvPr id="89" name="Google Shape;89;p13"/>
          <p:cNvSpPr txBox="1"/>
          <p:nvPr/>
        </p:nvSpPr>
        <p:spPr>
          <a:xfrm>
            <a:off x="429260" y="3586146"/>
            <a:ext cx="347472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rgbClr val="002060"/>
                </a:solidFill>
                <a:latin typeface="Cambria"/>
                <a:ea typeface="Cambria"/>
                <a:cs typeface="Cambria"/>
                <a:sym typeface="Cambria"/>
              </a:rPr>
              <a:t>Presented by</a:t>
            </a:r>
            <a:endParaRPr sz="1400" b="0" i="0" u="none" strike="noStrike" cap="none">
              <a:solidFill>
                <a:srgbClr val="000000"/>
              </a:solidFill>
              <a:latin typeface="Arial"/>
              <a:ea typeface="Arial"/>
              <a:cs typeface="Arial"/>
              <a:sym typeface="Arial"/>
            </a:endParaRPr>
          </a:p>
        </p:txBody>
      </p:sp>
      <p:sp>
        <p:nvSpPr>
          <p:cNvPr id="90" name="Google Shape;90;p13"/>
          <p:cNvSpPr txBox="1"/>
          <p:nvPr/>
        </p:nvSpPr>
        <p:spPr>
          <a:xfrm>
            <a:off x="1042314" y="1363667"/>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400"/>
              <a:buFont typeface="Cambria"/>
              <a:buNone/>
            </a:pPr>
            <a:r>
              <a:rPr lang="en-IN" sz="2400" b="1" i="0" u="none" strike="noStrike" cap="none">
                <a:solidFill>
                  <a:srgbClr val="002060"/>
                </a:solidFill>
                <a:latin typeface="Cambria"/>
                <a:ea typeface="Cambria"/>
                <a:cs typeface="Cambria"/>
                <a:sym typeface="Cambria"/>
              </a:rPr>
              <a:t>20EEE78A -  Project Phase 1</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002060"/>
              </a:buClr>
              <a:buSzPts val="2000"/>
              <a:buFont typeface="Cambria"/>
              <a:buNone/>
            </a:pPr>
            <a:r>
              <a:rPr lang="en-IN" sz="2000" b="1" i="0" u="none" strike="noStrike" cap="none">
                <a:solidFill>
                  <a:srgbClr val="002060"/>
                </a:solidFill>
                <a:latin typeface="Cambria"/>
                <a:ea typeface="Cambria"/>
                <a:cs typeface="Cambria"/>
                <a:sym typeface="Cambria"/>
              </a:rPr>
              <a:t>Semester 03 (2021-2022)</a:t>
            </a:r>
            <a:endParaRPr sz="1400" b="0" i="0" u="none" strike="noStrike" cap="none">
              <a:solidFill>
                <a:srgbClr val="000000"/>
              </a:solidFill>
              <a:latin typeface="Arial"/>
              <a:ea typeface="Arial"/>
              <a:cs typeface="Arial"/>
              <a:sym typeface="Arial"/>
            </a:endParaRPr>
          </a:p>
        </p:txBody>
      </p:sp>
      <p:pic>
        <p:nvPicPr>
          <p:cNvPr id="91" name="Google Shape;91;p13" descr="New Horizon College of Engineering"/>
          <p:cNvPicPr preferRelativeResize="0"/>
          <p:nvPr/>
        </p:nvPicPr>
        <p:blipFill rotWithShape="1">
          <a:blip r:embed="rId3">
            <a:alphaModFix/>
          </a:blip>
          <a:srcRect/>
          <a:stretch/>
        </p:blipFill>
        <p:spPr>
          <a:xfrm>
            <a:off x="3636628" y="235724"/>
            <a:ext cx="4599556" cy="962843"/>
          </a:xfrm>
          <a:prstGeom prst="rect">
            <a:avLst/>
          </a:prstGeom>
          <a:noFill/>
          <a:ln>
            <a:noFill/>
          </a:ln>
        </p:spPr>
      </p:pic>
      <p:graphicFrame>
        <p:nvGraphicFramePr>
          <p:cNvPr id="92" name="Google Shape;92;p13"/>
          <p:cNvGraphicFramePr/>
          <p:nvPr/>
        </p:nvGraphicFramePr>
        <p:xfrm>
          <a:off x="736600" y="3931920"/>
          <a:ext cx="5039750" cy="1144620"/>
        </p:xfrm>
        <a:graphic>
          <a:graphicData uri="http://schemas.openxmlformats.org/drawingml/2006/table">
            <a:tbl>
              <a:tblPr firstRow="1" bandRow="1">
                <a:noFill/>
                <a:tableStyleId>{0BECE6B3-5273-4CFF-A5AE-D0FEC1637047}</a:tableStyleId>
              </a:tblPr>
              <a:tblGrid>
                <a:gridCol w="2519875"/>
                <a:gridCol w="2519875"/>
              </a:tblGrid>
              <a:tr h="296700">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smtClean="0">
                          <a:solidFill>
                            <a:srgbClr val="FF5050"/>
                          </a:solidFill>
                        </a:rPr>
                        <a:t>1NH20EE048</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a:latin typeface="Cambria"/>
                          <a:ea typeface="Cambria"/>
                          <a:cs typeface="Cambria"/>
                          <a:sym typeface="Cambria"/>
                        </a:rPr>
                        <a:t>KAMALESH </a:t>
                      </a:r>
                      <a:r>
                        <a:rPr lang="en-IN" sz="1800" b="1" u="none" strike="noStrike" cap="none" dirty="0" smtClean="0">
                          <a:latin typeface="Cambria"/>
                          <a:ea typeface="Cambria"/>
                          <a:cs typeface="Cambria"/>
                          <a:sym typeface="Cambria"/>
                        </a:rPr>
                        <a:t>BADOLA</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89425">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smtClean="0">
                          <a:solidFill>
                            <a:srgbClr val="FF5050"/>
                          </a:solidFill>
                        </a:rPr>
                        <a:t>1NH20EE056</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a:latin typeface="Cambria"/>
                          <a:ea typeface="Cambria"/>
                          <a:cs typeface="Cambria"/>
                          <a:sym typeface="Cambria"/>
                        </a:rPr>
                        <a:t>KUSHAL </a:t>
                      </a:r>
                      <a:r>
                        <a:rPr lang="en-IN" sz="1800" b="1" u="none" strike="noStrike" cap="none" dirty="0" smtClean="0">
                          <a:latin typeface="Cambria"/>
                          <a:ea typeface="Cambria"/>
                          <a:cs typeface="Cambria"/>
                          <a:sym typeface="Cambria"/>
                        </a:rPr>
                        <a:t>NAIK K</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89425">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smtClean="0">
                          <a:solidFill>
                            <a:srgbClr val="FF5050"/>
                          </a:solidFill>
                        </a:rPr>
                        <a:t>1NH20EE057</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Cambria"/>
                          <a:ea typeface="Cambria"/>
                          <a:cs typeface="Cambria"/>
                          <a:sym typeface="Cambria"/>
                        </a:rPr>
                        <a:t>LAVA KUMAR  M N</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graphicFrame>
        <p:nvGraphicFramePr>
          <p:cNvPr id="93" name="Google Shape;93;p13"/>
          <p:cNvGraphicFramePr/>
          <p:nvPr/>
        </p:nvGraphicFramePr>
        <p:xfrm>
          <a:off x="7093184" y="3955478"/>
          <a:ext cx="4857425" cy="1025275"/>
        </p:xfrm>
        <a:graphic>
          <a:graphicData uri="http://schemas.openxmlformats.org/drawingml/2006/table">
            <a:tbl>
              <a:tblPr firstRow="1" bandRow="1">
                <a:noFill/>
                <a:tableStyleId>{0BECE6B3-5273-4CFF-A5AE-D0FEC1637047}</a:tableStyleId>
              </a:tblPr>
              <a:tblGrid>
                <a:gridCol w="1352225"/>
                <a:gridCol w="3505200"/>
              </a:tblGrid>
              <a:tr h="474025">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a:latin typeface="Cambria"/>
                          <a:ea typeface="Cambria"/>
                          <a:cs typeface="Cambria"/>
                          <a:sym typeface="Cambria"/>
                        </a:rPr>
                        <a:t>Guide </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FF5050"/>
                        </a:buClr>
                        <a:buSzPts val="1800"/>
                        <a:buFont typeface="Calibri"/>
                        <a:buNone/>
                      </a:pPr>
                      <a:r>
                        <a:rPr lang="en-IN" sz="1800" b="1" u="none" strike="noStrike" cap="none" dirty="0" err="1" smtClean="0">
                          <a:solidFill>
                            <a:srgbClr val="FF5050"/>
                          </a:solidFill>
                        </a:rPr>
                        <a:t>Ms.Deepa</a:t>
                      </a:r>
                      <a:r>
                        <a:rPr lang="en-IN" sz="1800" b="1" u="none" strike="noStrike" cap="none" dirty="0" smtClean="0">
                          <a:solidFill>
                            <a:srgbClr val="FF5050"/>
                          </a:solidFill>
                        </a:rPr>
                        <a:t> </a:t>
                      </a:r>
                      <a:r>
                        <a:rPr lang="en-IN" sz="1800" b="1" u="none" strike="noStrike" cap="none" dirty="0">
                          <a:solidFill>
                            <a:srgbClr val="FF5050"/>
                          </a:solidFill>
                        </a:rPr>
                        <a:t>V </a:t>
                      </a:r>
                      <a:r>
                        <a:rPr lang="en-IN" sz="1800" b="1" u="none" strike="noStrike" cap="none" dirty="0" err="1">
                          <a:solidFill>
                            <a:srgbClr val="FF5050"/>
                          </a:solidFill>
                        </a:rPr>
                        <a:t>Bolanavar</a:t>
                      </a:r>
                      <a:endParaRPr sz="1800" b="1" u="none" strike="noStrike" cap="none">
                        <a:solidFill>
                          <a:srgbClr val="FF505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51250">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Cambria"/>
                          <a:ea typeface="Cambria"/>
                          <a:cs typeface="Cambria"/>
                          <a:sym typeface="Cambria"/>
                        </a:rPr>
                        <a:t>Date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latin typeface="Cambria"/>
                          <a:ea typeface="Cambria"/>
                          <a:cs typeface="Cambria"/>
                          <a:sym typeface="Cambria"/>
                        </a:rPr>
                        <a:t> 04 . 12 . 2021</a:t>
                      </a:r>
                      <a:endParaRPr sz="1800" b="1" u="none" strike="noStrike" cap="none">
                        <a:latin typeface="Cambria"/>
                        <a:ea typeface="Cambria"/>
                        <a:cs typeface="Cambria"/>
                        <a:sym typeface="Cambri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94" name="Google Shape;94;p13"/>
          <p:cNvSpPr/>
          <p:nvPr/>
        </p:nvSpPr>
        <p:spPr>
          <a:xfrm>
            <a:off x="2281021" y="1198567"/>
            <a:ext cx="8038186"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FF0000"/>
                </a:solidFill>
                <a:latin typeface="Calibri"/>
                <a:ea typeface="Calibri"/>
                <a:cs typeface="Calibri"/>
                <a:sym typeface="Calibri"/>
              </a:rPr>
              <a:t>DEPARTMENT OF ELECTRICAL AND ELECTRONICS ENGINEERING</a:t>
            </a:r>
            <a:endParaRPr sz="20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10</a:t>
            </a:fld>
            <a:endParaRPr lang="en-IN"/>
          </a:p>
        </p:txBody>
      </p:sp>
      <p:sp>
        <p:nvSpPr>
          <p:cNvPr id="3" name="TextBox 2"/>
          <p:cNvSpPr txBox="1"/>
          <p:nvPr/>
        </p:nvSpPr>
        <p:spPr>
          <a:xfrm>
            <a:off x="3502855" y="759656"/>
            <a:ext cx="4628403" cy="646331"/>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LIMITATIONS</a:t>
            </a:r>
            <a:endParaRPr lang="en-US" sz="3600" b="1" dirty="0">
              <a:solidFill>
                <a:srgbClr val="FF0000"/>
              </a:solidFill>
              <a:latin typeface="Times New Roman" pitchFamily="18" charset="0"/>
              <a:cs typeface="Times New Roman" pitchFamily="18" charset="0"/>
            </a:endParaRPr>
          </a:p>
        </p:txBody>
      </p:sp>
      <p:sp>
        <p:nvSpPr>
          <p:cNvPr id="4" name="TextBox 3"/>
          <p:cNvSpPr txBox="1"/>
          <p:nvPr/>
        </p:nvSpPr>
        <p:spPr>
          <a:xfrm>
            <a:off x="1518780" y="2024155"/>
            <a:ext cx="8281358" cy="307777"/>
          </a:xfrm>
          <a:prstGeom prst="rect">
            <a:avLst/>
          </a:prstGeom>
          <a:noFill/>
        </p:spPr>
        <p:txBody>
          <a:bodyPr wrap="square" rtlCol="0">
            <a:spAutoFit/>
          </a:bodyPr>
          <a:lstStyle/>
          <a:p>
            <a:r>
              <a:rPr lang="en-US" dirty="0" smtClean="0"/>
              <a:t>.</a:t>
            </a:r>
            <a:endParaRPr lang="en-US" dirty="0"/>
          </a:p>
        </p:txBody>
      </p:sp>
      <p:pic>
        <p:nvPicPr>
          <p:cNvPr id="5" name="Google Shape;146;p19" descr="E:\ew template.jpg"/>
          <p:cNvPicPr preferRelativeResize="0"/>
          <p:nvPr/>
        </p:nvPicPr>
        <p:blipFill rotWithShape="1">
          <a:blip r:embed="rId2">
            <a:alphaModFix/>
          </a:blip>
          <a:srcRect l="1206" t="4645"/>
          <a:stretch/>
        </p:blipFill>
        <p:spPr>
          <a:xfrm>
            <a:off x="0" y="477733"/>
            <a:ext cx="1879600" cy="492537"/>
          </a:xfrm>
          <a:prstGeom prst="rect">
            <a:avLst/>
          </a:prstGeom>
          <a:noFill/>
          <a:ln w="9525" cap="flat" cmpd="sng">
            <a:solidFill>
              <a:schemeClr val="lt1"/>
            </a:solidFill>
            <a:prstDash val="solid"/>
            <a:miter lim="800000"/>
            <a:headEnd type="none" w="sm" len="sm"/>
            <a:tailEnd type="none" w="sm" len="sm"/>
          </a:ln>
        </p:spPr>
      </p:pic>
      <p:sp>
        <p:nvSpPr>
          <p:cNvPr id="6" name="TextBox 5"/>
          <p:cNvSpPr txBox="1"/>
          <p:nvPr/>
        </p:nvSpPr>
        <p:spPr>
          <a:xfrm>
            <a:off x="872197" y="2208628"/>
            <a:ext cx="10297551" cy="4647426"/>
          </a:xfrm>
          <a:prstGeom prst="rect">
            <a:avLst/>
          </a:prstGeom>
          <a:noFill/>
        </p:spPr>
        <p:txBody>
          <a:bodyPr wrap="square" rtlCol="0">
            <a:spAutoFit/>
          </a:bodyPr>
          <a:lstStyle/>
          <a:p>
            <a:pPr>
              <a:buFont typeface="Arial" pitchFamily="34" charset="0"/>
              <a:buChar char="•"/>
            </a:pPr>
            <a:r>
              <a:rPr lang="en-US" sz="3200" dirty="0" smtClean="0">
                <a:latin typeface="Times New Roman" pitchFamily="18" charset="0"/>
                <a:cs typeface="Times New Roman" pitchFamily="18" charset="0"/>
              </a:rPr>
              <a:t>Method cannot be used with high iron content water  because emitters become clogged.</a:t>
            </a:r>
          </a:p>
          <a:p>
            <a:pPr>
              <a:buFont typeface="Arial" pitchFamily="34" charset="0"/>
              <a:buChar char="•"/>
            </a:pPr>
            <a:endParaRPr lang="en-US" sz="3200" dirty="0" smtClean="0">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Maintenance is required to keep system going.</a:t>
            </a:r>
          </a:p>
          <a:p>
            <a:pPr>
              <a:buFont typeface="Arial" pitchFamily="34" charset="0"/>
              <a:buChar char="•"/>
            </a:pPr>
            <a:endParaRPr lang="en-US" sz="3200" dirty="0" smtClean="0">
              <a:latin typeface="Times New Roman" pitchFamily="18" charset="0"/>
              <a:cs typeface="Times New Roman" pitchFamily="18" charset="0"/>
            </a:endParaRPr>
          </a:p>
          <a:p>
            <a:pPr>
              <a:buFont typeface="Arial" pitchFamily="34" charset="0"/>
              <a:buChar char="•"/>
            </a:pPr>
            <a:r>
              <a:rPr lang="en-US" sz="3200" dirty="0" smtClean="0">
                <a:latin typeface="Times New Roman" pitchFamily="18" charset="0"/>
                <a:cs typeface="Times New Roman" pitchFamily="18" charset="0"/>
              </a:rPr>
              <a:t>Chewing on tubing from insects and rodents can cause water leaks</a:t>
            </a:r>
            <a:r>
              <a:rPr lang="en-US" sz="2000" dirty="0" smtClean="0"/>
              <a:t>.  </a:t>
            </a:r>
          </a:p>
          <a:p>
            <a:endParaRPr lang="en-US" sz="2400" dirty="0" smtClean="0"/>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749300" y="1740855"/>
            <a:ext cx="10731499" cy="584775"/>
          </a:xfrm>
          <a:prstGeom prst="rect">
            <a:avLst/>
          </a:prstGeom>
          <a:noFill/>
          <a:ln>
            <a:noFill/>
          </a:ln>
        </p:spPr>
        <p:txBody>
          <a:bodyPr spcFirstLastPara="1" wrap="square" lIns="45700" tIns="45700" rIns="45700" bIns="45700" anchor="t" anchorCtr="0">
            <a:spAutoFit/>
          </a:bodyPr>
          <a:lstStyle/>
          <a:p>
            <a:pPr marL="457200" marR="0" lvl="0" indent="-254000" algn="just"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mbria"/>
              <a:ea typeface="Cambria"/>
              <a:cs typeface="Cambria"/>
              <a:sym typeface="Cambria"/>
            </a:endParaRPr>
          </a:p>
        </p:txBody>
      </p:sp>
      <p:sp>
        <p:nvSpPr>
          <p:cNvPr id="178" name="Google Shape;178;p22"/>
          <p:cNvSpPr/>
          <p:nvPr/>
        </p:nvSpPr>
        <p:spPr>
          <a:xfrm>
            <a:off x="2926080" y="771094"/>
            <a:ext cx="5568365" cy="76944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400"/>
              <a:buFont typeface="Arial"/>
              <a:buNone/>
            </a:pPr>
            <a:r>
              <a:rPr lang="en-IN" sz="3600" b="1" i="0" u="none" strike="noStrike" cap="none" dirty="0">
                <a:solidFill>
                  <a:srgbClr val="FF0000"/>
                </a:solidFill>
                <a:latin typeface="Times New Roman" pitchFamily="18" charset="0"/>
                <a:ea typeface="Cambria"/>
                <a:cs typeface="Times New Roman" pitchFamily="18" charset="0"/>
                <a:sym typeface="Cambria"/>
              </a:rPr>
              <a:t>APPLICATIONS</a:t>
            </a:r>
            <a:endParaRPr sz="1100" b="0" i="0" u="none" strike="noStrike" cap="none">
              <a:solidFill>
                <a:srgbClr val="000000"/>
              </a:solidFill>
              <a:latin typeface="Times New Roman" pitchFamily="18" charset="0"/>
              <a:cs typeface="Times New Roman" pitchFamily="18" charset="0"/>
              <a:sym typeface="Arial"/>
            </a:endParaRPr>
          </a:p>
        </p:txBody>
      </p:sp>
      <p:pic>
        <p:nvPicPr>
          <p:cNvPr id="179" name="Google Shape;179;p22" descr="E:\ew template.jpg"/>
          <p:cNvPicPr preferRelativeResize="0"/>
          <p:nvPr/>
        </p:nvPicPr>
        <p:blipFill rotWithShape="1">
          <a:blip r:embed="rId3">
            <a:alphaModFix/>
          </a:blip>
          <a:srcRect l="1206" t="4645"/>
          <a:stretch/>
        </p:blipFill>
        <p:spPr>
          <a:xfrm>
            <a:off x="0" y="109628"/>
            <a:ext cx="1767626" cy="492537"/>
          </a:xfrm>
          <a:prstGeom prst="rect">
            <a:avLst/>
          </a:prstGeom>
          <a:noFill/>
          <a:ln w="9525" cap="flat" cmpd="sng">
            <a:solidFill>
              <a:schemeClr val="lt1"/>
            </a:solidFill>
            <a:prstDash val="solid"/>
            <a:miter lim="800000"/>
            <a:headEnd type="none" w="sm" len="sm"/>
            <a:tailEnd type="none" w="sm" len="sm"/>
          </a:ln>
        </p:spPr>
      </p:pic>
      <p:sp>
        <p:nvSpPr>
          <p:cNvPr id="180" name="Google Shape;180;p2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sp>
        <p:nvSpPr>
          <p:cNvPr id="181" name="Google Shape;181;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11</a:t>
            </a:fld>
            <a:endParaRPr/>
          </a:p>
        </p:txBody>
      </p:sp>
      <p:sp>
        <p:nvSpPr>
          <p:cNvPr id="9" name="TextBox 8"/>
          <p:cNvSpPr txBox="1"/>
          <p:nvPr/>
        </p:nvSpPr>
        <p:spPr>
          <a:xfrm>
            <a:off x="633046" y="1969477"/>
            <a:ext cx="11296357" cy="2369880"/>
          </a:xfrm>
          <a:prstGeom prst="rect">
            <a:avLst/>
          </a:prstGeom>
          <a:noFill/>
        </p:spPr>
        <p:txBody>
          <a:bodyPr wrap="square" rtlCol="0">
            <a:spAutoFit/>
          </a:bodyPr>
          <a:lstStyle/>
          <a:p>
            <a:pPr marL="514350" indent="-514350">
              <a:buFont typeface="Arial" pitchFamily="34" charset="0"/>
              <a:buChar char="•"/>
            </a:pPr>
            <a:r>
              <a:rPr lang="en-US" sz="3200" dirty="0" smtClean="0"/>
              <a:t>Used to measure the loss of moisture in the soil over time due to evaporation and intake.</a:t>
            </a:r>
          </a:p>
          <a:p>
            <a:pPr marL="514350" indent="-514350">
              <a:buFont typeface="Arial" pitchFamily="34" charset="0"/>
              <a:buChar char="•"/>
            </a:pPr>
            <a:endParaRPr lang="en-US" sz="3200" dirty="0" smtClean="0"/>
          </a:p>
          <a:p>
            <a:pPr marL="514350" indent="-514350">
              <a:buFont typeface="Arial" pitchFamily="34" charset="0"/>
              <a:buChar char="•"/>
            </a:pPr>
            <a:r>
              <a:rPr lang="en-US" sz="3200" dirty="0" smtClean="0"/>
              <a:t>Automatic Watering To The Plant .</a:t>
            </a:r>
          </a:p>
          <a:p>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908538" y="730885"/>
            <a:ext cx="10515600" cy="9810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200"/>
              <a:buFont typeface="Cambria"/>
              <a:buNone/>
            </a:pPr>
            <a:r>
              <a:rPr lang="en-IN" sz="3600" b="1" dirty="0" smtClean="0">
                <a:solidFill>
                  <a:srgbClr val="FF0000"/>
                </a:solidFill>
                <a:latin typeface="Times New Roman" pitchFamily="18" charset="0"/>
                <a:ea typeface="Cambria"/>
                <a:cs typeface="Times New Roman" pitchFamily="18" charset="0"/>
                <a:sym typeface="Cambria"/>
              </a:rPr>
              <a:t>RESULTS</a:t>
            </a:r>
            <a:endParaRPr sz="5400">
              <a:latin typeface="Times New Roman" pitchFamily="18" charset="0"/>
              <a:cs typeface="Times New Roman" pitchFamily="18" charset="0"/>
            </a:endParaRPr>
          </a:p>
        </p:txBody>
      </p:sp>
      <p:sp>
        <p:nvSpPr>
          <p:cNvPr id="162" name="Google Shape;162;p2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sp>
        <p:nvSpPr>
          <p:cNvPr id="160" name="Google Shape;160;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12</a:t>
            </a:fld>
            <a:endParaRPr/>
          </a:p>
        </p:txBody>
      </p:sp>
      <p:pic>
        <p:nvPicPr>
          <p:cNvPr id="161" name="Google Shape;161;p20" descr="E:\ew template.jpg"/>
          <p:cNvPicPr preferRelativeResize="0"/>
          <p:nvPr/>
        </p:nvPicPr>
        <p:blipFill rotWithShape="1">
          <a:blip r:embed="rId3">
            <a:alphaModFix/>
          </a:blip>
          <a:srcRect l="1206" t="4645"/>
          <a:stretch/>
        </p:blipFill>
        <p:spPr>
          <a:xfrm>
            <a:off x="0" y="109628"/>
            <a:ext cx="1767626" cy="492537"/>
          </a:xfrm>
          <a:prstGeom prst="rect">
            <a:avLst/>
          </a:prstGeom>
          <a:noFill/>
          <a:ln w="9525" cap="flat" cmpd="sng">
            <a:solidFill>
              <a:schemeClr val="lt1"/>
            </a:solidFill>
            <a:prstDash val="solid"/>
            <a:miter lim="800000"/>
            <a:headEnd type="none" w="sm" len="sm"/>
            <a:tailEnd type="none" w="sm" len="sm"/>
          </a:ln>
        </p:spPr>
      </p:pic>
      <p:sp>
        <p:nvSpPr>
          <p:cNvPr id="8" name="TextBox 7"/>
          <p:cNvSpPr txBox="1"/>
          <p:nvPr/>
        </p:nvSpPr>
        <p:spPr>
          <a:xfrm>
            <a:off x="1111348" y="1856936"/>
            <a:ext cx="9678572" cy="1569660"/>
          </a:xfrm>
          <a:prstGeom prst="rect">
            <a:avLst/>
          </a:prstGeom>
          <a:noFill/>
        </p:spPr>
        <p:txBody>
          <a:bodyPr wrap="square" rtlCol="0">
            <a:spAutoFit/>
          </a:bodyPr>
          <a:lstStyle/>
          <a:p>
            <a:r>
              <a:rPr lang="en-US" sz="2400" dirty="0" smtClean="0"/>
              <a:t>It was observed that the proposed methodology controls the moisture content of the soil of cultivated land. The motor automatically start pumping water if the soil is dry and stops when the moisture content of the soil is maintained as required.</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Cambria"/>
              <a:buNone/>
            </a:pPr>
            <a:r>
              <a:rPr lang="en-IN" sz="3600" b="1" dirty="0">
                <a:solidFill>
                  <a:srgbClr val="FF0000"/>
                </a:solidFill>
                <a:latin typeface="Times New Roman" pitchFamily="18" charset="0"/>
                <a:ea typeface="Cambria"/>
                <a:cs typeface="Times New Roman" pitchFamily="18" charset="0"/>
                <a:sym typeface="Cambria"/>
              </a:rPr>
              <a:t>REFERENCES</a:t>
            </a:r>
            <a:r>
              <a:rPr lang="en-IN" sz="3600" b="1" dirty="0">
                <a:latin typeface="Times New Roman" pitchFamily="18" charset="0"/>
                <a:ea typeface="Cambria"/>
                <a:cs typeface="Times New Roman" pitchFamily="18" charset="0"/>
                <a:sym typeface="Cambria"/>
              </a:rPr>
              <a:t> </a:t>
            </a:r>
            <a:endParaRPr sz="3600" b="1">
              <a:latin typeface="Times New Roman" pitchFamily="18" charset="0"/>
              <a:cs typeface="Times New Roman" pitchFamily="18" charset="0"/>
            </a:endParaRPr>
          </a:p>
        </p:txBody>
      </p:sp>
      <p:sp>
        <p:nvSpPr>
          <p:cNvPr id="191" name="Google Shape;191;p2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sp>
        <p:nvSpPr>
          <p:cNvPr id="189" name="Google Shape;189;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endParaRPr/>
          </a:p>
        </p:txBody>
      </p:sp>
      <p:pic>
        <p:nvPicPr>
          <p:cNvPr id="190" name="Google Shape;190;p23" descr="E:\ew template.jpg"/>
          <p:cNvPicPr preferRelativeResize="0"/>
          <p:nvPr/>
        </p:nvPicPr>
        <p:blipFill rotWithShape="1">
          <a:blip r:embed="rId3">
            <a:alphaModFix/>
          </a:blip>
          <a:srcRect l="1206" t="4645"/>
          <a:stretch/>
        </p:blipFill>
        <p:spPr>
          <a:xfrm>
            <a:off x="0" y="109628"/>
            <a:ext cx="1767626" cy="492537"/>
          </a:xfrm>
          <a:prstGeom prst="rect">
            <a:avLst/>
          </a:prstGeom>
          <a:noFill/>
          <a:ln w="9525" cap="flat" cmpd="sng">
            <a:solidFill>
              <a:schemeClr val="lt1"/>
            </a:solidFill>
            <a:prstDash val="solid"/>
            <a:miter lim="800000"/>
            <a:headEnd type="none" w="sm" len="sm"/>
            <a:tailEnd type="none" w="sm" len="sm"/>
          </a:ln>
        </p:spPr>
      </p:pic>
      <p:sp>
        <p:nvSpPr>
          <p:cNvPr id="9" name="TextBox 8"/>
          <p:cNvSpPr txBox="1"/>
          <p:nvPr/>
        </p:nvSpPr>
        <p:spPr>
          <a:xfrm>
            <a:off x="844062" y="2504050"/>
            <a:ext cx="10185009" cy="5016758"/>
          </a:xfrm>
          <a:prstGeom prst="rect">
            <a:avLst/>
          </a:prstGeom>
          <a:noFill/>
        </p:spPr>
        <p:txBody>
          <a:bodyPr wrap="square" rtlCol="0">
            <a:spAutoFit/>
          </a:bodyPr>
          <a:lstStyle/>
          <a:p>
            <a:pPr marL="457200" indent="-457200">
              <a:buFont typeface="Arial" pitchFamily="34" charset="0"/>
              <a:buChar char="•"/>
            </a:pPr>
            <a:r>
              <a:rPr lang="en-US" sz="2000" dirty="0" smtClean="0"/>
              <a:t>International Research Journal of Engineering and Technology (IRJET) e-ISSN: 2395 -0056 Volume: 03 Issue: 03 | Mar-2016 Automatic Irrigation System on Sensing Soil Moisture Content R.Vagulabranan1, M.Karthikeyan2, V.Sasikala3 </a:t>
            </a:r>
          </a:p>
          <a:p>
            <a:pPr marL="457200" indent="-457200">
              <a:buFont typeface="Arial" pitchFamily="34" charset="0"/>
              <a:buChar char="•"/>
            </a:pPr>
            <a:endParaRPr lang="en-US" sz="2000" dirty="0" smtClean="0"/>
          </a:p>
          <a:p>
            <a:pPr marL="457200" indent="-457200">
              <a:buFont typeface="Arial" pitchFamily="34" charset="0"/>
              <a:buChar char="•"/>
            </a:pPr>
            <a:r>
              <a:rPr lang="en-US" sz="2000" dirty="0" err="1" smtClean="0"/>
              <a:t>Abhishek</a:t>
            </a:r>
            <a:r>
              <a:rPr lang="en-US" sz="2000" dirty="0" smtClean="0"/>
              <a:t> Gupta, </a:t>
            </a:r>
            <a:r>
              <a:rPr lang="en-US" sz="2000" dirty="0" err="1" smtClean="0"/>
              <a:t>Shailesh</a:t>
            </a:r>
            <a:r>
              <a:rPr lang="en-US" sz="2000" dirty="0" smtClean="0"/>
              <a:t> </a:t>
            </a:r>
            <a:r>
              <a:rPr lang="en-US" sz="2000" dirty="0" err="1" smtClean="0"/>
              <a:t>Kumawat,Shubham</a:t>
            </a:r>
            <a:r>
              <a:rPr lang="en-US" sz="2000" dirty="0" smtClean="0"/>
              <a:t> </a:t>
            </a:r>
            <a:r>
              <a:rPr lang="en-US" sz="2000" dirty="0" err="1" smtClean="0"/>
              <a:t>Garg,“Automatic</a:t>
            </a:r>
            <a:r>
              <a:rPr lang="en-US" sz="2000" dirty="0" smtClean="0"/>
              <a:t> Plant </a:t>
            </a:r>
          </a:p>
          <a:p>
            <a:pPr marL="457200" indent="-457200"/>
            <a:r>
              <a:rPr lang="en-US" sz="2000" dirty="0" smtClean="0"/>
              <a:t>      Watering </a:t>
            </a:r>
            <a:r>
              <a:rPr lang="en-US" sz="2000" dirty="0" err="1" smtClean="0"/>
              <a:t>System”,IJIR,Jaipur</a:t>
            </a:r>
            <a:r>
              <a:rPr lang="en-US" sz="2000" dirty="0" smtClean="0"/>
              <a:t>, India,2016 (IEEE)</a:t>
            </a:r>
          </a:p>
          <a:p>
            <a:pPr marL="457200" indent="-457200">
              <a:buFont typeface="Arial" pitchFamily="34" charset="0"/>
              <a:buChar char="•"/>
            </a:pPr>
            <a:endParaRPr lang="en-US" sz="2000" dirty="0" smtClean="0"/>
          </a:p>
          <a:p>
            <a:pPr marL="457200" indent="-457200">
              <a:buFont typeface="Arial" pitchFamily="34" charset="0"/>
              <a:buChar char="•"/>
            </a:pPr>
            <a:r>
              <a:rPr lang="en-US" sz="2000" dirty="0" err="1" smtClean="0"/>
              <a:t>Archana</a:t>
            </a:r>
            <a:r>
              <a:rPr lang="en-US" sz="2000" dirty="0" smtClean="0"/>
              <a:t> P, </a:t>
            </a:r>
            <a:r>
              <a:rPr lang="en-US" sz="2000" dirty="0" err="1" smtClean="0"/>
              <a:t>Priya</a:t>
            </a:r>
            <a:r>
              <a:rPr lang="en-US" sz="2000" dirty="0" smtClean="0"/>
              <a:t> R, “</a:t>
            </a:r>
            <a:r>
              <a:rPr lang="en-US" sz="2000" dirty="0" err="1" smtClean="0"/>
              <a:t>Designand</a:t>
            </a:r>
            <a:r>
              <a:rPr lang="en-US" sz="2000" dirty="0" smtClean="0"/>
              <a:t> </a:t>
            </a:r>
            <a:r>
              <a:rPr lang="en-US" sz="2000" dirty="0" err="1" smtClean="0"/>
              <a:t>Implementationofautomatic</a:t>
            </a:r>
            <a:r>
              <a:rPr lang="en-US" sz="2000" dirty="0" smtClean="0"/>
              <a:t> plant watering </a:t>
            </a:r>
            <a:r>
              <a:rPr lang="en-US" sz="2000" dirty="0" err="1" smtClean="0"/>
              <a:t>system”,IJAEGT,Coimbatore</a:t>
            </a:r>
            <a:r>
              <a:rPr lang="en-US" sz="2000" dirty="0" smtClean="0"/>
              <a:t>, India,2016(IEEE)</a:t>
            </a:r>
          </a:p>
          <a:p>
            <a:pPr marL="457200" indent="-457200">
              <a:buFont typeface="Arial" pitchFamily="34" charset="0"/>
              <a:buChar char="•"/>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6" descr="E:\ew template.jpg"/>
          <p:cNvPicPr preferRelativeResize="0"/>
          <p:nvPr/>
        </p:nvPicPr>
        <p:blipFill rotWithShape="1">
          <a:blip r:embed="rId3">
            <a:alphaModFix/>
          </a:blip>
          <a:srcRect l="1205" t="4643"/>
          <a:stretch/>
        </p:blipFill>
        <p:spPr>
          <a:xfrm>
            <a:off x="0" y="231548"/>
            <a:ext cx="1767626" cy="492537"/>
          </a:xfrm>
          <a:prstGeom prst="rect">
            <a:avLst/>
          </a:prstGeom>
          <a:noFill/>
          <a:ln w="9525" cap="flat" cmpd="sng">
            <a:solidFill>
              <a:schemeClr val="lt1"/>
            </a:solidFill>
            <a:prstDash val="solid"/>
            <a:miter lim="800000"/>
            <a:headEnd type="none" w="sm" len="sm"/>
            <a:tailEnd type="none" w="sm" len="sm"/>
          </a:ln>
        </p:spPr>
      </p:pic>
      <p:sp>
        <p:nvSpPr>
          <p:cNvPr id="214" name="Google Shape;214;p26"/>
          <p:cNvSpPr/>
          <p:nvPr/>
        </p:nvSpPr>
        <p:spPr>
          <a:xfrm>
            <a:off x="5291933" y="3244334"/>
            <a:ext cx="1848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26"/>
          <p:cNvSpPr/>
          <p:nvPr/>
        </p:nvSpPr>
        <p:spPr>
          <a:xfrm>
            <a:off x="2444151" y="2449902"/>
            <a:ext cx="9747849" cy="15432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IN" sz="8800" b="1" i="0" u="none" strike="noStrike" cap="none" dirty="0" smtClean="0">
                <a:solidFill>
                  <a:srgbClr val="FF0000"/>
                </a:solidFill>
                <a:latin typeface="Cambria"/>
                <a:ea typeface="Cambria"/>
                <a:cs typeface="Cambria"/>
                <a:sym typeface="Cambria"/>
              </a:rPr>
              <a:t>THANK  </a:t>
            </a:r>
            <a:r>
              <a:rPr lang="en-IN" sz="8800" b="1" i="0" u="none" strike="noStrike" cap="none" dirty="0">
                <a:solidFill>
                  <a:srgbClr val="FF0000"/>
                </a:solidFill>
                <a:latin typeface="Cambria"/>
                <a:ea typeface="Cambria"/>
                <a:cs typeface="Cambria"/>
                <a:sym typeface="Cambria"/>
              </a:rPr>
              <a:t>YOU</a:t>
            </a:r>
            <a:endParaRPr sz="8800" b="0" i="0" u="none" strike="noStrike" cap="none">
              <a:solidFill>
                <a:schemeClr val="dk1"/>
              </a:solidFill>
              <a:latin typeface="Calibri"/>
              <a:ea typeface="Calibri"/>
              <a:cs typeface="Calibri"/>
              <a:sym typeface="Calibri"/>
            </a:endParaRPr>
          </a:p>
        </p:txBody>
      </p:sp>
      <p:sp>
        <p:nvSpPr>
          <p:cNvPr id="216" name="Google Shape;216;p26"/>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sp>
        <p:nvSpPr>
          <p:cNvPr id="217" name="Google Shape;217;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6864" y="766708"/>
            <a:ext cx="10515600" cy="7896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Cambria"/>
              <a:buNone/>
            </a:pPr>
            <a:r>
              <a:rPr lang="en-IN" sz="3600" b="1" dirty="0">
                <a:solidFill>
                  <a:srgbClr val="FF0000"/>
                </a:solidFill>
                <a:latin typeface="Times New Roman" pitchFamily="18" charset="0"/>
                <a:ea typeface="Cambria"/>
                <a:cs typeface="Times New Roman" pitchFamily="18" charset="0"/>
                <a:sym typeface="Cambria"/>
              </a:rPr>
              <a:t>INTRODUCTION</a:t>
            </a:r>
            <a:endParaRPr>
              <a:latin typeface="Times New Roman" pitchFamily="18" charset="0"/>
              <a:cs typeface="Times New Roman" pitchFamily="18" charset="0"/>
            </a:endParaRPr>
          </a:p>
        </p:txBody>
      </p:sp>
      <p:sp>
        <p:nvSpPr>
          <p:cNvPr id="103" name="Google Shape;103;p14"/>
          <p:cNvSpPr txBox="1">
            <a:spLocks noGrp="1"/>
          </p:cNvSpPr>
          <p:nvPr>
            <p:ph idx="1"/>
          </p:nvPr>
        </p:nvSpPr>
        <p:spPr>
          <a:xfrm>
            <a:off x="150600" y="1693463"/>
            <a:ext cx="11203200" cy="4488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None/>
            </a:pPr>
            <a:endParaRPr sz="2400">
              <a:latin typeface="Times New Roman" pitchFamily="18" charset="0"/>
              <a:ea typeface="Cambria"/>
              <a:cs typeface="Times New Roman" pitchFamily="18" charset="0"/>
              <a:sym typeface="Cambria"/>
            </a:endParaRPr>
          </a:p>
          <a:p>
            <a:pPr marL="457200" lvl="1" indent="0" algn="just" rtl="0">
              <a:lnSpc>
                <a:spcPct val="90000"/>
              </a:lnSpc>
              <a:spcBef>
                <a:spcPts val="500"/>
              </a:spcBef>
              <a:spcAft>
                <a:spcPts val="0"/>
              </a:spcAft>
              <a:buClr>
                <a:schemeClr val="dk1"/>
              </a:buClr>
              <a:buSzPts val="2400"/>
              <a:buNone/>
            </a:pPr>
            <a:endParaRPr>
              <a:latin typeface="Cambria"/>
              <a:ea typeface="Cambria"/>
              <a:cs typeface="Cambria"/>
              <a:sym typeface="Cambria"/>
            </a:endParaRPr>
          </a:p>
        </p:txBody>
      </p:sp>
      <p:sp>
        <p:nvSpPr>
          <p:cNvPr id="102" name="Google Shape;102;p14"/>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sp>
        <p:nvSpPr>
          <p:cNvPr id="100" name="Google Shape;100;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2</a:t>
            </a:fld>
            <a:endParaRPr/>
          </a:p>
        </p:txBody>
      </p:sp>
      <p:pic>
        <p:nvPicPr>
          <p:cNvPr id="101" name="Google Shape;101;p14" descr="E:\ew template.jpg"/>
          <p:cNvPicPr preferRelativeResize="0"/>
          <p:nvPr/>
        </p:nvPicPr>
        <p:blipFill rotWithShape="1">
          <a:blip r:embed="rId3">
            <a:alphaModFix/>
          </a:blip>
          <a:srcRect l="1206" t="4645"/>
          <a:stretch/>
        </p:blipFill>
        <p:spPr>
          <a:xfrm>
            <a:off x="0" y="109628"/>
            <a:ext cx="1943100" cy="492537"/>
          </a:xfrm>
          <a:prstGeom prst="rect">
            <a:avLst/>
          </a:prstGeom>
          <a:noFill/>
          <a:ln w="9525" cap="flat" cmpd="sng">
            <a:solidFill>
              <a:schemeClr val="lt1"/>
            </a:solidFill>
            <a:prstDash val="solid"/>
            <a:miter lim="800000"/>
            <a:headEnd type="none" w="sm" len="sm"/>
            <a:tailEnd type="none" w="sm" len="sm"/>
          </a:ln>
        </p:spPr>
      </p:pic>
      <p:sp>
        <p:nvSpPr>
          <p:cNvPr id="7" name="TextBox 6"/>
          <p:cNvSpPr txBox="1"/>
          <p:nvPr/>
        </p:nvSpPr>
        <p:spPr>
          <a:xfrm>
            <a:off x="450166" y="1744393"/>
            <a:ext cx="11493304" cy="4401205"/>
          </a:xfrm>
          <a:prstGeom prst="rect">
            <a:avLst/>
          </a:prstGeom>
          <a:noFill/>
        </p:spPr>
        <p:txBody>
          <a:bodyPr wrap="square" rtlCol="0">
            <a:spAutoFit/>
          </a:bodyPr>
          <a:lstStyle/>
          <a:p>
            <a:r>
              <a:rPr lang="en-US" sz="2800" dirty="0" smtClean="0"/>
              <a:t>This project “Automatic Plant Watering System Circuit” immediately waters the plant once the soil turns dry. By adding timer circuits and other components.</a:t>
            </a:r>
          </a:p>
          <a:p>
            <a:endParaRPr lang="en-US" sz="2800" dirty="0" smtClean="0"/>
          </a:p>
          <a:p>
            <a:r>
              <a:rPr lang="en-US" sz="2800" dirty="0" smtClean="0"/>
              <a:t>A proper usage of irrigation system is very important because the main reason is the shortage of land reserved water due to lack of rain, unplanned use of water as a result large amounts of water goes waste.</a:t>
            </a:r>
          </a:p>
          <a:p>
            <a:endParaRPr lang="en-US" sz="2800" dirty="0" smtClean="0"/>
          </a:p>
          <a:p>
            <a:r>
              <a:rPr lang="en-US" sz="2800" dirty="0" smtClean="0"/>
              <a:t>For this reason, we use this  </a:t>
            </a:r>
            <a:r>
              <a:rPr lang="en-US" sz="2400" b="1" dirty="0" smtClean="0"/>
              <a:t>AUTOMATIC  PLANT  WATERING  SYSTEM</a:t>
            </a:r>
            <a:r>
              <a:rPr lang="en-US" sz="2800" dirty="0" smtClean="0"/>
              <a:t>, and this system is very useful in all climatic conditions.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graphicFrame>
        <p:nvGraphicFramePr>
          <p:cNvPr id="4" name="Table 3">
            <a:extLst>
              <a:ext uri="{FF2B5EF4-FFF2-40B4-BE49-F238E27FC236}">
                <a16:creationId xmlns="" xmlns:a16="http://schemas.microsoft.com/office/drawing/2014/main" id="{BCCFFC43-B7E8-48ED-99CE-3E9327A84F27}"/>
              </a:ext>
            </a:extLst>
          </p:cNvPr>
          <p:cNvGraphicFramePr>
            <a:graphicFrameLocks noGrp="1"/>
          </p:cNvGraphicFramePr>
          <p:nvPr/>
        </p:nvGraphicFramePr>
        <p:xfrm>
          <a:off x="886263" y="1674055"/>
          <a:ext cx="10564839" cy="4586069"/>
        </p:xfrm>
        <a:graphic>
          <a:graphicData uri="http://schemas.openxmlformats.org/drawingml/2006/table">
            <a:tbl>
              <a:tblPr firstRow="1" firstCol="1" bandRow="1">
                <a:tableStyleId>{0BECE6B3-5273-4CFF-A5AE-D0FEC1637047}</a:tableStyleId>
              </a:tblPr>
              <a:tblGrid>
                <a:gridCol w="2698723">
                  <a:extLst>
                    <a:ext uri="{9D8B030D-6E8A-4147-A177-3AD203B41FA5}">
                      <a16:colId xmlns="" xmlns:a16="http://schemas.microsoft.com/office/drawing/2014/main" val="20000"/>
                    </a:ext>
                  </a:extLst>
                </a:gridCol>
                <a:gridCol w="2539976">
                  <a:extLst>
                    <a:ext uri="{9D8B030D-6E8A-4147-A177-3AD203B41FA5}">
                      <a16:colId xmlns="" xmlns:a16="http://schemas.microsoft.com/office/drawing/2014/main" val="20001"/>
                    </a:ext>
                  </a:extLst>
                </a:gridCol>
                <a:gridCol w="2582940">
                  <a:extLst>
                    <a:ext uri="{9D8B030D-6E8A-4147-A177-3AD203B41FA5}">
                      <a16:colId xmlns="" xmlns:a16="http://schemas.microsoft.com/office/drawing/2014/main" val="20002"/>
                    </a:ext>
                  </a:extLst>
                </a:gridCol>
                <a:gridCol w="2743200"/>
              </a:tblGrid>
              <a:tr h="546933">
                <a:tc>
                  <a:txBody>
                    <a:bodyPr/>
                    <a:lstStyle/>
                    <a:p>
                      <a:pPr algn="ctr">
                        <a:lnSpc>
                          <a:spcPct val="107000"/>
                        </a:lnSpc>
                        <a:spcAft>
                          <a:spcPts val="0"/>
                        </a:spcAft>
                      </a:pPr>
                      <a:r>
                        <a:rPr lang="en-IN" sz="1400" b="1" dirty="0" smtClean="0">
                          <a:effectLst/>
                          <a:latin typeface="Arial Black" pitchFamily="34" charset="0"/>
                        </a:rPr>
                        <a:t>Title</a:t>
                      </a:r>
                      <a:r>
                        <a:rPr lang="en-IN" sz="1400" b="1" baseline="0" dirty="0" smtClean="0">
                          <a:effectLst/>
                          <a:latin typeface="Arial Black" pitchFamily="34" charset="0"/>
                        </a:rPr>
                        <a:t> of the paper</a:t>
                      </a:r>
                      <a:endParaRPr lang="en-IN" sz="1400" b="1" dirty="0">
                        <a:effectLst/>
                        <a:latin typeface="Arial Black" pitchFamily="34" charset="0"/>
                        <a:ea typeface="Calibri" panose="020F0502020204030204" pitchFamily="34" charset="0"/>
                        <a:cs typeface="Times New Roman" pitchFamily="18" charset="0"/>
                      </a:endParaRPr>
                    </a:p>
                  </a:txBody>
                  <a:tcPr marL="18024" marR="18024" marT="0" marB="0" anchor="ctr"/>
                </a:tc>
                <a:tc>
                  <a:txBody>
                    <a:bodyPr/>
                    <a:lstStyle/>
                    <a:p>
                      <a:pPr algn="ctr">
                        <a:lnSpc>
                          <a:spcPct val="107000"/>
                        </a:lnSpc>
                        <a:spcAft>
                          <a:spcPts val="0"/>
                        </a:spcAft>
                      </a:pPr>
                      <a:r>
                        <a:rPr lang="en-IN" sz="1400" b="1" kern="1200" dirty="0">
                          <a:effectLst/>
                          <a:latin typeface="Arial Black" pitchFamily="34" charset="0"/>
                        </a:rPr>
                        <a:t>Author &amp; Year of Publication </a:t>
                      </a:r>
                      <a:endParaRPr lang="en-IN" sz="1400" b="1" kern="1200" dirty="0">
                        <a:solidFill>
                          <a:schemeClr val="tx1"/>
                        </a:solidFill>
                        <a:effectLst/>
                        <a:latin typeface="Arial Black" pitchFamily="34" charset="0"/>
                        <a:ea typeface="Calibri" panose="020F0502020204030204" pitchFamily="34" charset="0"/>
                        <a:cs typeface="Times New Roman" pitchFamily="18" charset="0"/>
                      </a:endParaRPr>
                    </a:p>
                  </a:txBody>
                  <a:tcPr marL="18024" marR="18024"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400" b="1" kern="1200" dirty="0" smtClean="0">
                          <a:effectLst/>
                          <a:latin typeface="Arial Black" pitchFamily="34" charset="0"/>
                        </a:rPr>
                        <a:t>Source</a:t>
                      </a:r>
                      <a:r>
                        <a:rPr lang="en-IN" sz="1400" b="1" kern="1200" baseline="0" dirty="0" smtClean="0">
                          <a:effectLst/>
                          <a:latin typeface="Arial Black" pitchFamily="34" charset="0"/>
                        </a:rPr>
                        <a:t> &amp;</a:t>
                      </a:r>
                      <a:r>
                        <a:rPr lang="en-IN" sz="1400" b="1" kern="1200" dirty="0" smtClean="0">
                          <a:effectLst/>
                          <a:latin typeface="Arial Black" pitchFamily="34" charset="0"/>
                        </a:rPr>
                        <a:t> Year of Publication </a:t>
                      </a:r>
                      <a:endParaRPr lang="en-IN" sz="1400" b="1" kern="1200" dirty="0">
                        <a:solidFill>
                          <a:schemeClr val="tx1"/>
                        </a:solidFill>
                        <a:effectLst/>
                        <a:latin typeface="Arial Black" pitchFamily="34" charset="0"/>
                        <a:ea typeface="Calibri" panose="020F0502020204030204" pitchFamily="34" charset="0"/>
                        <a:cs typeface="Times New Roman" pitchFamily="18" charset="0"/>
                      </a:endParaRPr>
                    </a:p>
                  </a:txBody>
                  <a:tcPr marL="18024" marR="18024"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IN" sz="1400" b="1" kern="1200" dirty="0" smtClean="0">
                          <a:solidFill>
                            <a:schemeClr val="tx1"/>
                          </a:solidFill>
                          <a:effectLst/>
                          <a:latin typeface="Arial Black" pitchFamily="34" charset="0"/>
                          <a:ea typeface="Calibri" panose="020F0502020204030204" pitchFamily="34" charset="0"/>
                          <a:cs typeface="Times New Roman" pitchFamily="18" charset="0"/>
                        </a:rPr>
                        <a:t>Outcome of the paper</a:t>
                      </a:r>
                      <a:endParaRPr lang="en-IN" sz="1400" b="1" kern="1200" dirty="0">
                        <a:solidFill>
                          <a:schemeClr val="tx1"/>
                        </a:solidFill>
                        <a:effectLst/>
                        <a:latin typeface="Arial Black" pitchFamily="34" charset="0"/>
                        <a:ea typeface="Calibri" panose="020F0502020204030204" pitchFamily="34" charset="0"/>
                        <a:cs typeface="Times New Roman" pitchFamily="18" charset="0"/>
                      </a:endParaRPr>
                    </a:p>
                  </a:txBody>
                  <a:tcPr marL="18024" marR="18024" marT="0" marB="0" anchor="ctr"/>
                </a:tc>
                <a:extLst>
                  <a:ext uri="{0D108BD9-81ED-4DB2-BD59-A6C34878D82A}">
                    <a16:rowId xmlns="" xmlns:a16="http://schemas.microsoft.com/office/drawing/2014/main" val="10000"/>
                  </a:ext>
                </a:extLst>
              </a:tr>
              <a:tr h="4039136">
                <a:tc>
                  <a:txBody>
                    <a:bodyPr/>
                    <a:lstStyle/>
                    <a:p>
                      <a:pPr algn="ctr"/>
                      <a:r>
                        <a:rPr lang="en-US" sz="1800" b="0" dirty="0" smtClean="0">
                          <a:latin typeface="Times New Roman" pitchFamily="18" charset="0"/>
                          <a:cs typeface="Times New Roman" pitchFamily="18" charset="0"/>
                        </a:rPr>
                        <a:t>Automatic Irrigation System on Sensing Soil Moisture Content</a:t>
                      </a:r>
                    </a:p>
                    <a:p>
                      <a:pPr algn="ctr"/>
                      <a:endParaRPr lang="en-US" sz="1800" b="0" dirty="0" smtClean="0">
                        <a:latin typeface="Times New Roman" pitchFamily="18" charset="0"/>
                        <a:cs typeface="Times New Roman" pitchFamily="18" charset="0"/>
                      </a:endParaRPr>
                    </a:p>
                    <a:p>
                      <a:pPr algn="ctr"/>
                      <a:endParaRPr lang="en-US" sz="1800" b="0" dirty="0" smtClean="0">
                        <a:latin typeface="Times New Roman" pitchFamily="18" charset="0"/>
                        <a:cs typeface="Times New Roman" pitchFamily="18" charset="0"/>
                      </a:endParaRPr>
                    </a:p>
                    <a:p>
                      <a:pPr marL="457200" indent="-457200" algn="ctr">
                        <a:buFont typeface="Arial" pitchFamily="34" charset="0"/>
                        <a:buNone/>
                      </a:pPr>
                      <a:r>
                        <a:rPr lang="en-US" sz="1800" b="0" dirty="0" smtClean="0">
                          <a:latin typeface="Times New Roman" pitchFamily="18" charset="0"/>
                          <a:cs typeface="Times New Roman" pitchFamily="18" charset="0"/>
                        </a:rPr>
                        <a:t>Automatic Plant Watering System</a:t>
                      </a:r>
                    </a:p>
                    <a:p>
                      <a:pPr algn="ctr"/>
                      <a:endParaRPr lang="en-US" sz="1800" b="0" dirty="0" smtClean="0">
                        <a:latin typeface="Times New Roman" pitchFamily="18" charset="0"/>
                        <a:cs typeface="Times New Roman" pitchFamily="18" charset="0"/>
                      </a:endParaRPr>
                    </a:p>
                    <a:p>
                      <a:pPr algn="ctr"/>
                      <a:endParaRPr lang="en-US" sz="1800" b="0" dirty="0" smtClean="0">
                        <a:latin typeface="Times New Roman" pitchFamily="18" charset="0"/>
                        <a:cs typeface="Times New Roman" pitchFamily="18" charset="0"/>
                      </a:endParaRPr>
                    </a:p>
                    <a:p>
                      <a:pPr algn="ctr"/>
                      <a:endParaRPr lang="en-US" sz="1800" b="0" dirty="0" smtClean="0">
                        <a:latin typeface="Times New Roman" pitchFamily="18" charset="0"/>
                        <a:cs typeface="Times New Roman" pitchFamily="18" charset="0"/>
                      </a:endParaRPr>
                    </a:p>
                    <a:p>
                      <a:pPr algn="ctr"/>
                      <a:r>
                        <a:rPr lang="en-US" sz="1800" b="0" dirty="0" smtClean="0">
                          <a:latin typeface="Times New Roman" pitchFamily="18" charset="0"/>
                          <a:cs typeface="Times New Roman" pitchFamily="18" charset="0"/>
                        </a:rPr>
                        <a:t>Design and Implementation of automatic plant watering system</a:t>
                      </a:r>
                    </a:p>
                  </a:txBody>
                  <a:tcPr marL="18024" marR="18024" marT="0" marB="0"/>
                </a:tc>
                <a:tc>
                  <a:txBody>
                    <a:bodyPr/>
                    <a:lstStyle/>
                    <a:p>
                      <a:pPr algn="ctr"/>
                      <a:r>
                        <a:rPr lang="en-US" sz="1800" dirty="0" smtClean="0">
                          <a:latin typeface="Times New Roman" pitchFamily="18" charset="0"/>
                          <a:cs typeface="Times New Roman" pitchFamily="18" charset="0"/>
                        </a:rPr>
                        <a:t>R.Vagulabranan1, M.Karthikeyan2, V.Sasikala3</a:t>
                      </a:r>
                    </a:p>
                    <a:p>
                      <a:pPr algn="ctr"/>
                      <a:endParaRPr lang="en-US" sz="1800" dirty="0" smtClean="0">
                        <a:latin typeface="Times New Roman" pitchFamily="18" charset="0"/>
                        <a:cs typeface="Times New Roman" pitchFamily="18" charset="0"/>
                      </a:endParaRPr>
                    </a:p>
                    <a:p>
                      <a:pPr algn="ctr"/>
                      <a:endParaRPr lang="en-US" sz="1800" dirty="0" smtClean="0">
                        <a:latin typeface="Times New Roman" pitchFamily="18" charset="0"/>
                        <a:cs typeface="Times New Roman" pitchFamily="18" charset="0"/>
                      </a:endParaRPr>
                    </a:p>
                    <a:p>
                      <a:pPr algn="ctr"/>
                      <a:r>
                        <a:rPr lang="en-US" sz="2000" dirty="0" err="1" smtClean="0">
                          <a:latin typeface="Times New Roman" pitchFamily="18" charset="0"/>
                          <a:cs typeface="Times New Roman" pitchFamily="18" charset="0"/>
                        </a:rPr>
                        <a:t>Abhishek</a:t>
                      </a:r>
                      <a:r>
                        <a:rPr lang="en-US" sz="2000" dirty="0" smtClean="0">
                          <a:latin typeface="Times New Roman" pitchFamily="18" charset="0"/>
                          <a:cs typeface="Times New Roman" pitchFamily="18" charset="0"/>
                        </a:rPr>
                        <a:t> Gupta, </a:t>
                      </a:r>
                      <a:r>
                        <a:rPr lang="en-US" sz="2000" dirty="0" err="1" smtClean="0">
                          <a:latin typeface="Times New Roman" pitchFamily="18" charset="0"/>
                          <a:cs typeface="Times New Roman" pitchFamily="18" charset="0"/>
                        </a:rPr>
                        <a:t>Shailesh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Kumawat,Shubham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Garg</a:t>
                      </a:r>
                      <a:endParaRPr lang="en-US" sz="2000" dirty="0" smtClean="0">
                        <a:latin typeface="Times New Roman" pitchFamily="18" charset="0"/>
                        <a:cs typeface="Times New Roman" pitchFamily="18" charset="0"/>
                      </a:endParaRPr>
                    </a:p>
                    <a:p>
                      <a:pPr algn="ctr"/>
                      <a:endParaRPr lang="en-US" sz="2000" dirty="0" smtClean="0">
                        <a:latin typeface="Times New Roman" pitchFamily="18" charset="0"/>
                        <a:cs typeface="Times New Roman" pitchFamily="18" charset="0"/>
                      </a:endParaRPr>
                    </a:p>
                    <a:p>
                      <a:pPr algn="ctr"/>
                      <a:endParaRPr lang="en-US" sz="1800" dirty="0" smtClean="0">
                        <a:latin typeface="Times New Roman" pitchFamily="18" charset="0"/>
                        <a:cs typeface="Times New Roman" pitchFamily="18" charset="0"/>
                      </a:endParaRPr>
                    </a:p>
                    <a:p>
                      <a:pPr algn="ctr"/>
                      <a:r>
                        <a:rPr lang="en-US" sz="2000" dirty="0" err="1" smtClean="0">
                          <a:latin typeface="Times New Roman" pitchFamily="18" charset="0"/>
                          <a:cs typeface="Times New Roman" pitchFamily="18" charset="0"/>
                        </a:rPr>
                        <a:t>Archana</a:t>
                      </a:r>
                      <a:r>
                        <a:rPr lang="en-US" sz="2000" dirty="0" smtClean="0">
                          <a:latin typeface="Times New Roman" pitchFamily="18" charset="0"/>
                          <a:cs typeface="Times New Roman" pitchFamily="18" charset="0"/>
                        </a:rPr>
                        <a:t> P, </a:t>
                      </a:r>
                      <a:r>
                        <a:rPr lang="en-US" sz="2000" dirty="0" err="1" smtClean="0">
                          <a:latin typeface="Times New Roman" pitchFamily="18" charset="0"/>
                          <a:cs typeface="Times New Roman" pitchFamily="18" charset="0"/>
                        </a:rPr>
                        <a:t>Priya</a:t>
                      </a:r>
                      <a:r>
                        <a:rPr lang="en-US" sz="2000" dirty="0" smtClean="0">
                          <a:latin typeface="Times New Roman" pitchFamily="18" charset="0"/>
                          <a:cs typeface="Times New Roman" pitchFamily="18" charset="0"/>
                        </a:rPr>
                        <a:t> R</a:t>
                      </a:r>
                    </a:p>
                    <a:p>
                      <a:pPr algn="ctr"/>
                      <a:endParaRPr lang="en-US" sz="1800" dirty="0" smtClean="0">
                        <a:latin typeface="Times New Roman" pitchFamily="18" charset="0"/>
                        <a:cs typeface="Times New Roman" pitchFamily="18" charset="0"/>
                      </a:endParaRPr>
                    </a:p>
                  </a:txBody>
                  <a:tcPr marL="18024" marR="18024" marT="0" marB="0"/>
                </a:tc>
                <a:tc>
                  <a:txBody>
                    <a:bodyPr/>
                    <a:lstStyle/>
                    <a:p>
                      <a:pPr algn="ctr">
                        <a:lnSpc>
                          <a:spcPct val="107000"/>
                        </a:lnSpc>
                        <a:spcAft>
                          <a:spcPts val="0"/>
                        </a:spcAft>
                      </a:pPr>
                      <a:r>
                        <a:rPr lang="en-US" sz="1800" dirty="0" smtClean="0">
                          <a:latin typeface="Times New Roman" pitchFamily="18" charset="0"/>
                          <a:cs typeface="Times New Roman" pitchFamily="18" charset="0"/>
                        </a:rPr>
                        <a:t>International Research Journal of Engineering and Technology (2016)</a:t>
                      </a:r>
                    </a:p>
                    <a:p>
                      <a:pPr algn="ctr">
                        <a:lnSpc>
                          <a:spcPct val="107000"/>
                        </a:lnSpc>
                        <a:spcAft>
                          <a:spcPts val="0"/>
                        </a:spcAft>
                      </a:pPr>
                      <a:endParaRPr lang="en-IN" sz="1600" dirty="0" smtClean="0">
                        <a:effectLst/>
                        <a:latin typeface="Times New Roman" pitchFamily="18" charset="0"/>
                        <a:cs typeface="Times New Roman" pitchFamily="18" charset="0"/>
                      </a:endParaRPr>
                    </a:p>
                    <a:p>
                      <a:pPr algn="ctr">
                        <a:lnSpc>
                          <a:spcPct val="107000"/>
                        </a:lnSpc>
                        <a:spcAft>
                          <a:spcPts val="0"/>
                        </a:spcAft>
                      </a:pPr>
                      <a:endParaRPr lang="en-IN" sz="1600" dirty="0" smtClean="0">
                        <a:effectLst/>
                        <a:latin typeface="Times New Roman" pitchFamily="18" charset="0"/>
                        <a:cs typeface="Times New Roman" pitchFamily="18" charset="0"/>
                      </a:endParaRPr>
                    </a:p>
                    <a:p>
                      <a:pPr algn="ctr">
                        <a:lnSpc>
                          <a:spcPct val="107000"/>
                        </a:lnSpc>
                        <a:spcAft>
                          <a:spcPts val="0"/>
                        </a:spcAft>
                      </a:pPr>
                      <a:endParaRPr lang="en-IN" sz="2400" dirty="0" smtClean="0">
                        <a:effectLst/>
                        <a:latin typeface="Times New Roman" pitchFamily="18" charset="0"/>
                        <a:cs typeface="Times New Roman" pitchFamily="18" charset="0"/>
                      </a:endParaRPr>
                    </a:p>
                    <a:p>
                      <a:pPr algn="ctr">
                        <a:lnSpc>
                          <a:spcPct val="107000"/>
                        </a:lnSpc>
                        <a:spcAft>
                          <a:spcPts val="0"/>
                        </a:spcAft>
                      </a:pPr>
                      <a:r>
                        <a:rPr lang="en-IN" sz="2400" dirty="0" smtClean="0">
                          <a:effectLst/>
                          <a:latin typeface="Times New Roman" pitchFamily="18" charset="0"/>
                          <a:cs typeface="Times New Roman" pitchFamily="18" charset="0"/>
                        </a:rPr>
                        <a:t>(IEEE)- 2016</a:t>
                      </a:r>
                    </a:p>
                    <a:p>
                      <a:pPr algn="ctr">
                        <a:lnSpc>
                          <a:spcPct val="107000"/>
                        </a:lnSpc>
                        <a:spcAft>
                          <a:spcPts val="0"/>
                        </a:spcAft>
                      </a:pPr>
                      <a:endParaRPr lang="en-IN" sz="2400" dirty="0" smtClean="0">
                        <a:effectLst/>
                        <a:latin typeface="Times New Roman" pitchFamily="18" charset="0"/>
                        <a:cs typeface="Times New Roman" pitchFamily="18" charset="0"/>
                      </a:endParaRPr>
                    </a:p>
                    <a:p>
                      <a:pPr algn="ctr">
                        <a:lnSpc>
                          <a:spcPct val="107000"/>
                        </a:lnSpc>
                        <a:spcAft>
                          <a:spcPts val="0"/>
                        </a:spcAft>
                      </a:pPr>
                      <a:endParaRPr lang="en-IN" sz="2400" dirty="0" smtClean="0">
                        <a:effectLst/>
                        <a:latin typeface="Times New Roman" pitchFamily="18" charset="0"/>
                        <a:cs typeface="Times New Roman" pitchFamily="18" charset="0"/>
                      </a:endParaRPr>
                    </a:p>
                    <a:p>
                      <a:pPr algn="ctr">
                        <a:lnSpc>
                          <a:spcPct val="107000"/>
                        </a:lnSpc>
                        <a:spcAft>
                          <a:spcPts val="0"/>
                        </a:spcAft>
                      </a:pPr>
                      <a:r>
                        <a:rPr lang="en-IN" sz="2400" dirty="0" smtClean="0">
                          <a:effectLst/>
                          <a:latin typeface="Times New Roman" pitchFamily="18" charset="0"/>
                          <a:cs typeface="Times New Roman" pitchFamily="18" charset="0"/>
                        </a:rPr>
                        <a:t>(</a:t>
                      </a:r>
                      <a:r>
                        <a:rPr lang="en-IN" sz="2400" smtClean="0">
                          <a:effectLst/>
                          <a:latin typeface="Times New Roman" pitchFamily="18" charset="0"/>
                          <a:cs typeface="Times New Roman" pitchFamily="18" charset="0"/>
                        </a:rPr>
                        <a:t>IEEE)- 2016</a:t>
                      </a:r>
                      <a:endParaRPr lang="en-IN" sz="2400" dirty="0" smtClean="0">
                        <a:effectLst/>
                        <a:latin typeface="Times New Roman" pitchFamily="18" charset="0"/>
                        <a:ea typeface="Calibri" panose="020F0502020204030204" pitchFamily="34" charset="0"/>
                        <a:cs typeface="Times New Roman" pitchFamily="18" charset="0"/>
                      </a:endParaRPr>
                    </a:p>
                  </a:txBody>
                  <a:tcPr marL="18024" marR="18024" marT="0" marB="0"/>
                </a:tc>
                <a:tc>
                  <a:txBody>
                    <a:bodyPr/>
                    <a:lstStyle/>
                    <a:p>
                      <a:pPr algn="ctr">
                        <a:lnSpc>
                          <a:spcPct val="107000"/>
                        </a:lnSpc>
                        <a:spcAft>
                          <a:spcPts val="0"/>
                        </a:spcAft>
                      </a:pPr>
                      <a:endParaRPr kumimoji="0" lang="en-US" sz="1400" b="1"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r>
                        <a:rPr kumimoji="0" lang="en-US" sz="1600" b="1" i="0" kern="1200" dirty="0" smtClean="0">
                          <a:solidFill>
                            <a:schemeClr val="dk1"/>
                          </a:solidFill>
                          <a:latin typeface="Times New Roman" pitchFamily="18" charset="0"/>
                          <a:ea typeface="Calibri"/>
                          <a:cs typeface="Times New Roman" pitchFamily="18" charset="0"/>
                        </a:rPr>
                        <a:t>Detail</a:t>
                      </a:r>
                      <a:r>
                        <a:rPr kumimoji="0" lang="en-US" sz="1600" b="1" i="0" kern="1200" baseline="0" dirty="0" smtClean="0">
                          <a:solidFill>
                            <a:schemeClr val="dk1"/>
                          </a:solidFill>
                          <a:latin typeface="Times New Roman" pitchFamily="18" charset="0"/>
                          <a:ea typeface="Calibri"/>
                          <a:cs typeface="Times New Roman" pitchFamily="18" charset="0"/>
                        </a:rPr>
                        <a:t> introduction of  automated irrigation system and soil moisture.</a:t>
                      </a:r>
                      <a:endParaRPr kumimoji="0" lang="en-US" sz="1600" b="1"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1"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1"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r>
                        <a:rPr kumimoji="0" lang="en-US" sz="1600" b="1" i="0" kern="1200" dirty="0" smtClean="0">
                          <a:solidFill>
                            <a:schemeClr val="dk1"/>
                          </a:solidFill>
                          <a:latin typeface="Times New Roman" pitchFamily="18" charset="0"/>
                          <a:ea typeface="Calibri"/>
                          <a:cs typeface="Times New Roman" pitchFamily="18" charset="0"/>
                        </a:rPr>
                        <a:t>illustrates   the   implementation  of an automatic plant watering system using IC</a:t>
                      </a:r>
                      <a:r>
                        <a:rPr kumimoji="0" lang="en-US" sz="1600" b="1" i="0" kern="1200" baseline="0" dirty="0" smtClean="0">
                          <a:solidFill>
                            <a:schemeClr val="dk1"/>
                          </a:solidFill>
                          <a:latin typeface="Times New Roman" pitchFamily="18" charset="0"/>
                          <a:ea typeface="Calibri"/>
                          <a:cs typeface="Times New Roman" pitchFamily="18" charset="0"/>
                        </a:rPr>
                        <a:t> 555</a:t>
                      </a:r>
                      <a:endParaRPr kumimoji="0" lang="en-US" sz="1600" b="1"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1"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endParaRPr kumimoji="0" lang="en-US" sz="1600" b="1" i="0" kern="1200" dirty="0" smtClean="0">
                        <a:solidFill>
                          <a:schemeClr val="dk1"/>
                        </a:solidFill>
                        <a:latin typeface="Times New Roman" pitchFamily="18" charset="0"/>
                        <a:ea typeface="Calibri"/>
                        <a:cs typeface="Times New Roman" pitchFamily="18" charset="0"/>
                      </a:endParaRPr>
                    </a:p>
                    <a:p>
                      <a:pPr algn="ctr">
                        <a:lnSpc>
                          <a:spcPct val="107000"/>
                        </a:lnSpc>
                        <a:spcAft>
                          <a:spcPts val="0"/>
                        </a:spcAft>
                      </a:pPr>
                      <a:r>
                        <a:rPr kumimoji="0" lang="en-US" sz="1600" b="1" i="0" kern="1200" dirty="0" smtClean="0">
                          <a:solidFill>
                            <a:schemeClr val="dk1"/>
                          </a:solidFill>
                          <a:latin typeface="Times New Roman" pitchFamily="18" charset="0"/>
                          <a:ea typeface="Calibri"/>
                          <a:cs typeface="Times New Roman" pitchFamily="18" charset="0"/>
                        </a:rPr>
                        <a:t>The paper includes</a:t>
                      </a:r>
                      <a:r>
                        <a:rPr kumimoji="0" lang="en-US" sz="1600" b="1" i="0" kern="1200" baseline="0" dirty="0" smtClean="0">
                          <a:solidFill>
                            <a:schemeClr val="dk1"/>
                          </a:solidFill>
                          <a:latin typeface="Times New Roman" pitchFamily="18" charset="0"/>
                          <a:ea typeface="Calibri"/>
                          <a:cs typeface="Times New Roman" pitchFamily="18" charset="0"/>
                        </a:rPr>
                        <a:t> design and</a:t>
                      </a:r>
                      <a:r>
                        <a:rPr kumimoji="0" lang="en-US" sz="1600" b="1" i="0" kern="1200" dirty="0" smtClean="0">
                          <a:solidFill>
                            <a:schemeClr val="dk1"/>
                          </a:solidFill>
                          <a:latin typeface="Times New Roman" pitchFamily="18" charset="0"/>
                          <a:ea typeface="Calibri"/>
                          <a:cs typeface="Times New Roman" pitchFamily="18" charset="0"/>
                        </a:rPr>
                        <a:t> the working of the relay circuit and the activation of the pump. </a:t>
                      </a:r>
                      <a:endParaRPr lang="en-IN" sz="1600" dirty="0" smtClean="0">
                        <a:effectLst/>
                        <a:latin typeface="Times New Roman" pitchFamily="18" charset="0"/>
                        <a:ea typeface="Calibri" panose="020F0502020204030204" pitchFamily="34" charset="0"/>
                        <a:cs typeface="Times New Roman" pitchFamily="18" charset="0"/>
                      </a:endParaRPr>
                    </a:p>
                  </a:txBody>
                  <a:tcPr marL="18024" marR="18024" marT="0" marB="0"/>
                </a:tc>
                <a:extLst>
                  <a:ext uri="{0D108BD9-81ED-4DB2-BD59-A6C34878D82A}">
                    <a16:rowId xmlns="" xmlns:a16="http://schemas.microsoft.com/office/drawing/2014/main" val="10001"/>
                  </a:ext>
                </a:extLst>
              </a:tr>
            </a:tbl>
          </a:graphicData>
        </a:graphic>
      </p:graphicFrame>
      <p:sp>
        <p:nvSpPr>
          <p:cNvPr id="5" name="TextBox 4"/>
          <p:cNvSpPr txBox="1"/>
          <p:nvPr/>
        </p:nvSpPr>
        <p:spPr>
          <a:xfrm>
            <a:off x="1814732" y="897148"/>
            <a:ext cx="7891976" cy="646331"/>
          </a:xfrm>
          <a:prstGeom prst="rect">
            <a:avLst/>
          </a:prstGeom>
          <a:noFill/>
        </p:spPr>
        <p:txBody>
          <a:bodyPr wrap="square" rtlCol="0">
            <a:spAutoFit/>
          </a:bodyPr>
          <a:lstStyle/>
          <a:p>
            <a:pPr algn="ctr"/>
            <a:r>
              <a:rPr lang="en-IN" sz="3600" b="1" dirty="0" smtClean="0">
                <a:solidFill>
                  <a:srgbClr val="FF0000"/>
                </a:solidFill>
                <a:latin typeface="Times New Roman" pitchFamily="18" charset="0"/>
                <a:ea typeface="Cambria"/>
                <a:cs typeface="Times New Roman" pitchFamily="18" charset="0"/>
                <a:sym typeface="Cambria"/>
              </a:rPr>
              <a:t>LITERATURE</a:t>
            </a:r>
            <a:r>
              <a:rPr lang="en-IN" sz="2800" b="1" dirty="0" smtClean="0">
                <a:solidFill>
                  <a:srgbClr val="FF0000"/>
                </a:solidFill>
                <a:latin typeface="Times New Roman" pitchFamily="18" charset="0"/>
                <a:ea typeface="Cambria"/>
                <a:cs typeface="Times New Roman" pitchFamily="18" charset="0"/>
                <a:sym typeface="Cambria"/>
              </a:rPr>
              <a:t>  </a:t>
            </a:r>
            <a:r>
              <a:rPr lang="en-IN" sz="3600" b="1" dirty="0" smtClean="0">
                <a:solidFill>
                  <a:srgbClr val="FF0000"/>
                </a:solidFill>
                <a:latin typeface="Times New Roman" pitchFamily="18" charset="0"/>
                <a:ea typeface="Cambria"/>
                <a:cs typeface="Times New Roman" pitchFamily="18" charset="0"/>
                <a:sym typeface="Cambria"/>
              </a:rPr>
              <a:t>SURVEY</a:t>
            </a:r>
            <a:endParaRPr lang="en-US" sz="2800" b="1" dirty="0">
              <a:latin typeface="Times New Roman" pitchFamily="18" charset="0"/>
              <a:cs typeface="Times New Roman" pitchFamily="18" charset="0"/>
            </a:endParaRPr>
          </a:p>
        </p:txBody>
      </p:sp>
      <p:pic>
        <p:nvPicPr>
          <p:cNvPr id="6" name="Google Shape;111;p15" descr="E:\ew template.jpg"/>
          <p:cNvPicPr preferRelativeResize="0"/>
          <p:nvPr/>
        </p:nvPicPr>
        <p:blipFill rotWithShape="1">
          <a:blip r:embed="rId2">
            <a:alphaModFix/>
          </a:blip>
          <a:srcRect l="1206" t="4645"/>
          <a:stretch/>
        </p:blipFill>
        <p:spPr>
          <a:xfrm>
            <a:off x="0" y="161386"/>
            <a:ext cx="1917700" cy="492537"/>
          </a:xfrm>
          <a:prstGeom prst="rect">
            <a:avLst/>
          </a:prstGeom>
          <a:noFill/>
          <a:ln w="9525" cap="flat" cmpd="sng">
            <a:solidFill>
              <a:schemeClr val="lt1"/>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767861" y="829358"/>
            <a:ext cx="10515600" cy="9871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3600"/>
              <a:buFont typeface="Cambria"/>
              <a:buNone/>
            </a:pPr>
            <a:r>
              <a:rPr lang="en-US" sz="3600" b="1" dirty="0" smtClean="0">
                <a:solidFill>
                  <a:srgbClr val="FF0000"/>
                </a:solidFill>
                <a:latin typeface="Times New Roman" pitchFamily="18" charset="0"/>
                <a:cs typeface="Times New Roman" pitchFamily="18" charset="0"/>
              </a:rPr>
              <a:t>OBJECTIVE OF THE PROJECT</a:t>
            </a:r>
            <a:endParaRPr lang="en-US" sz="3600" b="1" dirty="0">
              <a:solidFill>
                <a:srgbClr val="FF0000"/>
              </a:solidFill>
              <a:latin typeface="Times New Roman" pitchFamily="18" charset="0"/>
              <a:cs typeface="Times New Roman" pitchFamily="18" charset="0"/>
            </a:endParaRPr>
          </a:p>
        </p:txBody>
      </p:sp>
      <p:sp>
        <p:nvSpPr>
          <p:cNvPr id="118" name="Google Shape;118;p16"/>
          <p:cNvSpPr txBox="1">
            <a:spLocks noGrp="1"/>
          </p:cNvSpPr>
          <p:nvPr>
            <p:ph idx="1"/>
          </p:nvPr>
        </p:nvSpPr>
        <p:spPr>
          <a:xfrm>
            <a:off x="711100" y="2280888"/>
            <a:ext cx="10894455" cy="4971245"/>
          </a:xfrm>
          <a:prstGeom prst="rect">
            <a:avLst/>
          </a:prstGeom>
          <a:noFill/>
          <a:ln>
            <a:noFill/>
          </a:ln>
        </p:spPr>
        <p:txBody>
          <a:bodyPr spcFirstLastPara="1" wrap="square" lIns="91425" tIns="45700" rIns="91425" bIns="45700" anchor="t" anchorCtr="0">
            <a:normAutofit/>
          </a:bodyPr>
          <a:lstStyle/>
          <a:p>
            <a:pPr marL="228600" indent="-228600">
              <a:lnSpc>
                <a:spcPct val="90000"/>
              </a:lnSpc>
              <a:spcBef>
                <a:spcPts val="0"/>
              </a:spcBef>
              <a:buClr>
                <a:schemeClr val="dk1"/>
              </a:buClr>
              <a:buSzPts val="2800"/>
            </a:pPr>
            <a:r>
              <a:rPr lang="en-US" sz="3200" dirty="0" smtClean="0">
                <a:latin typeface="Times New Roman" pitchFamily="18" charset="0"/>
                <a:cs typeface="Times New Roman" pitchFamily="18" charset="0"/>
              </a:rPr>
              <a:t>The aim of the project is to design and develop an automatic plant watering system.</a:t>
            </a:r>
            <a:endParaRPr sz="3200">
              <a:latin typeface="Times New Roman" pitchFamily="18" charset="0"/>
              <a:cs typeface="Times New Roman" pitchFamily="18" charset="0"/>
            </a:endParaRPr>
          </a:p>
        </p:txBody>
      </p:sp>
      <p:sp>
        <p:nvSpPr>
          <p:cNvPr id="121" name="Google Shape;121;p16"/>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sp>
        <p:nvSpPr>
          <p:cNvPr id="119" name="Google Shape;119;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4</a:t>
            </a:fld>
            <a:endParaRPr/>
          </a:p>
        </p:txBody>
      </p:sp>
      <p:pic>
        <p:nvPicPr>
          <p:cNvPr id="120" name="Google Shape;120;p16" descr="E:\ew template.jpg"/>
          <p:cNvPicPr preferRelativeResize="0"/>
          <p:nvPr/>
        </p:nvPicPr>
        <p:blipFill rotWithShape="1">
          <a:blip r:embed="rId3">
            <a:alphaModFix/>
          </a:blip>
          <a:srcRect l="1206" t="4645"/>
          <a:stretch/>
        </p:blipFill>
        <p:spPr>
          <a:xfrm>
            <a:off x="0" y="109628"/>
            <a:ext cx="1968500" cy="492537"/>
          </a:xfrm>
          <a:prstGeom prst="rect">
            <a:avLst/>
          </a:prstGeom>
          <a:noFill/>
          <a:ln w="9525" cap="flat" cmpd="sng">
            <a:solidFill>
              <a:schemeClr val="lt1"/>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30" name="Rectangle 29"/>
          <p:cNvSpPr/>
          <p:nvPr/>
        </p:nvSpPr>
        <p:spPr>
          <a:xfrm>
            <a:off x="1631852" y="1280160"/>
            <a:ext cx="1856936" cy="50080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6" name="Google Shape;126;p17"/>
          <p:cNvSpPr txBox="1">
            <a:spLocks noGrp="1"/>
          </p:cNvSpPr>
          <p:nvPr>
            <p:ph type="title"/>
          </p:nvPr>
        </p:nvSpPr>
        <p:spPr>
          <a:xfrm>
            <a:off x="712780" y="932671"/>
            <a:ext cx="10515600" cy="39472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3200"/>
              <a:buFont typeface="Cambria"/>
              <a:buNone/>
            </a:pPr>
            <a:r>
              <a:rPr lang="en-IN" sz="3600" b="1" dirty="0">
                <a:solidFill>
                  <a:srgbClr val="FF0000"/>
                </a:solidFill>
                <a:latin typeface="Times New Roman" pitchFamily="18" charset="0"/>
                <a:ea typeface="Cambria"/>
                <a:cs typeface="Times New Roman" pitchFamily="18" charset="0"/>
                <a:sym typeface="Cambria"/>
              </a:rPr>
              <a:t>BLOCK</a:t>
            </a:r>
            <a:r>
              <a:rPr lang="en-IN" sz="3600" b="1" dirty="0">
                <a:latin typeface="Times New Roman" pitchFamily="18" charset="0"/>
                <a:ea typeface="Cambria"/>
                <a:cs typeface="Times New Roman" pitchFamily="18" charset="0"/>
                <a:sym typeface="Cambria"/>
              </a:rPr>
              <a:t> </a:t>
            </a:r>
            <a:r>
              <a:rPr lang="en-IN" sz="3600" b="1" dirty="0">
                <a:solidFill>
                  <a:srgbClr val="FF0000"/>
                </a:solidFill>
                <a:latin typeface="Times New Roman" pitchFamily="18" charset="0"/>
                <a:ea typeface="Cambria"/>
                <a:cs typeface="Times New Roman" pitchFamily="18" charset="0"/>
                <a:sym typeface="Cambria"/>
              </a:rPr>
              <a:t>DIAGRAM</a:t>
            </a:r>
            <a:endParaRPr sz="5400">
              <a:latin typeface="Times New Roman" pitchFamily="18" charset="0"/>
              <a:cs typeface="Times New Roman" pitchFamily="18" charset="0"/>
            </a:endParaRPr>
          </a:p>
        </p:txBody>
      </p:sp>
      <p:pic>
        <p:nvPicPr>
          <p:cNvPr id="128" name="Google Shape;128;p17" descr="E:\ew template.jpg"/>
          <p:cNvPicPr preferRelativeResize="0"/>
          <p:nvPr/>
        </p:nvPicPr>
        <p:blipFill rotWithShape="1">
          <a:blip r:embed="rId3">
            <a:alphaModFix/>
          </a:blip>
          <a:srcRect l="1206" t="4645"/>
          <a:stretch/>
        </p:blipFill>
        <p:spPr>
          <a:xfrm>
            <a:off x="0" y="351693"/>
            <a:ext cx="1879600" cy="492537"/>
          </a:xfrm>
          <a:prstGeom prst="rect">
            <a:avLst/>
          </a:prstGeom>
          <a:noFill/>
          <a:ln w="9525" cap="flat" cmpd="sng">
            <a:solidFill>
              <a:schemeClr val="lt1"/>
            </a:solidFill>
            <a:prstDash val="solid"/>
            <a:miter lim="800000"/>
            <a:headEnd type="none" w="sm" len="sm"/>
            <a:tailEnd type="none" w="sm" len="sm"/>
          </a:ln>
        </p:spPr>
      </p:pic>
      <p:sp>
        <p:nvSpPr>
          <p:cNvPr id="11" name="Down Arrow 10"/>
          <p:cNvSpPr/>
          <p:nvPr/>
        </p:nvSpPr>
        <p:spPr>
          <a:xfrm>
            <a:off x="2124222" y="1913207"/>
            <a:ext cx="464233" cy="9425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686931" y="1913206"/>
            <a:ext cx="42203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293035" y="1913206"/>
            <a:ext cx="2321169" cy="14068"/>
          </a:xfrm>
          <a:prstGeom prst="line">
            <a:avLst/>
          </a:prstGeom>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501664" y="1800665"/>
            <a:ext cx="2152355" cy="13223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 name="Right Arrow 16"/>
          <p:cNvSpPr/>
          <p:nvPr/>
        </p:nvSpPr>
        <p:spPr>
          <a:xfrm>
            <a:off x="6752492" y="2138289"/>
            <a:ext cx="1786597" cy="53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609427" y="1744393"/>
            <a:ext cx="1913206" cy="13223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Rounded Rectangle 19"/>
          <p:cNvSpPr/>
          <p:nvPr/>
        </p:nvSpPr>
        <p:spPr>
          <a:xfrm>
            <a:off x="8257737" y="4445392"/>
            <a:ext cx="2011679" cy="13645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TextBox 24"/>
          <p:cNvSpPr txBox="1"/>
          <p:nvPr/>
        </p:nvSpPr>
        <p:spPr>
          <a:xfrm>
            <a:off x="4797083" y="2053880"/>
            <a:ext cx="1505244" cy="830997"/>
          </a:xfrm>
          <a:prstGeom prst="rect">
            <a:avLst/>
          </a:prstGeom>
          <a:noFill/>
        </p:spPr>
        <p:txBody>
          <a:bodyPr wrap="square" rtlCol="0">
            <a:spAutoFit/>
          </a:bodyPr>
          <a:lstStyle/>
          <a:p>
            <a:pPr algn="ctr"/>
            <a:r>
              <a:rPr lang="en-US" sz="2400" b="1" dirty="0" smtClean="0"/>
              <a:t>Soil sensor</a:t>
            </a:r>
            <a:endParaRPr lang="en-US" sz="2400" b="1" dirty="0"/>
          </a:p>
        </p:txBody>
      </p:sp>
      <p:sp>
        <p:nvSpPr>
          <p:cNvPr id="26" name="TextBox 25"/>
          <p:cNvSpPr txBox="1"/>
          <p:nvPr/>
        </p:nvSpPr>
        <p:spPr>
          <a:xfrm>
            <a:off x="9017392" y="2180492"/>
            <a:ext cx="1266092" cy="461665"/>
          </a:xfrm>
          <a:prstGeom prst="rect">
            <a:avLst/>
          </a:prstGeom>
          <a:noFill/>
        </p:spPr>
        <p:txBody>
          <a:bodyPr wrap="square" rtlCol="0">
            <a:spAutoFit/>
          </a:bodyPr>
          <a:lstStyle/>
          <a:p>
            <a:r>
              <a:rPr lang="en-US" sz="2400" b="1" dirty="0" smtClean="0"/>
              <a:t>IC 555</a:t>
            </a:r>
            <a:endParaRPr lang="en-US" sz="2400" b="1" dirty="0"/>
          </a:p>
        </p:txBody>
      </p:sp>
      <p:sp>
        <p:nvSpPr>
          <p:cNvPr id="27" name="TextBox 26"/>
          <p:cNvSpPr txBox="1"/>
          <p:nvPr/>
        </p:nvSpPr>
        <p:spPr>
          <a:xfrm>
            <a:off x="8496887" y="4712677"/>
            <a:ext cx="1533378" cy="830997"/>
          </a:xfrm>
          <a:prstGeom prst="rect">
            <a:avLst/>
          </a:prstGeom>
          <a:noFill/>
        </p:spPr>
        <p:txBody>
          <a:bodyPr wrap="square" rtlCol="0">
            <a:spAutoFit/>
          </a:bodyPr>
          <a:lstStyle/>
          <a:p>
            <a:pPr algn="ctr"/>
            <a:r>
              <a:rPr lang="en-US" sz="2400" b="1" dirty="0" smtClean="0"/>
              <a:t>Water pump</a:t>
            </a:r>
            <a:endParaRPr lang="en-US" sz="2400" b="1" dirty="0"/>
          </a:p>
        </p:txBody>
      </p:sp>
      <p:sp>
        <p:nvSpPr>
          <p:cNvPr id="28" name="TextBox 27"/>
          <p:cNvSpPr txBox="1"/>
          <p:nvPr/>
        </p:nvSpPr>
        <p:spPr>
          <a:xfrm>
            <a:off x="2264899" y="1617784"/>
            <a:ext cx="2588455" cy="307777"/>
          </a:xfrm>
          <a:prstGeom prst="rect">
            <a:avLst/>
          </a:prstGeom>
          <a:noFill/>
        </p:spPr>
        <p:txBody>
          <a:bodyPr wrap="square" rtlCol="0">
            <a:spAutoFit/>
          </a:bodyPr>
          <a:lstStyle/>
          <a:p>
            <a:r>
              <a:rPr lang="en-US" dirty="0" smtClean="0"/>
              <a:t>PROBE</a:t>
            </a:r>
            <a:endParaRPr lang="en-US" dirty="0"/>
          </a:p>
        </p:txBody>
      </p:sp>
      <p:sp>
        <p:nvSpPr>
          <p:cNvPr id="31" name="Down Arrow 30"/>
          <p:cNvSpPr/>
          <p:nvPr/>
        </p:nvSpPr>
        <p:spPr>
          <a:xfrm>
            <a:off x="9129932" y="3235570"/>
            <a:ext cx="562708" cy="1153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eft Arrow 31"/>
          <p:cNvSpPr/>
          <p:nvPr/>
        </p:nvSpPr>
        <p:spPr>
          <a:xfrm>
            <a:off x="3615397" y="4839287"/>
            <a:ext cx="4572000" cy="52050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360982" y="5317588"/>
            <a:ext cx="4023361" cy="400110"/>
          </a:xfrm>
          <a:prstGeom prst="rect">
            <a:avLst/>
          </a:prstGeom>
          <a:noFill/>
        </p:spPr>
        <p:txBody>
          <a:bodyPr wrap="square" rtlCol="0">
            <a:spAutoFit/>
          </a:bodyPr>
          <a:lstStyle/>
          <a:p>
            <a:r>
              <a:rPr lang="en-US" sz="2000" b="1" dirty="0" smtClean="0"/>
              <a:t>Wet soil – No flow of water</a:t>
            </a:r>
            <a:endParaRPr lang="en-US" sz="2000" b="1" dirty="0"/>
          </a:p>
        </p:txBody>
      </p:sp>
      <p:sp>
        <p:nvSpPr>
          <p:cNvPr id="34" name="TextBox 33"/>
          <p:cNvSpPr txBox="1"/>
          <p:nvPr/>
        </p:nvSpPr>
        <p:spPr>
          <a:xfrm>
            <a:off x="2025748" y="3896751"/>
            <a:ext cx="1041009" cy="461665"/>
          </a:xfrm>
          <a:prstGeom prst="rect">
            <a:avLst/>
          </a:prstGeom>
          <a:noFill/>
        </p:spPr>
        <p:txBody>
          <a:bodyPr wrap="square" rtlCol="0">
            <a:spAutoFit/>
          </a:bodyPr>
          <a:lstStyle/>
          <a:p>
            <a:r>
              <a:rPr lang="en-US" sz="2400" b="1" dirty="0" smtClean="0"/>
              <a:t>SOIL</a:t>
            </a:r>
            <a:endParaRPr lang="en-US" sz="2400" b="1" dirty="0"/>
          </a:p>
        </p:txBody>
      </p:sp>
      <p:sp>
        <p:nvSpPr>
          <p:cNvPr id="35" name="TextBox 34"/>
          <p:cNvSpPr txBox="1"/>
          <p:nvPr/>
        </p:nvSpPr>
        <p:spPr>
          <a:xfrm>
            <a:off x="4471179" y="4485250"/>
            <a:ext cx="4023361" cy="400110"/>
          </a:xfrm>
          <a:prstGeom prst="rect">
            <a:avLst/>
          </a:prstGeom>
          <a:noFill/>
        </p:spPr>
        <p:txBody>
          <a:bodyPr wrap="square" rtlCol="0">
            <a:spAutoFit/>
          </a:bodyPr>
          <a:lstStyle/>
          <a:p>
            <a:r>
              <a:rPr lang="en-US" sz="2000" b="1" dirty="0" smtClean="0"/>
              <a:t>Dry soil –  flow of water</a:t>
            </a:r>
            <a:endParaRPr 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pic>
        <p:nvPicPr>
          <p:cNvPr id="146" name="Google Shape;146;p19" descr="E:\ew template.jpg"/>
          <p:cNvPicPr preferRelativeResize="0"/>
          <p:nvPr/>
        </p:nvPicPr>
        <p:blipFill rotWithShape="1">
          <a:blip r:embed="rId3">
            <a:alphaModFix/>
          </a:blip>
          <a:srcRect l="1206" t="4645"/>
          <a:stretch/>
        </p:blipFill>
        <p:spPr>
          <a:xfrm>
            <a:off x="0" y="407394"/>
            <a:ext cx="1879600" cy="492537"/>
          </a:xfrm>
          <a:prstGeom prst="rect">
            <a:avLst/>
          </a:prstGeom>
          <a:noFill/>
          <a:ln w="9525" cap="flat" cmpd="sng">
            <a:solidFill>
              <a:schemeClr val="lt1"/>
            </a:solidFill>
            <a:prstDash val="solid"/>
            <a:miter lim="800000"/>
            <a:headEnd type="none" w="sm" len="sm"/>
            <a:tailEnd type="none" w="sm" len="sm"/>
          </a:ln>
        </p:spPr>
      </p:pic>
      <p:sp>
        <p:nvSpPr>
          <p:cNvPr id="7" name="TextBox 6"/>
          <p:cNvSpPr txBox="1"/>
          <p:nvPr/>
        </p:nvSpPr>
        <p:spPr>
          <a:xfrm>
            <a:off x="1167620" y="2053883"/>
            <a:ext cx="9594166" cy="3539430"/>
          </a:xfrm>
          <a:prstGeom prst="rect">
            <a:avLst/>
          </a:prstGeom>
          <a:noFill/>
        </p:spPr>
        <p:txBody>
          <a:bodyPr wrap="square" rtlCol="0">
            <a:spAutoFit/>
          </a:bodyPr>
          <a:lstStyle/>
          <a:p>
            <a:pPr marL="514350" indent="-514350">
              <a:buFont typeface="+mj-lt"/>
              <a:buAutoNum type="arabicPeriod"/>
            </a:pPr>
            <a:r>
              <a:rPr lang="en-US" sz="2800" dirty="0" smtClean="0">
                <a:latin typeface="Times New Roman" pitchFamily="18" charset="0"/>
                <a:cs typeface="Times New Roman" pitchFamily="18" charset="0"/>
              </a:rPr>
              <a:t>IC 555 timer</a:t>
            </a:r>
          </a:p>
          <a:p>
            <a:pPr marL="514350" indent="-514350">
              <a:buFont typeface="+mj-lt"/>
              <a:buAutoNum type="arabicPeriod"/>
            </a:pPr>
            <a:r>
              <a:rPr lang="en-US" sz="2800" dirty="0" smtClean="0">
                <a:latin typeface="Times New Roman" pitchFamily="18" charset="0"/>
                <a:cs typeface="Times New Roman" pitchFamily="18" charset="0"/>
              </a:rPr>
              <a:t>VARIABLE RESISTOR  (10K)</a:t>
            </a:r>
          </a:p>
          <a:p>
            <a:pPr marL="514350" indent="-514350">
              <a:buFont typeface="+mj-lt"/>
              <a:buAutoNum type="arabicPeriod"/>
            </a:pPr>
            <a:r>
              <a:rPr lang="en-US" sz="2800" dirty="0" smtClean="0">
                <a:latin typeface="Times New Roman" pitchFamily="18" charset="0"/>
                <a:cs typeface="Times New Roman" pitchFamily="18" charset="0"/>
              </a:rPr>
              <a:t>SOIL SENSOR</a:t>
            </a:r>
          </a:p>
          <a:p>
            <a:pPr marL="514350" indent="-514350">
              <a:buFont typeface="+mj-lt"/>
              <a:buAutoNum type="arabicPeriod"/>
            </a:pPr>
            <a:r>
              <a:rPr lang="en-US" sz="2800" dirty="0" smtClean="0">
                <a:latin typeface="Times New Roman" pitchFamily="18" charset="0"/>
                <a:cs typeface="Times New Roman" pitchFamily="18" charset="0"/>
              </a:rPr>
              <a:t>DC WATER PUMP (9V)</a:t>
            </a:r>
          </a:p>
          <a:p>
            <a:pPr marL="514350" indent="-514350">
              <a:buFont typeface="+mj-lt"/>
              <a:buAutoNum type="arabicPeriod"/>
            </a:pPr>
            <a:r>
              <a:rPr lang="en-US" sz="2800" dirty="0" smtClean="0">
                <a:latin typeface="Times New Roman" pitchFamily="18" charset="0"/>
                <a:cs typeface="Times New Roman" pitchFamily="18" charset="0"/>
              </a:rPr>
              <a:t>RELAY (5V)</a:t>
            </a:r>
          </a:p>
          <a:p>
            <a:pPr marL="514350" indent="-514350">
              <a:buFont typeface="+mj-lt"/>
              <a:buAutoNum type="arabicPeriod"/>
            </a:pPr>
            <a:r>
              <a:rPr lang="en-US" sz="2800" dirty="0" smtClean="0">
                <a:latin typeface="Times New Roman" pitchFamily="18" charset="0"/>
                <a:cs typeface="Times New Roman" pitchFamily="18" charset="0"/>
              </a:rPr>
              <a:t> BATTERY -2 (9V)</a:t>
            </a:r>
          </a:p>
          <a:p>
            <a:pPr marL="514350" indent="-514350">
              <a:buFont typeface="+mj-lt"/>
              <a:buAutoNum type="arabicPeriod"/>
            </a:pPr>
            <a:r>
              <a:rPr lang="en-US" sz="2800" dirty="0" smtClean="0">
                <a:latin typeface="Times New Roman" pitchFamily="18" charset="0"/>
                <a:cs typeface="Times New Roman" pitchFamily="18" charset="0"/>
              </a:rPr>
              <a:t>BREAD BOARD </a:t>
            </a:r>
          </a:p>
          <a:p>
            <a:pPr marL="514350" indent="-514350">
              <a:buFont typeface="+mj-lt"/>
              <a:buAutoNum type="arabicPeriod"/>
            </a:pPr>
            <a:r>
              <a:rPr lang="en-US" sz="2800" dirty="0" smtClean="0">
                <a:latin typeface="Times New Roman" pitchFamily="18" charset="0"/>
                <a:cs typeface="Times New Roman" pitchFamily="18" charset="0"/>
              </a:rPr>
              <a:t>CONNECTING WIRES</a:t>
            </a:r>
            <a:endParaRPr lang="en-US" sz="2800" dirty="0">
              <a:latin typeface="Times New Roman" pitchFamily="18" charset="0"/>
              <a:cs typeface="Times New Roman" pitchFamily="18" charset="0"/>
            </a:endParaRPr>
          </a:p>
        </p:txBody>
      </p:sp>
      <p:sp>
        <p:nvSpPr>
          <p:cNvPr id="8" name="Google Shape;167;p21"/>
          <p:cNvSpPr/>
          <p:nvPr/>
        </p:nvSpPr>
        <p:spPr>
          <a:xfrm>
            <a:off x="2391508" y="737372"/>
            <a:ext cx="7948247"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600" b="1" dirty="0" smtClean="0">
                <a:solidFill>
                  <a:srgbClr val="FF0000"/>
                </a:solidFill>
                <a:latin typeface="Times New Roman" pitchFamily="18" charset="0"/>
                <a:ea typeface="Cambria"/>
                <a:cs typeface="Times New Roman" pitchFamily="18" charset="0"/>
                <a:sym typeface="Cambria"/>
              </a:rPr>
              <a:t>COMPONENTS REQUIRED</a:t>
            </a:r>
            <a:endParaRPr sz="3600" b="1" i="0" u="none" strike="noStrike" cap="none">
              <a:solidFill>
                <a:srgbClr val="FF0000"/>
              </a:solidFill>
              <a:latin typeface="Times New Roman" pitchFamily="18" charset="0"/>
              <a:ea typeface="Cambria"/>
              <a:cs typeface="Times New Roman" pitchFamily="18" charset="0"/>
              <a:sym typeface="Cambri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6;p17"/>
          <p:cNvSpPr txBox="1">
            <a:spLocks noGrp="1"/>
          </p:cNvSpPr>
          <p:nvPr>
            <p:ph type="title"/>
          </p:nvPr>
        </p:nvSpPr>
        <p:spPr>
          <a:xfrm>
            <a:off x="384517" y="479005"/>
            <a:ext cx="110744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3200"/>
              <a:buFont typeface="Cambria"/>
              <a:buNone/>
            </a:pPr>
            <a:r>
              <a:rPr lang="en-IN" sz="3600" b="1" dirty="0" smtClean="0">
                <a:solidFill>
                  <a:srgbClr val="FF0000"/>
                </a:solidFill>
                <a:latin typeface="Times New Roman" pitchFamily="18" charset="0"/>
                <a:ea typeface="Cambria"/>
                <a:cs typeface="Times New Roman" pitchFamily="18" charset="0"/>
                <a:sym typeface="Cambria"/>
              </a:rPr>
              <a:t>CIRCUIT  DIAGRAM</a:t>
            </a:r>
            <a:endParaRPr sz="5400">
              <a:latin typeface="Times New Roman" pitchFamily="18" charset="0"/>
              <a:cs typeface="Times New Roman" pitchFamily="18" charset="0"/>
            </a:endParaRPr>
          </a:p>
        </p:txBody>
      </p:sp>
      <p:pic>
        <p:nvPicPr>
          <p:cNvPr id="5" name="Picture 4" descr="circuit diagram.png"/>
          <p:cNvPicPr>
            <a:picLocks noChangeAspect="1"/>
          </p:cNvPicPr>
          <p:nvPr/>
        </p:nvPicPr>
        <p:blipFill>
          <a:blip r:embed="rId2"/>
          <a:srcRect t="6165" b="4101"/>
          <a:stretch>
            <a:fillRect/>
          </a:stretch>
        </p:blipFill>
        <p:spPr>
          <a:xfrm>
            <a:off x="1481122" y="1294228"/>
            <a:ext cx="9097782" cy="5331655"/>
          </a:xfrm>
          <a:prstGeom prst="rect">
            <a:avLst/>
          </a:prstGeom>
        </p:spPr>
      </p:pic>
      <p:pic>
        <p:nvPicPr>
          <p:cNvPr id="7" name="Google Shape;128;p17" descr="E:\ew template.jpg"/>
          <p:cNvPicPr preferRelativeResize="0"/>
          <p:nvPr/>
        </p:nvPicPr>
        <p:blipFill rotWithShape="1">
          <a:blip r:embed="rId3">
            <a:alphaModFix/>
          </a:blip>
          <a:srcRect l="1206" t="4645"/>
          <a:stretch/>
        </p:blipFill>
        <p:spPr>
          <a:xfrm>
            <a:off x="0" y="281354"/>
            <a:ext cx="1879600" cy="492537"/>
          </a:xfrm>
          <a:prstGeom prst="rect">
            <a:avLst/>
          </a:prstGeom>
          <a:noFill/>
          <a:ln w="9525" cap="flat" cmpd="sng">
            <a:solidFill>
              <a:schemeClr val="lt1"/>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8</a:t>
            </a:fld>
            <a:endParaRPr lang="en-IN"/>
          </a:p>
        </p:txBody>
      </p:sp>
      <p:sp>
        <p:nvSpPr>
          <p:cNvPr id="3" name="Rectangle 2"/>
          <p:cNvSpPr/>
          <p:nvPr/>
        </p:nvSpPr>
        <p:spPr>
          <a:xfrm>
            <a:off x="3206338" y="534390"/>
            <a:ext cx="6567055" cy="646331"/>
          </a:xfrm>
          <a:prstGeom prst="rect">
            <a:avLst/>
          </a:prstGeom>
        </p:spPr>
        <p:txBody>
          <a:bodyPr wrap="square">
            <a:spAutoFit/>
          </a:bodyPr>
          <a:lstStyle/>
          <a:p>
            <a:r>
              <a:rPr lang="en-IN" sz="3600" b="1" dirty="0" smtClean="0">
                <a:solidFill>
                  <a:srgbClr val="FF0000"/>
                </a:solidFill>
                <a:latin typeface="Times New Roman" pitchFamily="18" charset="0"/>
                <a:ea typeface="Cambria"/>
                <a:cs typeface="Times New Roman" pitchFamily="18" charset="0"/>
                <a:sym typeface="Cambria"/>
              </a:rPr>
              <a:t>HARDWARE  PICTURE</a:t>
            </a:r>
            <a:endParaRPr lang="en-US" sz="3600" dirty="0"/>
          </a:p>
        </p:txBody>
      </p:sp>
      <p:pic>
        <p:nvPicPr>
          <p:cNvPr id="4" name="Google Shape;128;p17" descr="E:\ew template.jpg"/>
          <p:cNvPicPr preferRelativeResize="0"/>
          <p:nvPr/>
        </p:nvPicPr>
        <p:blipFill rotWithShape="1">
          <a:blip r:embed="rId2">
            <a:alphaModFix/>
          </a:blip>
          <a:srcRect l="1206" t="4645"/>
          <a:stretch/>
        </p:blipFill>
        <p:spPr>
          <a:xfrm>
            <a:off x="0" y="281354"/>
            <a:ext cx="1879600" cy="492537"/>
          </a:xfrm>
          <a:prstGeom prst="rect">
            <a:avLst/>
          </a:prstGeom>
          <a:noFill/>
          <a:ln w="9525" cap="flat" cmpd="sng">
            <a:solidFill>
              <a:schemeClr val="lt1"/>
            </a:solidFill>
            <a:prstDash val="solid"/>
            <a:miter lim="800000"/>
            <a:headEnd type="none" w="sm" len="sm"/>
            <a:tailEnd type="none" w="sm" len="sm"/>
          </a:ln>
        </p:spPr>
      </p:pic>
      <p:pic>
        <p:nvPicPr>
          <p:cNvPr id="5" name="Picture 4" descr="WhatsApp Image 2022-02-23 at 9.34.16 PM.jpeg"/>
          <p:cNvPicPr>
            <a:picLocks noChangeAspect="1"/>
          </p:cNvPicPr>
          <p:nvPr/>
        </p:nvPicPr>
        <p:blipFill>
          <a:blip r:embed="rId3"/>
          <a:stretch>
            <a:fillRect/>
          </a:stretch>
        </p:blipFill>
        <p:spPr>
          <a:xfrm>
            <a:off x="2583760" y="1484416"/>
            <a:ext cx="6560239" cy="49232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p:nvPr/>
        </p:nvSpPr>
        <p:spPr>
          <a:xfrm>
            <a:off x="3643533" y="638899"/>
            <a:ext cx="4693868"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IN" sz="3600" b="1" i="0" u="none" strike="noStrike" cap="none" dirty="0">
                <a:solidFill>
                  <a:srgbClr val="FF0000"/>
                </a:solidFill>
                <a:latin typeface="Times New Roman" pitchFamily="18" charset="0"/>
                <a:ea typeface="Cambria"/>
                <a:cs typeface="Times New Roman" pitchFamily="18" charset="0"/>
                <a:sym typeface="Cambria"/>
              </a:rPr>
              <a:t>ADVANTAGES</a:t>
            </a:r>
            <a:endParaRPr sz="3600" b="1" i="0" u="none" strike="noStrike" cap="none">
              <a:solidFill>
                <a:srgbClr val="FF0000"/>
              </a:solidFill>
              <a:latin typeface="Times New Roman" pitchFamily="18" charset="0"/>
              <a:ea typeface="Cambria"/>
              <a:cs typeface="Times New Roman" pitchFamily="18" charset="0"/>
              <a:sym typeface="Cambria"/>
            </a:endParaRPr>
          </a:p>
        </p:txBody>
      </p:sp>
      <p:pic>
        <p:nvPicPr>
          <p:cNvPr id="169" name="Google Shape;169;p21" descr="E:\ew template.jpg"/>
          <p:cNvPicPr preferRelativeResize="0"/>
          <p:nvPr/>
        </p:nvPicPr>
        <p:blipFill rotWithShape="1">
          <a:blip r:embed="rId3">
            <a:alphaModFix/>
          </a:blip>
          <a:srcRect l="1206" t="4645"/>
          <a:stretch/>
        </p:blipFill>
        <p:spPr>
          <a:xfrm>
            <a:off x="0" y="348779"/>
            <a:ext cx="1981200" cy="492537"/>
          </a:xfrm>
          <a:prstGeom prst="rect">
            <a:avLst/>
          </a:prstGeom>
          <a:noFill/>
          <a:ln w="9525" cap="flat" cmpd="sng">
            <a:solidFill>
              <a:schemeClr val="lt1"/>
            </a:solidFill>
            <a:prstDash val="solid"/>
            <a:miter lim="800000"/>
            <a:headEnd type="none" w="sm" len="sm"/>
            <a:tailEnd type="none" w="sm" len="sm"/>
          </a:ln>
        </p:spPr>
      </p:pic>
      <p:sp>
        <p:nvSpPr>
          <p:cNvPr id="170" name="Google Shape;170;p2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IN"/>
              <a:t>12/3/2021</a:t>
            </a:r>
            <a:endParaRPr/>
          </a:p>
        </p:txBody>
      </p:sp>
      <p:sp>
        <p:nvSpPr>
          <p:cNvPr id="171" name="Google Shape;171;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9</a:t>
            </a:fld>
            <a:endParaRPr/>
          </a:p>
        </p:txBody>
      </p:sp>
      <p:sp>
        <p:nvSpPr>
          <p:cNvPr id="8" name="TextBox 7"/>
          <p:cNvSpPr txBox="1"/>
          <p:nvPr/>
        </p:nvSpPr>
        <p:spPr>
          <a:xfrm>
            <a:off x="1153551" y="1772528"/>
            <a:ext cx="9692640" cy="3970318"/>
          </a:xfrm>
          <a:prstGeom prst="rect">
            <a:avLst/>
          </a:prstGeom>
          <a:noFill/>
        </p:spPr>
        <p:txBody>
          <a:bodyPr wrap="square" rtlCol="0">
            <a:spAutoFit/>
          </a:bodyPr>
          <a:lstStyle/>
          <a:p>
            <a:pPr>
              <a:buFont typeface="Arial" pitchFamily="34" charset="0"/>
              <a:buChar char="•"/>
            </a:pPr>
            <a:r>
              <a:rPr lang="en-US" sz="2800" dirty="0" smtClean="0">
                <a:latin typeface="Times New Roman" pitchFamily="18" charset="0"/>
                <a:cs typeface="Times New Roman" pitchFamily="18" charset="0"/>
              </a:rPr>
              <a:t>SAVES TIME: Your system will do all the watering for you.</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SAVES WATER: An automatic system uses less water than watering by hand.</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SAVES MONEY: Your water bills will be lower and your plants will live longer.</a:t>
            </a:r>
          </a:p>
          <a:p>
            <a:pPr>
              <a:buFont typeface="Arial" pitchFamily="34" charset="0"/>
              <a:buChar char="•"/>
            </a:pP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REST EASY: assurance of quality, value, and performance.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599</TotalTime>
  <Words>552</Words>
  <PresentationFormat>Custom</PresentationFormat>
  <Paragraphs>129</Paragraphs>
  <Slides>14</Slides>
  <Notes>10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AUTOMATIC PLANT WATERING SYSTEM</vt:lpstr>
      <vt:lpstr>INTRODUCTION</vt:lpstr>
      <vt:lpstr>Slide 3</vt:lpstr>
      <vt:lpstr>OBJECTIVE OF THE PROJECT</vt:lpstr>
      <vt:lpstr>BLOCK DIAGRAM</vt:lpstr>
      <vt:lpstr>Slide 6</vt:lpstr>
      <vt:lpstr>CIRCUIT  DIAGRAM</vt:lpstr>
      <vt:lpstr>Slide 8</vt:lpstr>
      <vt:lpstr>Slide 9</vt:lpstr>
      <vt:lpstr>Slide 10</vt:lpstr>
      <vt:lpstr>Slide 11</vt:lpstr>
      <vt:lpstr>RESULTS</vt:lpstr>
      <vt:lpstr>REFERENCES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 AMPLIFIER</dc:title>
  <dc:creator>Deepa</dc:creator>
  <cp:lastModifiedBy>Lavakumar MN</cp:lastModifiedBy>
  <cp:revision>50</cp:revision>
  <dcterms:modified xsi:type="dcterms:W3CDTF">2022-02-28T02:11:33Z</dcterms:modified>
</cp:coreProperties>
</file>